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425" r:id="rId3"/>
    <p:sldId id="426" r:id="rId4"/>
    <p:sldId id="429" r:id="rId5"/>
    <p:sldId id="430" r:id="rId6"/>
    <p:sldId id="431" r:id="rId7"/>
    <p:sldId id="441" r:id="rId8"/>
    <p:sldId id="432" r:id="rId9"/>
    <p:sldId id="444" r:id="rId10"/>
    <p:sldId id="433" r:id="rId11"/>
    <p:sldId id="434" r:id="rId12"/>
    <p:sldId id="443" r:id="rId13"/>
    <p:sldId id="437" r:id="rId14"/>
    <p:sldId id="445" r:id="rId15"/>
    <p:sldId id="439" r:id="rId16"/>
    <p:sldId id="454" r:id="rId17"/>
    <p:sldId id="455" r:id="rId18"/>
    <p:sldId id="446" r:id="rId19"/>
    <p:sldId id="427" r:id="rId20"/>
    <p:sldId id="428" r:id="rId21"/>
    <p:sldId id="456" r:id="rId22"/>
    <p:sldId id="322" r:id="rId23"/>
    <p:sldId id="357" r:id="rId24"/>
    <p:sldId id="325" r:id="rId25"/>
    <p:sldId id="327" r:id="rId26"/>
    <p:sldId id="328" r:id="rId27"/>
    <p:sldId id="358" r:id="rId28"/>
    <p:sldId id="359" r:id="rId29"/>
    <p:sldId id="360" r:id="rId30"/>
    <p:sldId id="361" r:id="rId31"/>
    <p:sldId id="362" r:id="rId32"/>
    <p:sldId id="363" r:id="rId33"/>
    <p:sldId id="364" r:id="rId34"/>
    <p:sldId id="391" r:id="rId35"/>
    <p:sldId id="392" r:id="rId36"/>
    <p:sldId id="393" r:id="rId37"/>
    <p:sldId id="394" r:id="rId38"/>
    <p:sldId id="395" r:id="rId39"/>
    <p:sldId id="396" r:id="rId40"/>
    <p:sldId id="397" r:id="rId41"/>
    <p:sldId id="399" r:id="rId42"/>
    <p:sldId id="400" r:id="rId43"/>
    <p:sldId id="398" r:id="rId44"/>
    <p:sldId id="401" r:id="rId45"/>
    <p:sldId id="403" r:id="rId46"/>
    <p:sldId id="404" r:id="rId47"/>
    <p:sldId id="405" r:id="rId48"/>
    <p:sldId id="406" r:id="rId49"/>
    <p:sldId id="407" r:id="rId50"/>
    <p:sldId id="457" r:id="rId51"/>
    <p:sldId id="410" r:id="rId52"/>
    <p:sldId id="458" r:id="rId53"/>
    <p:sldId id="409" r:id="rId54"/>
    <p:sldId id="411" r:id="rId55"/>
    <p:sldId id="412" r:id="rId56"/>
    <p:sldId id="413" r:id="rId57"/>
    <p:sldId id="414" r:id="rId58"/>
    <p:sldId id="4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60"/>
  </p:normalViewPr>
  <p:slideViewPr>
    <p:cSldViewPr snapToGrid="0">
      <p:cViewPr varScale="1">
        <p:scale>
          <a:sx n="69" d="100"/>
          <a:sy n="69" d="100"/>
        </p:scale>
        <p:origin x="-7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0B875-A577-4D88-8B1F-9A4BE553AA99}" type="datetimeFigureOut">
              <a:rPr lang="zh-TW" altLang="en-US" smtClean="0"/>
              <a:t>2013/11/25</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5090EE-20E5-4FD6-A9C7-7F531050CFBF}" type="slidenum">
              <a:rPr lang="zh-TW" altLang="en-US" smtClean="0"/>
              <a:t>‹#›</a:t>
            </a:fld>
            <a:endParaRPr lang="zh-TW" altLang="en-US"/>
          </a:p>
        </p:txBody>
      </p:sp>
    </p:spTree>
    <p:extLst>
      <p:ext uri="{BB962C8B-B14F-4D97-AF65-F5344CB8AC3E}">
        <p14:creationId xmlns:p14="http://schemas.microsoft.com/office/powerpoint/2010/main" val="248617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dirty="0" smtClean="0">
                <a:latin typeface="Cambria Math" pitchFamily="18" charset="0"/>
                <a:ea typeface="Cambria Math" pitchFamily="18" charset="0"/>
              </a:rPr>
              <a:t>Why does the internal energy term missing</a:t>
            </a:r>
          </a:p>
          <a:p>
            <a:r>
              <a:rPr lang="en-US" altLang="zh-TW" sz="1200" dirty="0" smtClean="0">
                <a:latin typeface="Cambria Math" pitchFamily="18" charset="0"/>
                <a:ea typeface="Cambria Math" pitchFamily="18" charset="0"/>
              </a:rPr>
              <a:t>Compare with Meier</a:t>
            </a:r>
          </a:p>
          <a:p>
            <a:endParaRPr lang="zh-TW" altLang="en-US" sz="1200" dirty="0" smtClean="0">
              <a:latin typeface="Cambria Math" pitchFamily="18" charset="0"/>
              <a:ea typeface="Cambria Math" pitchFamily="18" charset="0"/>
            </a:endParaRPr>
          </a:p>
          <a:p>
            <a:endParaRPr lang="zh-TW" altLang="en-US" dirty="0"/>
          </a:p>
        </p:txBody>
      </p:sp>
      <p:sp>
        <p:nvSpPr>
          <p:cNvPr id="4" name="Slide Number Placeholder 3"/>
          <p:cNvSpPr>
            <a:spLocks noGrp="1"/>
          </p:cNvSpPr>
          <p:nvPr>
            <p:ph type="sldNum" sz="quarter" idx="10"/>
          </p:nvPr>
        </p:nvSpPr>
        <p:spPr/>
        <p:txBody>
          <a:bodyPr/>
          <a:lstStyle/>
          <a:p>
            <a:fld id="{9F5090EE-20E5-4FD6-A9C7-7F531050CFBF}" type="slidenum">
              <a:rPr lang="zh-TW" altLang="en-US" smtClean="0"/>
              <a:t>33</a:t>
            </a:fld>
            <a:endParaRPr lang="zh-TW" altLang="en-US"/>
          </a:p>
        </p:txBody>
      </p:sp>
    </p:spTree>
    <p:extLst>
      <p:ext uri="{BB962C8B-B14F-4D97-AF65-F5344CB8AC3E}">
        <p14:creationId xmlns:p14="http://schemas.microsoft.com/office/powerpoint/2010/main" val="84738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9F5090EE-20E5-4FD6-A9C7-7F531050CFBF}" type="slidenum">
              <a:rPr lang="zh-TW" altLang="en-US" smtClean="0"/>
              <a:t>50</a:t>
            </a:fld>
            <a:endParaRPr lang="zh-TW" altLang="en-US"/>
          </a:p>
        </p:txBody>
      </p:sp>
    </p:spTree>
    <p:extLst>
      <p:ext uri="{BB962C8B-B14F-4D97-AF65-F5344CB8AC3E}">
        <p14:creationId xmlns:p14="http://schemas.microsoft.com/office/powerpoint/2010/main" val="3349127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11/25/2013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11/25/2013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0.png"/><Relationship Id="rId5" Type="http://schemas.openxmlformats.org/officeDocument/2006/relationships/image" Target="../media/image290.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2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0.png"/><Relationship Id="rId4" Type="http://schemas.openxmlformats.org/officeDocument/2006/relationships/image" Target="../media/image38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gif"/><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png"/><Relationship Id="rId7"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2.png"/><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49.gif"/></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6.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7.png"/><Relationship Id="rId7" Type="http://schemas.openxmlformats.org/officeDocument/2006/relationships/image" Target="../media/image84.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3.png"/></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5.png"/><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4.gif"/><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1.jpe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26.gif"/><Relationship Id="rId7" Type="http://schemas.openxmlformats.org/officeDocument/2006/relationships/image" Target="../media/image10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04.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5.png"/><Relationship Id="rId7" Type="http://schemas.openxmlformats.org/officeDocument/2006/relationships/image" Target="../media/image1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7.png"/><Relationship Id="rId10" Type="http://schemas.openxmlformats.org/officeDocument/2006/relationships/image" Target="../media/image116.png"/><Relationship Id="rId4" Type="http://schemas.openxmlformats.org/officeDocument/2006/relationships/image" Target="../media/image106.png"/><Relationship Id="rId9" Type="http://schemas.openxmlformats.org/officeDocument/2006/relationships/image" Target="../media/image115.png"/></Relationships>
</file>

<file path=ppt/slides/_rels/slide51.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119.png"/></Relationships>
</file>

<file path=ppt/slides/_rels/slide5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53.xml.rels><?xml version="1.0" encoding="UTF-8" standalone="yes"?>
<Relationships xmlns="http://schemas.openxmlformats.org/package/2006/relationships"><Relationship Id="rId3" Type="http://schemas.openxmlformats.org/officeDocument/2006/relationships/image" Target="../media/image1130.png"/><Relationship Id="rId2" Type="http://schemas.openxmlformats.org/officeDocument/2006/relationships/image" Target="../media/image1110.png"/><Relationship Id="rId1" Type="http://schemas.openxmlformats.org/officeDocument/2006/relationships/slideLayout" Target="../slideLayouts/slideLayout2.xml"/><Relationship Id="rId4" Type="http://schemas.openxmlformats.org/officeDocument/2006/relationships/image" Target="../media/image1140.png"/></Relationships>
</file>

<file path=ppt/slides/_rels/slide54.xml.rels><?xml version="1.0" encoding="UTF-8" standalone="yes"?>
<Relationships xmlns="http://schemas.openxmlformats.org/package/2006/relationships"><Relationship Id="rId3" Type="http://schemas.openxmlformats.org/officeDocument/2006/relationships/image" Target="../media/image118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9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200.png"/></Relationships>
</file>

<file path=ppt/slides/_rels/slide56.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image" Target="../media/image1150.png"/><Relationship Id="rId1" Type="http://schemas.openxmlformats.org/officeDocument/2006/relationships/slideLayout" Target="../slideLayouts/slideLayout2.xml"/><Relationship Id="rId4" Type="http://schemas.openxmlformats.org/officeDocument/2006/relationships/image" Target="../media/image1170.png"/></Relationships>
</file>

<file path=ppt/slides/_rels/slide57.xml.rels><?xml version="1.0" encoding="UTF-8" standalone="yes"?>
<Relationships xmlns="http://schemas.openxmlformats.org/package/2006/relationships"><Relationship Id="rId3" Type="http://schemas.openxmlformats.org/officeDocument/2006/relationships/image" Target="../media/image1220.png"/><Relationship Id="rId2" Type="http://schemas.openxmlformats.org/officeDocument/2006/relationships/image" Target="../media/image121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240.png"/><Relationship Id="rId4" Type="http://schemas.openxmlformats.org/officeDocument/2006/relationships/image" Target="../media/image1230.png"/></Relationships>
</file>

<file path=ppt/slides/_rels/slide5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48901"/>
            <a:ext cx="7772400" cy="1851549"/>
          </a:xfrm>
        </p:spPr>
        <p:txBody>
          <a:bodyPr>
            <a:normAutofit fontScale="90000"/>
          </a:bodyPr>
          <a:lstStyle/>
          <a:p>
            <a:r>
              <a:rPr lang="en-US" altLang="zh-TW" dirty="0"/>
              <a:t>Black Hole Astrophysics</a:t>
            </a:r>
            <a:br>
              <a:rPr lang="en-US" altLang="zh-TW" dirty="0"/>
            </a:br>
            <a:r>
              <a:rPr lang="en-US" altLang="zh-TW" dirty="0" smtClean="0"/>
              <a:t>Chapters</a:t>
            </a:r>
            <a:br>
              <a:rPr lang="en-US" altLang="zh-TW" dirty="0" smtClean="0"/>
            </a:br>
            <a:r>
              <a:rPr lang="en-US" altLang="zh-TW" dirty="0" smtClean="0"/>
              <a:t>6.5.2 6.6.2.3 9.1~9.2.1</a:t>
            </a:r>
            <a:endParaRPr lang="zh-TW" altLang="en-US" dirty="0"/>
          </a:p>
        </p:txBody>
      </p:sp>
      <p:sp>
        <p:nvSpPr>
          <p:cNvPr id="3" name="Subtitle 2"/>
          <p:cNvSpPr>
            <a:spLocks noGrp="1"/>
          </p:cNvSpPr>
          <p:nvPr>
            <p:ph type="subTitle" idx="1"/>
          </p:nvPr>
        </p:nvSpPr>
        <p:spPr/>
        <p:txBody>
          <a:bodyPr/>
          <a:lstStyle/>
          <a:p>
            <a:endParaRPr lang="zh-TW" altLang="en-US"/>
          </a:p>
        </p:txBody>
      </p:sp>
      <p:sp>
        <p:nvSpPr>
          <p:cNvPr id="4" name="TextBox 3"/>
          <p:cNvSpPr txBox="1"/>
          <p:nvPr/>
        </p:nvSpPr>
        <p:spPr>
          <a:xfrm>
            <a:off x="2920693" y="6488668"/>
            <a:ext cx="6223307"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All figures extracted from online sources of from the textbook.</a:t>
            </a:r>
            <a:endParaRPr lang="zh-TW" altLang="en-US" dirty="0" smtClean="0">
              <a:latin typeface="Cambria Math" pitchFamily="18" charset="0"/>
              <a:ea typeface="Cambria Math" pitchFamily="18" charset="0"/>
            </a:endParaRPr>
          </a:p>
        </p:txBody>
      </p:sp>
      <p:sp>
        <p:nvSpPr>
          <p:cNvPr id="6" name="Title 1"/>
          <p:cNvSpPr txBox="1">
            <a:spLocks/>
          </p:cNvSpPr>
          <p:nvPr/>
        </p:nvSpPr>
        <p:spPr>
          <a:xfrm>
            <a:off x="685800" y="3950758"/>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a:lstStyle>
          <a:p>
            <a:r>
              <a:rPr lang="en-US" altLang="zh-TW" sz="3600" dirty="0" smtClean="0"/>
              <a:t>Including part of </a:t>
            </a:r>
            <a:r>
              <a:rPr lang="en-US" altLang="zh-TW" sz="3600" dirty="0" err="1" smtClean="0"/>
              <a:t>Schutz</a:t>
            </a:r>
            <a:r>
              <a:rPr lang="en-US" altLang="zh-TW" sz="3600" dirty="0" smtClean="0"/>
              <a:t> Ch4</a:t>
            </a:r>
            <a:endParaRPr lang="zh-TW" altLang="en-US" sz="3600" dirty="0"/>
          </a:p>
        </p:txBody>
      </p:sp>
    </p:spTree>
    <p:extLst>
      <p:ext uri="{BB962C8B-B14F-4D97-AF65-F5344CB8AC3E}">
        <p14:creationId xmlns:p14="http://schemas.microsoft.com/office/powerpoint/2010/main" val="2337337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Stellar Dynamics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458962" y="1005713"/>
                <a:ext cx="8125745" cy="3287760"/>
              </a:xfrm>
              <a:prstGeom prst="rect">
                <a:avLst/>
              </a:prstGeom>
              <a:noFill/>
            </p:spPr>
            <p:txBody>
              <a:bodyPr wrap="square" rtlCol="0">
                <a:spAutoFit/>
              </a:bodyPr>
              <a:lstStyle/>
              <a:p>
                <a:r>
                  <a:rPr lang="en-US" altLang="zh-TW" dirty="0" smtClean="0">
                    <a:latin typeface="Cambria Math" pitchFamily="18" charset="0"/>
                    <a:ea typeface="Cambria Math" pitchFamily="18" charset="0"/>
                  </a:rPr>
                  <a:t>In considering stellar dynamics, what we are most interested about is how stars behave within say, a galaxy, or perhaps clusters of galaxies.</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Therefore, although stars are themselves composed of ~</a:t>
                </a:r>
                <a14:m>
                  <m:oMath xmlns:m="http://schemas.openxmlformats.org/officeDocument/2006/math">
                    <m:sSup>
                      <m:sSupPr>
                        <m:ctrlPr>
                          <a:rPr lang="zh-TW" altLang="en-US" i="1">
                            <a:latin typeface="Cambria Math"/>
                          </a:rPr>
                        </m:ctrlPr>
                      </m:sSupPr>
                      <m:e>
                        <m:r>
                          <a:rPr lang="zh-TW" altLang="en-US">
                            <a:latin typeface="Cambria Math"/>
                          </a:rPr>
                          <m:t>10</m:t>
                        </m:r>
                      </m:e>
                      <m:sup>
                        <m:r>
                          <a:rPr lang="zh-TW" altLang="en-US">
                            <a:latin typeface="Cambria Math"/>
                          </a:rPr>
                          <m:t>56</m:t>
                        </m:r>
                      </m:sup>
                    </m:sSup>
                  </m:oMath>
                </a14:m>
                <a:r>
                  <a:rPr lang="en-US" altLang="zh-TW" dirty="0" smtClean="0">
                    <a:latin typeface="Cambria Math" pitchFamily="18" charset="0"/>
                    <a:ea typeface="Cambria Math" pitchFamily="18" charset="0"/>
                  </a:rPr>
                  <a:t> atoms, it is sufficient to consider them as a single particle, each weighing ~</a:t>
                </a:r>
                <a14:m>
                  <m:oMath xmlns:m="http://schemas.openxmlformats.org/officeDocument/2006/math">
                    <m:sSup>
                      <m:sSupPr>
                        <m:ctrlPr>
                          <a:rPr lang="zh-TW" altLang="en-US" i="1">
                            <a:latin typeface="Cambria Math"/>
                          </a:rPr>
                        </m:ctrlPr>
                      </m:sSupPr>
                      <m:e>
                        <m:r>
                          <a:rPr lang="zh-TW" altLang="en-US">
                            <a:latin typeface="Cambria Math"/>
                          </a:rPr>
                          <m:t>10</m:t>
                        </m:r>
                      </m:e>
                      <m:sup>
                        <m:r>
                          <a:rPr lang="en-US" altLang="zh-TW" b="0" i="1" smtClean="0">
                            <a:latin typeface="Cambria Math"/>
                          </a:rPr>
                          <m:t>33</m:t>
                        </m:r>
                      </m:sup>
                    </m:sSup>
                    <m:r>
                      <a:rPr lang="en-US" altLang="zh-TW" b="0" i="1" smtClean="0">
                        <a:latin typeface="Cambria Math"/>
                      </a:rPr>
                      <m:t>~</m:t>
                    </m:r>
                    <m:sSup>
                      <m:sSupPr>
                        <m:ctrlPr>
                          <a:rPr lang="zh-TW" altLang="en-US" i="1">
                            <a:latin typeface="Cambria Math"/>
                          </a:rPr>
                        </m:ctrlPr>
                      </m:sSupPr>
                      <m:e>
                        <m:r>
                          <a:rPr lang="zh-TW" altLang="en-US">
                            <a:latin typeface="Cambria Math"/>
                          </a:rPr>
                          <m:t>10</m:t>
                        </m:r>
                      </m:e>
                      <m:sup>
                        <m:r>
                          <a:rPr lang="en-US" altLang="zh-TW" b="0" i="0" smtClean="0">
                            <a:latin typeface="Cambria Math"/>
                          </a:rPr>
                          <m:t>35</m:t>
                        </m:r>
                      </m:sup>
                    </m:sSup>
                  </m:oMath>
                </a14:m>
                <a:r>
                  <a:rPr lang="en-US" altLang="zh-TW" dirty="0" smtClean="0">
                    <a:latin typeface="Cambria Math" pitchFamily="18" charset="0"/>
                    <a:ea typeface="Cambria Math" pitchFamily="18" charset="0"/>
                  </a:rPr>
                  <a:t>g.</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 motion of each star is mainly governed by a gravity field produced by all the particles (stars, BHs, …</a:t>
                </a:r>
                <a:r>
                  <a:rPr lang="en-US" altLang="zh-TW" dirty="0" err="1" smtClean="0">
                    <a:latin typeface="Cambria Math" pitchFamily="18" charset="0"/>
                    <a:ea typeface="Cambria Math" pitchFamily="18" charset="0"/>
                  </a:rPr>
                  <a:t>etc</a:t>
                </a:r>
                <a:r>
                  <a:rPr lang="en-US" altLang="zh-TW" dirty="0" smtClean="0">
                    <a:latin typeface="Cambria Math" pitchFamily="18" charset="0"/>
                    <a:ea typeface="Cambria Math" pitchFamily="18" charset="0"/>
                  </a:rPr>
                  <a:t>) in the system and seldom do they collide.</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Thus, it would be sufficient to describe them with the equation of motion </a:t>
                </a:r>
                <a14:m>
                  <m:oMath xmlns:m="http://schemas.openxmlformats.org/officeDocument/2006/math">
                    <m:f>
                      <m:fPr>
                        <m:ctrlPr>
                          <a:rPr lang="zh-TW" altLang="en-US" i="1">
                            <a:latin typeface="Cambria Math"/>
                          </a:rPr>
                        </m:ctrlPr>
                      </m:fPr>
                      <m:num>
                        <m:sSup>
                          <m:sSupPr>
                            <m:ctrlPr>
                              <a:rPr lang="zh-TW" altLang="en-US" i="1">
                                <a:latin typeface="Cambria Math"/>
                              </a:rPr>
                            </m:ctrlPr>
                          </m:sSupPr>
                          <m:e>
                            <m:r>
                              <m:rPr>
                                <m:sty m:val="p"/>
                              </m:rPr>
                              <a:rPr lang="zh-TW" altLang="en-US">
                                <a:latin typeface="Cambria Math"/>
                              </a:rPr>
                              <m:t>dP</m:t>
                            </m:r>
                          </m:e>
                          <m:sup>
                            <m:r>
                              <a:rPr lang="zh-TW" altLang="en-US" i="1">
                                <a:latin typeface="Cambria Math"/>
                              </a:rPr>
                              <m:t>𝛼</m:t>
                            </m:r>
                          </m:sup>
                        </m:sSup>
                      </m:num>
                      <m:den>
                        <m:r>
                          <m:rPr>
                            <m:sty m:val="p"/>
                          </m:rPr>
                          <a:rPr lang="zh-TW" altLang="en-US">
                            <a:latin typeface="Cambria Math"/>
                          </a:rPr>
                          <m:t>dτ</m:t>
                        </m:r>
                      </m:den>
                    </m:f>
                    <m:r>
                      <a:rPr lang="zh-TW" altLang="en-US">
                        <a:latin typeface="Cambria Math"/>
                      </a:rPr>
                      <m:t>=0</m:t>
                    </m:r>
                  </m:oMath>
                </a14:m>
                <a:r>
                  <a:rPr lang="zh-TW" altLang="en-US" dirty="0" smtClean="0"/>
                  <a:t> </a:t>
                </a:r>
                <a:r>
                  <a:rPr lang="en-US" altLang="zh-TW" dirty="0" smtClean="0">
                    <a:latin typeface="Cambria Math" pitchFamily="18" charset="0"/>
                    <a:ea typeface="Cambria Math" pitchFamily="18" charset="0"/>
                  </a:rPr>
                  <a:t> since gravity manifests itself within the derivative.</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8962" y="1005713"/>
                <a:ext cx="8125745" cy="3287760"/>
              </a:xfrm>
              <a:prstGeom prst="rect">
                <a:avLst/>
              </a:prstGeom>
              <a:blipFill rotWithShape="1">
                <a:blip r:embed="rId2"/>
                <a:stretch>
                  <a:fillRect l="-600" t="-1113" b="-2041"/>
                </a:stretch>
              </a:blipFill>
            </p:spPr>
            <p:txBody>
              <a:bodyPr/>
              <a:lstStyle/>
              <a:p>
                <a:r>
                  <a:rPr lang="zh-TW" altLang="en-US">
                    <a:noFill/>
                  </a:rPr>
                  <a:t> </a:t>
                </a:r>
              </a:p>
            </p:txBody>
          </p:sp>
        </mc:Fallback>
      </mc:AlternateContent>
      <p:pic>
        <p:nvPicPr>
          <p:cNvPr id="11266" name="Picture 2" descr="G:\Desktop\Black Hole Astrophysics\Textbook circle\11 Ch\logo_group_galdy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7971" y="4030460"/>
            <a:ext cx="2706736" cy="27067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1538" y="4651899"/>
            <a:ext cx="5122415"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N-body simulations, which compute the motions of many stars, are employed extensively in the study of BH formation and fueling.</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Discussion in Ch10,11.</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266"/>
                                        </p:tgtEl>
                                        <p:attrNameLst>
                                          <p:attrName>style.visibility</p:attrName>
                                        </p:attrNameLst>
                                      </p:cBhvr>
                                      <p:to>
                                        <p:strVal val="visible"/>
                                      </p:to>
                                    </p:set>
                                    <p:animEffect transition="in" filter="fade">
                                      <p:cBhvr>
                                        <p:cTn id="1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Charged Particle Dynamics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481450" y="1368970"/>
                <a:ext cx="8326499" cy="2173608"/>
              </a:xfrm>
              <a:prstGeom prst="rect">
                <a:avLst/>
              </a:prstGeom>
              <a:noFill/>
            </p:spPr>
            <p:txBody>
              <a:bodyPr wrap="square" rtlCol="0">
                <a:spAutoFit/>
              </a:bodyPr>
              <a:lstStyle/>
              <a:p>
                <a:r>
                  <a:rPr lang="en-US" altLang="zh-TW" dirty="0" smtClean="0">
                    <a:latin typeface="Cambria Math" pitchFamily="18" charset="0"/>
                    <a:ea typeface="Cambria Math" pitchFamily="18" charset="0"/>
                  </a:rPr>
                  <a:t>To study a large system of charges, we have to include an important external force – electromagnetism.</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 equation of motion now reads as </a:t>
                </a:r>
                <a14:m>
                  <m:oMath xmlns:m="http://schemas.openxmlformats.org/officeDocument/2006/math">
                    <m:f>
                      <m:fPr>
                        <m:ctrlPr>
                          <a:rPr lang="zh-TW" altLang="en-US" i="1">
                            <a:latin typeface="Cambria Math"/>
                          </a:rPr>
                        </m:ctrlPr>
                      </m:fPr>
                      <m:num>
                        <m:sSup>
                          <m:sSupPr>
                            <m:ctrlPr>
                              <a:rPr lang="zh-TW" altLang="en-US" i="1">
                                <a:latin typeface="Cambria Math"/>
                              </a:rPr>
                            </m:ctrlPr>
                          </m:sSupPr>
                          <m:e>
                            <m:r>
                              <m:rPr>
                                <m:sty m:val="p"/>
                              </m:rPr>
                              <a:rPr lang="zh-TW" altLang="en-US">
                                <a:latin typeface="Cambria Math" panose="02040503050406030204" pitchFamily="18" charset="0"/>
                              </a:rPr>
                              <m:t>dP</m:t>
                            </m:r>
                          </m:e>
                          <m:sup>
                            <m:r>
                              <a:rPr lang="zh-TW" altLang="en-US" i="1">
                                <a:latin typeface="Cambria Math" panose="02040503050406030204" pitchFamily="18" charset="0"/>
                              </a:rPr>
                              <m:t>𝛼</m:t>
                            </m:r>
                          </m:sup>
                        </m:sSup>
                      </m:num>
                      <m:den>
                        <m:r>
                          <m:rPr>
                            <m:sty m:val="p"/>
                          </m:rPr>
                          <a:rPr lang="zh-TW" altLang="en-US">
                            <a:latin typeface="Cambria Math" panose="02040503050406030204" pitchFamily="18" charset="0"/>
                          </a:rPr>
                          <m:t>dτ</m:t>
                        </m:r>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𝑞</m:t>
                        </m:r>
                      </m:num>
                      <m:den>
                        <m:r>
                          <m:rPr>
                            <m:sty m:val="p"/>
                          </m:rPr>
                          <a:rPr lang="zh-TW" altLang="en-US">
                            <a:latin typeface="Cambria Math" panose="02040503050406030204" pitchFamily="18" charset="0"/>
                          </a:rPr>
                          <m:t>mc</m:t>
                        </m:r>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𝑃</m:t>
                        </m:r>
                      </m:e>
                      <m:sub>
                        <m:r>
                          <a:rPr lang="zh-TW" altLang="en-US" i="1">
                            <a:latin typeface="Cambria Math" panose="02040503050406030204" pitchFamily="18" charset="0"/>
                          </a:rPr>
                          <m:t>𝛽</m:t>
                        </m:r>
                      </m:sub>
                    </m:sSub>
                  </m:oMath>
                </a14:m>
                <a:endParaRPr lang="en-US" altLang="zh-TW" dirty="0" smtClean="0">
                  <a:latin typeface="Cambria Math" panose="02040503050406030204" pitchFamily="18" charset="0"/>
                  <a:ea typeface="Cambria Math" panose="02040503050406030204" pitchFamily="18" charset="0"/>
                </a:endParaRPr>
              </a:p>
              <a:p>
                <a:endParaRPr lang="en-US" altLang="zh-TW" dirty="0" smtClean="0">
                  <a:latin typeface="Cambria Math" panose="02040503050406030204" pitchFamily="18" charset="0"/>
                  <a:ea typeface="Cambria Math" panose="02040503050406030204" pitchFamily="18" charset="0"/>
                </a:endParaRPr>
              </a:p>
              <a:p>
                <a:endParaRPr lang="zh-TW" altLang="en-US" dirty="0">
                  <a:latin typeface="Cambria Math" panose="02040503050406030204" pitchFamily="18" charset="0"/>
                </a:endParaRPr>
              </a:p>
              <a:p>
                <a:endParaRPr lang="zh-TW" altLang="en-US" dirty="0">
                  <a:latin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81450" y="1368970"/>
                <a:ext cx="8326499" cy="2173608"/>
              </a:xfrm>
              <a:prstGeom prst="rect">
                <a:avLst/>
              </a:prstGeom>
              <a:blipFill rotWithShape="1">
                <a:blip r:embed="rId2"/>
                <a:stretch>
                  <a:fillRect l="-659" t="-1685" r="-1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81450" y="2911956"/>
                <a:ext cx="8326500" cy="1261243"/>
              </a:xfrm>
              <a:prstGeom prst="rect">
                <a:avLst/>
              </a:prstGeom>
            </p:spPr>
            <p:txBody>
              <a:bodyPr wrap="square">
                <a:spAutoFit/>
              </a:bodyPr>
              <a:lstStyle/>
              <a:p>
                <a:r>
                  <a:rPr lang="en-US" altLang="zh-TW" sz="1600" dirty="0">
                    <a:latin typeface="Cambria Math" panose="02040503050406030204" pitchFamily="18" charset="0"/>
                    <a:ea typeface="Cambria Math" panose="02040503050406030204" pitchFamily="18" charset="0"/>
                  </a:rPr>
                  <a:t>Where </a:t>
                </a:r>
                <a14:m>
                  <m:oMath xmlns:m="http://schemas.openxmlformats.org/officeDocument/2006/math">
                    <m:sSup>
                      <m:sSupPr>
                        <m:ctrlPr>
                          <a:rPr lang="zh-TW" altLang="en-US" sz="1600" i="1">
                            <a:latin typeface="Cambria Math"/>
                          </a:rPr>
                        </m:ctrlPr>
                      </m:sSupPr>
                      <m:e>
                        <m:r>
                          <a:rPr lang="zh-TW" altLang="en-US" sz="1600" i="1">
                            <a:latin typeface="Cambria Math" panose="02040503050406030204" pitchFamily="18" charset="0"/>
                          </a:rPr>
                          <m:t>𝐹</m:t>
                        </m:r>
                      </m:e>
                      <m:sup>
                        <m:r>
                          <m:rPr>
                            <m:sty m:val="p"/>
                          </m:rPr>
                          <a:rPr lang="zh-TW" altLang="en-US" sz="1600">
                            <a:latin typeface="Cambria Math" panose="02040503050406030204" pitchFamily="18" charset="0"/>
                          </a:rPr>
                          <m:t>αβ</m:t>
                        </m:r>
                      </m:sup>
                    </m:sSup>
                  </m:oMath>
                </a14:m>
                <a:r>
                  <a:rPr lang="zh-TW" altLang="en-US" sz="1600" dirty="0">
                    <a:latin typeface="Cambria Math" panose="02040503050406030204" pitchFamily="18" charset="0"/>
                  </a:rPr>
                  <a:t> </a:t>
                </a:r>
                <a:r>
                  <a:rPr lang="en-US" altLang="zh-TW" sz="1600" dirty="0">
                    <a:latin typeface="Cambria Math" panose="02040503050406030204" pitchFamily="18" charset="0"/>
                    <a:ea typeface="Cambria Math" panose="02040503050406030204" pitchFamily="18" charset="0"/>
                  </a:rPr>
                  <a:t>is the faraday tensor we discussed before. </a:t>
                </a:r>
                <a14:m>
                  <m:oMath xmlns:m="http://schemas.openxmlformats.org/officeDocument/2006/math">
                    <m:sSup>
                      <m:sSupPr>
                        <m:ctrlPr>
                          <a:rPr lang="zh-TW" altLang="en-US" sz="1600" i="1">
                            <a:latin typeface="Cambria Math"/>
                          </a:rPr>
                        </m:ctrlPr>
                      </m:sSupPr>
                      <m:e>
                        <m:r>
                          <a:rPr lang="zh-TW" altLang="en-US" sz="1600" i="1">
                            <a:latin typeface="Cambria Math" panose="02040503050406030204" pitchFamily="18" charset="0"/>
                          </a:rPr>
                          <m:t>𝐹</m:t>
                        </m:r>
                      </m:e>
                      <m:sup>
                        <m:r>
                          <m:rPr>
                            <m:sty m:val="p"/>
                          </m:rPr>
                          <a:rPr lang="zh-TW" altLang="en-US" sz="1600">
                            <a:latin typeface="Cambria Math" panose="02040503050406030204" pitchFamily="18" charset="0"/>
                          </a:rPr>
                          <m:t>αβ</m:t>
                        </m:r>
                      </m:sup>
                    </m:sSup>
                    <m:r>
                      <a:rPr lang="en-US" altLang="zh-TW" sz="1600" i="1">
                        <a:latin typeface="Cambria Math" panose="02040503050406030204" pitchFamily="18" charset="0"/>
                        <a:ea typeface="Cambria Math" panose="02040503050406030204" pitchFamily="18" charset="0"/>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panose="02040503050406030204" pitchFamily="18" charset="0"/>
                                </a:rPr>
                                <m:t>0</m:t>
                              </m:r>
                            </m:e>
                            <m:e>
                              <m:sSub>
                                <m:sSubPr>
                                  <m:ctrlPr>
                                    <a:rPr lang="zh-TW" altLang="en-US" sz="1600" i="1">
                                      <a:latin typeface="Cambria Math"/>
                                    </a:rPr>
                                  </m:ctrlPr>
                                </m:sSubPr>
                                <m:e>
                                  <m:r>
                                    <a:rPr lang="zh-TW" altLang="en-US" sz="1600" i="1">
                                      <a:latin typeface="Cambria Math" panose="02040503050406030204" pitchFamily="18" charset="0"/>
                                    </a:rPr>
                                    <m:t>𝐸</m:t>
                                  </m:r>
                                </m:e>
                                <m:sub>
                                  <m:r>
                                    <a:rPr lang="zh-TW" altLang="en-US" sz="1600" i="1">
                                      <a:latin typeface="Cambria Math" panose="02040503050406030204" pitchFamily="18" charset="0"/>
                                    </a:rPr>
                                    <m:t>𝑥</m:t>
                                  </m:r>
                                </m:sub>
                              </m:sSub>
                            </m:e>
                            <m:e>
                              <m:sSub>
                                <m:sSubPr>
                                  <m:ctrlPr>
                                    <a:rPr lang="zh-TW" altLang="en-US" sz="1600" i="1">
                                      <a:latin typeface="Cambria Math"/>
                                    </a:rPr>
                                  </m:ctrlPr>
                                </m:sSubPr>
                                <m:e>
                                  <m:r>
                                    <a:rPr lang="zh-TW" altLang="en-US" sz="1600" i="1">
                                      <a:latin typeface="Cambria Math" panose="02040503050406030204" pitchFamily="18" charset="0"/>
                                    </a:rPr>
                                    <m:t>𝐸</m:t>
                                  </m:r>
                                </m:e>
                                <m:sub>
                                  <m:r>
                                    <a:rPr lang="zh-TW" altLang="en-US" sz="1600" i="1">
                                      <a:latin typeface="Cambria Math" panose="02040503050406030204" pitchFamily="18" charset="0"/>
                                    </a:rPr>
                                    <m:t>𝑦</m:t>
                                  </m:r>
                                </m:sub>
                              </m:sSub>
                            </m:e>
                            <m:e>
                              <m:sSub>
                                <m:sSubPr>
                                  <m:ctrlPr>
                                    <a:rPr lang="zh-TW" altLang="en-US" sz="1600" i="1">
                                      <a:latin typeface="Cambria Math"/>
                                    </a:rPr>
                                  </m:ctrlPr>
                                </m:sSubPr>
                                <m:e>
                                  <m:r>
                                    <a:rPr lang="zh-TW" altLang="en-US" sz="1600" i="1">
                                      <a:latin typeface="Cambria Math" panose="02040503050406030204" pitchFamily="18" charset="0"/>
                                    </a:rPr>
                                    <m:t>𝐸</m:t>
                                  </m:r>
                                </m:e>
                                <m:sub>
                                  <m:r>
                                    <a:rPr lang="zh-TW" altLang="en-US" sz="1600" i="1">
                                      <a:latin typeface="Cambria Math" panose="02040503050406030204" pitchFamily="18" charset="0"/>
                                    </a:rPr>
                                    <m:t>𝑧</m:t>
                                  </m:r>
                                </m:sub>
                              </m:sSub>
                            </m:e>
                          </m:mr>
                          <m:mr>
                            <m:e>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𝐸</m:t>
                                  </m:r>
                                </m:e>
                                <m:sub>
                                  <m:r>
                                    <a:rPr lang="zh-TW" altLang="en-US" sz="1600" i="1">
                                      <a:latin typeface="Cambria Math" panose="02040503050406030204" pitchFamily="18" charset="0"/>
                                    </a:rPr>
                                    <m:t>𝑥</m:t>
                                  </m:r>
                                </m:sub>
                              </m:sSub>
                            </m:e>
                            <m:e>
                              <m:r>
                                <a:rPr lang="zh-TW" altLang="en-US" sz="1600">
                                  <a:latin typeface="Cambria Math" panose="02040503050406030204" pitchFamily="18" charset="0"/>
                                </a:rPr>
                                <m:t>0</m:t>
                              </m:r>
                            </m:e>
                            <m:e>
                              <m:sSub>
                                <m:sSubPr>
                                  <m:ctrlPr>
                                    <a:rPr lang="zh-TW" altLang="en-US" sz="1600" i="1">
                                      <a:latin typeface="Cambria Math"/>
                                    </a:rPr>
                                  </m:ctrlPr>
                                </m:sSubPr>
                                <m:e>
                                  <m:r>
                                    <a:rPr lang="zh-TW" altLang="en-US" sz="1600" i="1">
                                      <a:latin typeface="Cambria Math" panose="02040503050406030204" pitchFamily="18" charset="0"/>
                                    </a:rPr>
                                    <m:t>𝐵</m:t>
                                  </m:r>
                                </m:e>
                                <m:sub>
                                  <m:r>
                                    <a:rPr lang="zh-TW" altLang="en-US" sz="1600" i="1">
                                      <a:latin typeface="Cambria Math" panose="02040503050406030204" pitchFamily="18" charset="0"/>
                                    </a:rPr>
                                    <m:t>𝑧</m:t>
                                  </m:r>
                                </m:sub>
                              </m:sSub>
                            </m:e>
                            <m:e>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𝐵</m:t>
                                  </m:r>
                                </m:e>
                                <m:sub>
                                  <m:r>
                                    <a:rPr lang="zh-TW" altLang="en-US" sz="1600" i="1">
                                      <a:latin typeface="Cambria Math" panose="02040503050406030204" pitchFamily="18" charset="0"/>
                                    </a:rPr>
                                    <m:t>𝑦</m:t>
                                  </m:r>
                                </m:sub>
                              </m:sSub>
                            </m:e>
                          </m:mr>
                          <m:mr>
                            <m:e>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𝐸</m:t>
                                  </m:r>
                                </m:e>
                                <m:sub>
                                  <m:r>
                                    <a:rPr lang="zh-TW" altLang="en-US" sz="1600" i="1">
                                      <a:latin typeface="Cambria Math" panose="02040503050406030204" pitchFamily="18" charset="0"/>
                                    </a:rPr>
                                    <m:t>𝑦</m:t>
                                  </m:r>
                                </m:sub>
                              </m:sSub>
                            </m:e>
                            <m:e>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𝐵</m:t>
                                  </m:r>
                                </m:e>
                                <m:sub>
                                  <m:r>
                                    <a:rPr lang="zh-TW" altLang="en-US" sz="1600" i="1">
                                      <a:latin typeface="Cambria Math" panose="02040503050406030204" pitchFamily="18" charset="0"/>
                                    </a:rPr>
                                    <m:t>𝑧</m:t>
                                  </m:r>
                                </m:sub>
                              </m:sSub>
                            </m:e>
                            <m:e>
                              <m:r>
                                <a:rPr lang="zh-TW" altLang="en-US" sz="1600">
                                  <a:latin typeface="Cambria Math" panose="02040503050406030204" pitchFamily="18" charset="0"/>
                                </a:rPr>
                                <m:t>0</m:t>
                              </m:r>
                            </m:e>
                            <m:e>
                              <m:sSub>
                                <m:sSubPr>
                                  <m:ctrlPr>
                                    <a:rPr lang="zh-TW" altLang="en-US" sz="1600" i="1">
                                      <a:latin typeface="Cambria Math"/>
                                    </a:rPr>
                                  </m:ctrlPr>
                                </m:sSubPr>
                                <m:e>
                                  <m:r>
                                    <a:rPr lang="zh-TW" altLang="en-US" sz="1600" i="1">
                                      <a:latin typeface="Cambria Math" panose="02040503050406030204" pitchFamily="18" charset="0"/>
                                    </a:rPr>
                                    <m:t>𝐵</m:t>
                                  </m:r>
                                </m:e>
                                <m:sub>
                                  <m:r>
                                    <a:rPr lang="zh-TW" altLang="en-US" sz="1600" i="1">
                                      <a:latin typeface="Cambria Math" panose="02040503050406030204" pitchFamily="18" charset="0"/>
                                    </a:rPr>
                                    <m:t>𝑥</m:t>
                                  </m:r>
                                </m:sub>
                              </m:sSub>
                            </m:e>
                          </m:mr>
                          <m:mr>
                            <m:e>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𝐸</m:t>
                                  </m:r>
                                </m:e>
                                <m:sub>
                                  <m:r>
                                    <a:rPr lang="zh-TW" altLang="en-US" sz="1600" i="1">
                                      <a:latin typeface="Cambria Math" panose="02040503050406030204" pitchFamily="18" charset="0"/>
                                    </a:rPr>
                                    <m:t>𝑧</m:t>
                                  </m:r>
                                </m:sub>
                              </m:sSub>
                            </m:e>
                            <m:e>
                              <m:sSub>
                                <m:sSubPr>
                                  <m:ctrlPr>
                                    <a:rPr lang="zh-TW" altLang="en-US" sz="1600" i="1">
                                      <a:latin typeface="Cambria Math"/>
                                    </a:rPr>
                                  </m:ctrlPr>
                                </m:sSubPr>
                                <m:e>
                                  <m:r>
                                    <a:rPr lang="zh-TW" altLang="en-US" sz="1600" i="1">
                                      <a:latin typeface="Cambria Math" panose="02040503050406030204" pitchFamily="18" charset="0"/>
                                    </a:rPr>
                                    <m:t>𝐵</m:t>
                                  </m:r>
                                </m:e>
                                <m:sub>
                                  <m:r>
                                    <a:rPr lang="zh-TW" altLang="en-US" sz="1600" i="1">
                                      <a:latin typeface="Cambria Math" panose="02040503050406030204" pitchFamily="18" charset="0"/>
                                    </a:rPr>
                                    <m:t>𝑦</m:t>
                                  </m:r>
                                </m:sub>
                              </m:sSub>
                            </m:e>
                            <m:e>
                              <m:r>
                                <a:rPr lang="zh-TW" altLang="en-US" sz="1600">
                                  <a:latin typeface="Cambria Math" panose="02040503050406030204" pitchFamily="18" charset="0"/>
                                </a:rPr>
                                <m:t>−</m:t>
                              </m:r>
                              <m:sSub>
                                <m:sSubPr>
                                  <m:ctrlPr>
                                    <a:rPr lang="zh-TW" altLang="en-US" sz="1600" i="1">
                                      <a:latin typeface="Cambria Math"/>
                                    </a:rPr>
                                  </m:ctrlPr>
                                </m:sSubPr>
                                <m:e>
                                  <m:r>
                                    <a:rPr lang="zh-TW" altLang="en-US" sz="1600" i="1">
                                      <a:latin typeface="Cambria Math" panose="02040503050406030204" pitchFamily="18" charset="0"/>
                                    </a:rPr>
                                    <m:t>𝐵</m:t>
                                  </m:r>
                                </m:e>
                                <m:sub>
                                  <m:r>
                                    <a:rPr lang="zh-TW" altLang="en-US" sz="1600" i="1">
                                      <a:latin typeface="Cambria Math" panose="02040503050406030204" pitchFamily="18" charset="0"/>
                                    </a:rPr>
                                    <m:t>𝑥</m:t>
                                  </m:r>
                                </m:sub>
                              </m:sSub>
                            </m:e>
                            <m:e>
                              <m:r>
                                <a:rPr lang="zh-TW" altLang="en-US" sz="1600">
                                  <a:latin typeface="Cambria Math" panose="02040503050406030204" pitchFamily="18" charset="0"/>
                                </a:rPr>
                                <m:t>0</m:t>
                              </m:r>
                            </m:e>
                          </m:mr>
                        </m:m>
                      </m:e>
                    </m:d>
                  </m:oMath>
                </a14:m>
                <a:endParaRPr lang="zh-TW" altLang="en-US" sz="1600" dirty="0">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81450" y="2911956"/>
                <a:ext cx="8326500" cy="1261243"/>
              </a:xfrm>
              <a:prstGeom prst="rect">
                <a:avLst/>
              </a:prstGeom>
              <a:blipFill rotWithShape="1">
                <a:blip r:embed="rId3"/>
                <a:stretch>
                  <a:fillRect l="-439"/>
                </a:stretch>
              </a:blipFill>
            </p:spPr>
            <p:txBody>
              <a:bodyPr/>
              <a:lstStyle/>
              <a:p>
                <a:r>
                  <a:rPr lang="zh-TW" altLang="en-US">
                    <a:noFill/>
                  </a:rPr>
                  <a:t> </a:t>
                </a:r>
              </a:p>
            </p:txBody>
          </p:sp>
        </mc:Fallback>
      </mc:AlternateContent>
      <p:sp>
        <p:nvSpPr>
          <p:cNvPr id="8" name="Rectangle 7"/>
          <p:cNvSpPr/>
          <p:nvPr/>
        </p:nvSpPr>
        <p:spPr>
          <a:xfrm>
            <a:off x="3506680" y="4534075"/>
            <a:ext cx="5301270" cy="2031325"/>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Charged particle N-body simulations are sometimes used to study </a:t>
            </a:r>
            <a:r>
              <a:rPr lang="en-US" altLang="zh-TW" dirty="0" smtClean="0">
                <a:latin typeface="Cambria Math" panose="02040503050406030204" pitchFamily="18" charset="0"/>
                <a:ea typeface="Cambria Math" panose="02040503050406030204" pitchFamily="18" charset="0"/>
              </a:rPr>
              <a:t>microscopic processes </a:t>
            </a:r>
            <a:r>
              <a:rPr lang="en-US" altLang="zh-TW" dirty="0">
                <a:latin typeface="Cambria Math" panose="02040503050406030204" pitchFamily="18" charset="0"/>
                <a:ea typeface="Cambria Math" panose="02040503050406030204" pitchFamily="18" charset="0"/>
              </a:rPr>
              <a:t>in relativistic jets and in very low-density accretion ﬂows and winds </a:t>
            </a:r>
            <a:r>
              <a:rPr lang="en-US" altLang="zh-TW" dirty="0" smtClean="0">
                <a:latin typeface="Cambria Math" panose="02040503050406030204" pitchFamily="18" charset="0"/>
                <a:ea typeface="Cambria Math" panose="02040503050406030204" pitchFamily="18" charset="0"/>
              </a:rPr>
              <a:t>near black </a:t>
            </a:r>
            <a:r>
              <a:rPr lang="en-US" altLang="zh-TW" dirty="0">
                <a:latin typeface="Cambria Math" panose="02040503050406030204" pitchFamily="18" charset="0"/>
                <a:ea typeface="Cambria Math" panose="02040503050406030204" pitchFamily="18" charset="0"/>
              </a:rPr>
              <a:t>holes. However, in this book we treat charged particles not as individual </a:t>
            </a:r>
            <a:r>
              <a:rPr lang="en-US" altLang="zh-TW" dirty="0" smtClean="0">
                <a:latin typeface="Cambria Math" panose="02040503050406030204" pitchFamily="18" charset="0"/>
                <a:ea typeface="Cambria Math" panose="02040503050406030204" pitchFamily="18" charset="0"/>
              </a:rPr>
              <a:t>entities </a:t>
            </a:r>
            <a:r>
              <a:rPr lang="en-US" altLang="zh-TW" dirty="0">
                <a:latin typeface="Cambria Math" panose="02040503050406030204" pitchFamily="18" charset="0"/>
                <a:ea typeface="Cambria Math" panose="02040503050406030204" pitchFamily="18" charset="0"/>
              </a:rPr>
              <a:t>but as members of a large system of particles called a plasma.</a:t>
            </a:r>
            <a:endParaRPr lang="zh-TW" altLang="en-US" dirty="0">
              <a:latin typeface="Cambria Math" panose="02040503050406030204" pitchFamily="18" charset="0"/>
            </a:endParaRPr>
          </a:p>
        </p:txBody>
      </p:sp>
      <p:pic>
        <p:nvPicPr>
          <p:cNvPr id="12290" name="Picture 2" descr="G:\Desktop\Black Hole Astrophysics\Textbook circle\11 Ch\300px-Charged-particle-drifts.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9989" t="30814" b="47291"/>
          <a:stretch/>
        </p:blipFill>
        <p:spPr bwMode="auto">
          <a:xfrm>
            <a:off x="5945034" y="1897513"/>
            <a:ext cx="2862915" cy="111652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G:\Desktop\Black Hole Astrophysics\Textbook circle\11 Ch\Figure_23_05_04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450" y="4327406"/>
            <a:ext cx="2790226" cy="223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Overview of General </a:t>
            </a:r>
            <a:r>
              <a:rPr lang="en-US" altLang="zh-TW" sz="3200" dirty="0" err="1" smtClean="0"/>
              <a:t>Relativstic</a:t>
            </a:r>
            <a:r>
              <a:rPr lang="en-US" altLang="zh-TW" sz="3200" dirty="0" smtClean="0"/>
              <a:t> Mechanics</a:t>
            </a:r>
            <a:endParaRPr lang="zh-TW" altLang="en-US" sz="3200" dirty="0"/>
          </a:p>
        </p:txBody>
      </p:sp>
      <p:sp>
        <p:nvSpPr>
          <p:cNvPr id="4" name="TextBox 3"/>
          <p:cNvSpPr txBox="1"/>
          <p:nvPr/>
        </p:nvSpPr>
        <p:spPr>
          <a:xfrm>
            <a:off x="1717963" y="1404050"/>
            <a:ext cx="2327564" cy="369332"/>
          </a:xfrm>
          <a:prstGeom prst="rect">
            <a:avLst/>
          </a:prstGeom>
          <a:noFill/>
          <a:ln>
            <a:solidFill>
              <a:schemeClr val="tx1"/>
            </a:solidFill>
          </a:ln>
        </p:spPr>
        <p:txBody>
          <a:bodyPr wrap="square" rtlCol="0">
            <a:spAutoFit/>
          </a:bodyPr>
          <a:lstStyle/>
          <a:p>
            <a:r>
              <a:rPr lang="en-US" altLang="zh-TW" dirty="0" smtClean="0">
                <a:latin typeface="Cambria Math" pitchFamily="18" charset="0"/>
                <a:ea typeface="Cambria Math" pitchFamily="18" charset="0"/>
              </a:rPr>
              <a:t>Quantum Mechanics</a:t>
            </a:r>
            <a:endParaRPr lang="zh-TW" altLang="en-US" dirty="0" smtClean="0">
              <a:latin typeface="Cambria Math" pitchFamily="18" charset="0"/>
              <a:ea typeface="Cambria Math" pitchFamily="18" charset="0"/>
            </a:endParaRPr>
          </a:p>
        </p:txBody>
      </p:sp>
      <p:sp>
        <p:nvSpPr>
          <p:cNvPr id="5" name="TextBox 4"/>
          <p:cNvSpPr txBox="1"/>
          <p:nvPr/>
        </p:nvSpPr>
        <p:spPr>
          <a:xfrm>
            <a:off x="2736580" y="2955116"/>
            <a:ext cx="1297815" cy="646331"/>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Particle Mechanics</a:t>
            </a:r>
            <a:endParaRPr lang="zh-TW" altLang="en-US" dirty="0" smtClean="0">
              <a:latin typeface="Cambria Math" pitchFamily="18" charset="0"/>
              <a:ea typeface="Cambria Math" pitchFamily="18" charset="0"/>
            </a:endParaRPr>
          </a:p>
        </p:txBody>
      </p:sp>
      <p:sp>
        <p:nvSpPr>
          <p:cNvPr id="7" name="TextBox 6"/>
          <p:cNvSpPr txBox="1"/>
          <p:nvPr/>
        </p:nvSpPr>
        <p:spPr>
          <a:xfrm>
            <a:off x="1731818" y="4617937"/>
            <a:ext cx="2233304" cy="369332"/>
          </a:xfrm>
          <a:prstGeom prst="rect">
            <a:avLst/>
          </a:prstGeom>
          <a:solidFill>
            <a:schemeClr val="bg1"/>
          </a:solidFill>
          <a:ln>
            <a:solidFill>
              <a:schemeClr val="tx1"/>
            </a:solidFill>
          </a:ln>
        </p:spPr>
        <p:txBody>
          <a:bodyPr wrap="none" rtlCol="0">
            <a:spAutoFit/>
          </a:bodyPr>
          <a:lstStyle/>
          <a:p>
            <a:r>
              <a:rPr lang="en-US" altLang="zh-TW" dirty="0" smtClean="0">
                <a:latin typeface="Cambria Math" pitchFamily="18" charset="0"/>
                <a:ea typeface="Cambria Math" pitchFamily="18" charset="0"/>
              </a:rPr>
              <a:t>Statistical Mechanics</a:t>
            </a:r>
            <a:endParaRPr lang="zh-TW" altLang="en-US" dirty="0" smtClean="0">
              <a:latin typeface="Cambria Math" pitchFamily="18" charset="0"/>
              <a:ea typeface="Cambria Math" pitchFamily="18" charset="0"/>
            </a:endParaRPr>
          </a:p>
        </p:txBody>
      </p:sp>
      <p:sp>
        <p:nvSpPr>
          <p:cNvPr id="8" name="TextBox 7"/>
          <p:cNvSpPr txBox="1"/>
          <p:nvPr/>
        </p:nvSpPr>
        <p:spPr>
          <a:xfrm>
            <a:off x="5278582" y="1404049"/>
            <a:ext cx="219688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Boltzmann Equation</a:t>
            </a:r>
            <a:endParaRPr lang="zh-TW" altLang="en-US" dirty="0" smtClean="0">
              <a:latin typeface="Cambria Math" pitchFamily="18" charset="0"/>
              <a:ea typeface="Cambria Math" pitchFamily="18" charset="0"/>
            </a:endParaRPr>
          </a:p>
        </p:txBody>
      </p:sp>
      <p:sp>
        <p:nvSpPr>
          <p:cNvPr id="9" name="TextBox 8"/>
          <p:cNvSpPr txBox="1"/>
          <p:nvPr/>
        </p:nvSpPr>
        <p:spPr>
          <a:xfrm>
            <a:off x="5260948" y="2955116"/>
            <a:ext cx="2232150"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Multi-Fluid Equation</a:t>
            </a:r>
            <a:endParaRPr lang="zh-TW" altLang="en-US" dirty="0" smtClean="0">
              <a:latin typeface="Cambria Math" pitchFamily="18" charset="0"/>
              <a:ea typeface="Cambria Math" pitchFamily="18" charset="0"/>
            </a:endParaRPr>
          </a:p>
        </p:txBody>
      </p:sp>
      <p:sp>
        <p:nvSpPr>
          <p:cNvPr id="10" name="TextBox 9"/>
          <p:cNvSpPr txBox="1"/>
          <p:nvPr/>
        </p:nvSpPr>
        <p:spPr>
          <a:xfrm>
            <a:off x="5325870" y="4617937"/>
            <a:ext cx="2102307"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One-Fluid Equation</a:t>
            </a:r>
            <a:endParaRPr lang="zh-TW" altLang="en-US" dirty="0" smtClean="0">
              <a:latin typeface="Cambria Math" pitchFamily="18" charset="0"/>
              <a:ea typeface="Cambria Math" pitchFamily="18" charset="0"/>
            </a:endParaRPr>
          </a:p>
        </p:txBody>
      </p:sp>
      <p:sp>
        <p:nvSpPr>
          <p:cNvPr id="11" name="TextBox 10"/>
          <p:cNvSpPr txBox="1"/>
          <p:nvPr/>
        </p:nvSpPr>
        <p:spPr>
          <a:xfrm>
            <a:off x="5444716" y="6068292"/>
            <a:ext cx="186461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Equation of State</a:t>
            </a:r>
            <a:endParaRPr lang="zh-TW" altLang="en-US" dirty="0" smtClean="0">
              <a:latin typeface="Cambria Math" pitchFamily="18" charset="0"/>
              <a:ea typeface="Cambria Math" pitchFamily="18" charset="0"/>
            </a:endParaRPr>
          </a:p>
        </p:txBody>
      </p:sp>
      <p:cxnSp>
        <p:nvCxnSpPr>
          <p:cNvPr id="13" name="Straight Arrow Connector 12"/>
          <p:cNvCxnSpPr>
            <a:endCxn id="5" idx="0"/>
          </p:cNvCxnSpPr>
          <p:nvPr/>
        </p:nvCxnSpPr>
        <p:spPr>
          <a:xfrm flipH="1">
            <a:off x="3385488" y="1773382"/>
            <a:ext cx="33275" cy="1181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p:cNvCxnSpPr>
          <p:nvPr/>
        </p:nvCxnSpPr>
        <p:spPr>
          <a:xfrm>
            <a:off x="3385488" y="3601447"/>
            <a:ext cx="0" cy="10164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flipH="1">
            <a:off x="6377023" y="1773381"/>
            <a:ext cx="1" cy="11817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0" idx="0"/>
          </p:cNvCxnSpPr>
          <p:nvPr/>
        </p:nvCxnSpPr>
        <p:spPr>
          <a:xfrm>
            <a:off x="6377023" y="3324448"/>
            <a:ext cx="1"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7" idx="3"/>
            <a:endCxn id="8" idx="1"/>
          </p:cNvCxnSpPr>
          <p:nvPr/>
        </p:nvCxnSpPr>
        <p:spPr>
          <a:xfrm flipV="1">
            <a:off x="3965122" y="1588715"/>
            <a:ext cx="1313460" cy="321388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11" idx="1"/>
          </p:cNvCxnSpPr>
          <p:nvPr/>
        </p:nvCxnSpPr>
        <p:spPr>
          <a:xfrm rot="16200000" flipH="1">
            <a:off x="3513749" y="4321990"/>
            <a:ext cx="1265689" cy="2596246"/>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15223" y="2041083"/>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Particle</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0" name="TextBox 29"/>
          <p:cNvSpPr txBox="1"/>
          <p:nvPr/>
        </p:nvSpPr>
        <p:spPr>
          <a:xfrm>
            <a:off x="1659802" y="3786526"/>
            <a:ext cx="1670265" cy="646331"/>
          </a:xfrm>
          <a:prstGeom prst="rect">
            <a:avLst/>
          </a:prstGeom>
          <a:solidFill>
            <a:schemeClr val="bg1"/>
          </a:solidFill>
        </p:spPr>
        <p:txBody>
          <a:bodyPr wrap="none" rtlCol="0">
            <a:spAutoFit/>
          </a:bodyPr>
          <a:lstStyle/>
          <a:p>
            <a:pPr algn="ctr"/>
            <a:r>
              <a:rPr lang="en-US" altLang="zh-TW" dirty="0" smtClean="0">
                <a:latin typeface="Cambria Math" pitchFamily="18" charset="0"/>
                <a:ea typeface="Cambria Math" pitchFamily="18" charset="0"/>
              </a:rPr>
              <a:t>Statistical</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1" name="TextBox 30"/>
          <p:cNvSpPr txBox="1"/>
          <p:nvPr/>
        </p:nvSpPr>
        <p:spPr>
          <a:xfrm rot="16200000">
            <a:off x="3237786" y="3139782"/>
            <a:ext cx="2308774" cy="369332"/>
          </a:xfrm>
          <a:prstGeom prst="rect">
            <a:avLst/>
          </a:prstGeom>
          <a:noFill/>
        </p:spPr>
        <p:txBody>
          <a:bodyPr wrap="square" rtlCol="0">
            <a:spAutoFit/>
          </a:bodyPr>
          <a:lstStyle/>
          <a:p>
            <a:pPr algn="ctr"/>
            <a:r>
              <a:rPr lang="en-US" altLang="zh-TW" dirty="0" err="1" smtClean="0">
                <a:latin typeface="Cambria Math" pitchFamily="18" charset="0"/>
                <a:ea typeface="Cambria Math" pitchFamily="18" charset="0"/>
              </a:rPr>
              <a:t>Louville</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Theorem</a:t>
            </a:r>
            <a:endParaRPr lang="zh-TW" altLang="en-US" dirty="0" smtClean="0">
              <a:latin typeface="Cambria Math" pitchFamily="18" charset="0"/>
              <a:ea typeface="Cambria Math" pitchFamily="18" charset="0"/>
            </a:endParaRPr>
          </a:p>
        </p:txBody>
      </p:sp>
      <p:sp>
        <p:nvSpPr>
          <p:cNvPr id="32" name="TextBox 31"/>
          <p:cNvSpPr txBox="1"/>
          <p:nvPr/>
        </p:nvSpPr>
        <p:spPr>
          <a:xfrm>
            <a:off x="6425082" y="2041083"/>
            <a:ext cx="105708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Moment</a:t>
            </a:r>
          </a:p>
          <a:p>
            <a:pPr algn="ctr"/>
            <a:r>
              <a:rPr lang="en-US" altLang="zh-TW" dirty="0" smtClean="0">
                <a:latin typeface="Cambria Math" pitchFamily="18" charset="0"/>
                <a:ea typeface="Cambria Math" pitchFamily="18" charset="0"/>
              </a:rPr>
              <a:t>Integrals</a:t>
            </a:r>
            <a:endParaRPr lang="zh-TW" altLang="en-US" dirty="0" smtClean="0">
              <a:latin typeface="Cambria Math" pitchFamily="18" charset="0"/>
              <a:ea typeface="Cambria Math" pitchFamily="18" charset="0"/>
            </a:endParaRPr>
          </a:p>
        </p:txBody>
      </p:sp>
      <p:sp>
        <p:nvSpPr>
          <p:cNvPr id="33" name="TextBox 32"/>
          <p:cNvSpPr txBox="1"/>
          <p:nvPr/>
        </p:nvSpPr>
        <p:spPr>
          <a:xfrm>
            <a:off x="6425082" y="3648026"/>
            <a:ext cx="172066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Sum Over</a:t>
            </a:r>
          </a:p>
          <a:p>
            <a:pPr algn="ctr"/>
            <a:r>
              <a:rPr lang="en-US" altLang="zh-TW" dirty="0" smtClean="0">
                <a:latin typeface="Cambria Math" pitchFamily="18" charset="0"/>
                <a:ea typeface="Cambria Math" pitchFamily="18" charset="0"/>
              </a:rPr>
              <a:t>Particle Species</a:t>
            </a:r>
            <a:endParaRPr lang="zh-TW" altLang="en-US" dirty="0" smtClean="0">
              <a:latin typeface="Cambria Math" pitchFamily="18" charset="0"/>
              <a:ea typeface="Cambria Math" pitchFamily="18" charset="0"/>
            </a:endParaRPr>
          </a:p>
        </p:txBody>
      </p:sp>
      <p:sp>
        <p:nvSpPr>
          <p:cNvPr id="35" name="TextBox 34"/>
          <p:cNvSpPr txBox="1"/>
          <p:nvPr/>
        </p:nvSpPr>
        <p:spPr>
          <a:xfrm>
            <a:off x="72570" y="2895279"/>
            <a:ext cx="1993471" cy="369332"/>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Stellar Dynamics</a:t>
            </a:r>
            <a:endParaRPr lang="zh-TW" altLang="en-US" dirty="0" smtClean="0">
              <a:latin typeface="Cambria Math" pitchFamily="18" charset="0"/>
              <a:ea typeface="Cambria Math" pitchFamily="18" charset="0"/>
            </a:endParaRPr>
          </a:p>
        </p:txBody>
      </p:sp>
      <p:sp>
        <p:nvSpPr>
          <p:cNvPr id="36" name="TextBox 35"/>
          <p:cNvSpPr txBox="1"/>
          <p:nvPr/>
        </p:nvSpPr>
        <p:spPr>
          <a:xfrm>
            <a:off x="50410" y="3324448"/>
            <a:ext cx="2050011" cy="369332"/>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Charged Particles</a:t>
            </a:r>
            <a:endParaRPr lang="zh-TW" altLang="en-US" dirty="0" smtClean="0">
              <a:latin typeface="Cambria Math" pitchFamily="18" charset="0"/>
              <a:ea typeface="Cambria Math" pitchFamily="18" charset="0"/>
            </a:endParaRPr>
          </a:p>
        </p:txBody>
      </p:sp>
      <p:cxnSp>
        <p:nvCxnSpPr>
          <p:cNvPr id="41" name="Elbow Connector 40"/>
          <p:cNvCxnSpPr>
            <a:stCxn id="5" idx="1"/>
            <a:endCxn id="35" idx="3"/>
          </p:cNvCxnSpPr>
          <p:nvPr/>
        </p:nvCxnSpPr>
        <p:spPr>
          <a:xfrm rot="10800000">
            <a:off x="2066042" y="3079946"/>
            <a:ext cx="670539" cy="198337"/>
          </a:xfrm>
          <a:prstGeom prst="bentConnector3">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5" idx="1"/>
            <a:endCxn id="36" idx="3"/>
          </p:cNvCxnSpPr>
          <p:nvPr/>
        </p:nvCxnSpPr>
        <p:spPr>
          <a:xfrm rot="10800000" flipV="1">
            <a:off x="2100422" y="3278282"/>
            <a:ext cx="636159" cy="230832"/>
          </a:xfrm>
          <a:prstGeom prst="bentConnector3">
            <a:avLst>
              <a:gd name="adj1" fmla="val 52282"/>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32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Statistical Mechanics</a:t>
            </a:r>
            <a:endParaRPr lang="zh-TW" altLang="en-US" dirty="0"/>
          </a:p>
        </p:txBody>
      </p:sp>
      <p:sp>
        <p:nvSpPr>
          <p:cNvPr id="4" name="TextBox 3"/>
          <p:cNvSpPr txBox="1"/>
          <p:nvPr/>
        </p:nvSpPr>
        <p:spPr>
          <a:xfrm>
            <a:off x="400443" y="1065742"/>
            <a:ext cx="8382001"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As was mentioned in Plasma Astrophysics class, </a:t>
            </a:r>
          </a:p>
          <a:p>
            <a:r>
              <a:rPr lang="en-US" altLang="zh-TW" dirty="0" smtClean="0">
                <a:latin typeface="Cambria Math" pitchFamily="18" charset="0"/>
                <a:ea typeface="Cambria Math" pitchFamily="18" charset="0"/>
              </a:rPr>
              <a:t>Rather than trying to follow each particle, we can use a statistical approach and deal with particles in a probabilistic manner.</a:t>
            </a:r>
            <a:endParaRPr lang="zh-TW" altLang="en-US" dirty="0" smtClean="0">
              <a:latin typeface="Cambria Math" pitchFamily="18" charset="0"/>
              <a:ea typeface="Cambria Math" pitchFamily="18" charset="0"/>
            </a:endParaRPr>
          </a:p>
        </p:txBody>
      </p:sp>
      <p:sp>
        <p:nvSpPr>
          <p:cNvPr id="5" name="Rectangle 4"/>
          <p:cNvSpPr/>
          <p:nvPr/>
        </p:nvSpPr>
        <p:spPr>
          <a:xfrm>
            <a:off x="400443" y="2119432"/>
            <a:ext cx="8382001" cy="646331"/>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This allows us to </a:t>
            </a:r>
            <a:r>
              <a:rPr lang="en-US" altLang="zh-TW" dirty="0">
                <a:latin typeface="Cambria Math" panose="02040503050406030204" pitchFamily="18" charset="0"/>
                <a:ea typeface="Cambria Math" panose="02040503050406030204" pitchFamily="18" charset="0"/>
              </a:rPr>
              <a:t>determine </a:t>
            </a:r>
            <a:r>
              <a:rPr lang="en-US" altLang="zh-TW" dirty="0" smtClean="0">
                <a:latin typeface="Cambria Math" panose="02040503050406030204" pitchFamily="18" charset="0"/>
                <a:ea typeface="Cambria Math" panose="02040503050406030204" pitchFamily="18" charset="0"/>
              </a:rPr>
              <a:t>be able to useful thermodynamic quantities </a:t>
            </a:r>
            <a:r>
              <a:rPr lang="en-US" altLang="zh-TW" dirty="0">
                <a:latin typeface="Cambria Math" panose="02040503050406030204" pitchFamily="18" charset="0"/>
                <a:ea typeface="Cambria Math" panose="02040503050406030204" pitchFamily="18" charset="0"/>
              </a:rPr>
              <a:t>of a plasma, such as internal energy, pressure, entropy, heat </a:t>
            </a:r>
            <a:r>
              <a:rPr lang="en-US" altLang="zh-TW" dirty="0" smtClean="0">
                <a:latin typeface="Cambria Math" panose="02040503050406030204" pitchFamily="18" charset="0"/>
                <a:ea typeface="Cambria Math" panose="02040503050406030204" pitchFamily="18" charset="0"/>
              </a:rPr>
              <a:t>capacities, chemical </a:t>
            </a:r>
            <a:r>
              <a:rPr lang="en-US" altLang="zh-TW" dirty="0">
                <a:latin typeface="Cambria Math" panose="02040503050406030204" pitchFamily="18" charset="0"/>
                <a:ea typeface="Cambria Math" panose="02040503050406030204" pitchFamily="18" charset="0"/>
              </a:rPr>
              <a:t>potential, etc.</a:t>
            </a:r>
            <a:endParaRPr lang="zh-TW" altLang="en-US" dirty="0">
              <a:latin typeface="Cambria Math" panose="02040503050406030204" pitchFamily="18" charset="0"/>
            </a:endParaRPr>
          </a:p>
        </p:txBody>
      </p:sp>
      <p:pic>
        <p:nvPicPr>
          <p:cNvPr id="13314" name="Picture 2" descr="G:\Desktop\Black Hole Astrophysics\Textbook circle\11 Ch\b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6732" y="4000500"/>
            <a:ext cx="3888112" cy="25910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0441" y="5296018"/>
            <a:ext cx="4572001"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However</a:t>
            </a:r>
            <a:r>
              <a:rPr lang="en-US" altLang="zh-TW" dirty="0" smtClean="0">
                <a:latin typeface="Cambria Math" panose="02040503050406030204" pitchFamily="18" charset="0"/>
                <a:ea typeface="Cambria Math" panose="02040503050406030204" pitchFamily="18" charset="0"/>
              </a:rPr>
              <a:t>, a </a:t>
            </a:r>
            <a:r>
              <a:rPr lang="en-US" altLang="zh-TW" dirty="0">
                <a:latin typeface="Cambria Math" panose="02040503050406030204" pitchFamily="18" charset="0"/>
                <a:ea typeface="Cambria Math" panose="02040503050406030204" pitchFamily="18" charset="0"/>
              </a:rPr>
              <a:t>still simpler statistical approach is taken in the case of studying the behavior </a:t>
            </a:r>
            <a:r>
              <a:rPr lang="en-US" altLang="zh-TW" dirty="0" smtClean="0">
                <a:latin typeface="Cambria Math" panose="02040503050406030204" pitchFamily="18" charset="0"/>
                <a:ea typeface="Cambria Math" panose="02040503050406030204" pitchFamily="18" charset="0"/>
              </a:rPr>
              <a:t>of plasmas</a:t>
            </a:r>
            <a:r>
              <a:rPr lang="en-US" altLang="zh-TW" dirty="0">
                <a:latin typeface="Cambria Math" panose="02040503050406030204" pitchFamily="18" charset="0"/>
                <a:ea typeface="Cambria Math" panose="02040503050406030204" pitchFamily="18" charset="0"/>
              </a:rPr>
              <a:t>.</a:t>
            </a:r>
            <a:endParaRPr lang="zh-TW" altLang="en-US" dirty="0">
              <a:latin typeface="Cambria Math" panose="02040503050406030204" pitchFamily="18" charset="0"/>
            </a:endParaRPr>
          </a:p>
        </p:txBody>
      </p:sp>
      <p:grpSp>
        <p:nvGrpSpPr>
          <p:cNvPr id="9" name="Group 8"/>
          <p:cNvGrpSpPr/>
          <p:nvPr/>
        </p:nvGrpSpPr>
        <p:grpSpPr>
          <a:xfrm>
            <a:off x="400442" y="2976815"/>
            <a:ext cx="8382001" cy="2047370"/>
            <a:chOff x="400442" y="2860622"/>
            <a:chExt cx="8382001" cy="2047370"/>
          </a:xfrm>
        </p:grpSpPr>
        <p:sp>
          <p:nvSpPr>
            <p:cNvPr id="7" name="Rectangle 6"/>
            <p:cNvSpPr/>
            <p:nvPr/>
          </p:nvSpPr>
          <p:spPr>
            <a:xfrm>
              <a:off x="400442" y="2860622"/>
              <a:ext cx="8382001"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Like particle mechanics, statistical mechanics has had important </a:t>
              </a:r>
              <a:r>
                <a:rPr lang="en-US" altLang="zh-TW" dirty="0" smtClean="0">
                  <a:latin typeface="Cambria Math" panose="02040503050406030204" pitchFamily="18" charset="0"/>
                  <a:ea typeface="Cambria Math" panose="02040503050406030204" pitchFamily="18" charset="0"/>
                </a:rPr>
                <a:t>applications in </a:t>
              </a:r>
              <a:r>
                <a:rPr lang="en-US" altLang="zh-TW" dirty="0">
                  <a:latin typeface="Cambria Math" panose="02040503050406030204" pitchFamily="18" charset="0"/>
                  <a:ea typeface="Cambria Math" panose="02040503050406030204" pitchFamily="18" charset="0"/>
                </a:rPr>
                <a:t>stellar dynamics. Before computers were powerful enough to perform large </a:t>
              </a:r>
              <a:r>
                <a:rPr lang="en-US" altLang="zh-TW" dirty="0" smtClean="0">
                  <a:latin typeface="Cambria Math" panose="02040503050406030204" pitchFamily="18" charset="0"/>
                  <a:ea typeface="Cambria Math" panose="02040503050406030204" pitchFamily="18" charset="0"/>
                </a:rPr>
                <a:t>N-body </a:t>
              </a:r>
              <a:r>
                <a:rPr lang="en-US" altLang="zh-TW" dirty="0">
                  <a:latin typeface="Cambria Math" panose="02040503050406030204" pitchFamily="18" charset="0"/>
                  <a:ea typeface="Cambria Math" panose="02040503050406030204" pitchFamily="18" charset="0"/>
                </a:rPr>
                <a:t>simulations, the Fokker–Planck equation (which evolves the probability </a:t>
              </a:r>
              <a:r>
                <a:rPr lang="en-US" altLang="zh-TW" dirty="0" smtClean="0">
                  <a:latin typeface="Cambria Math" panose="02040503050406030204" pitchFamily="18" charset="0"/>
                  <a:ea typeface="Cambria Math" panose="02040503050406030204" pitchFamily="18" charset="0"/>
                </a:rPr>
                <a:t>density</a:t>
              </a:r>
              <a:endParaRPr lang="zh-TW" altLang="en-US" dirty="0">
                <a:latin typeface="Cambria Math" panose="02040503050406030204" pitchFamily="18" charset="0"/>
              </a:endParaRPr>
            </a:p>
          </p:txBody>
        </p:sp>
        <p:sp>
          <p:nvSpPr>
            <p:cNvPr id="6" name="Rectangle 5"/>
            <p:cNvSpPr/>
            <p:nvPr/>
          </p:nvSpPr>
          <p:spPr>
            <a:xfrm>
              <a:off x="400443" y="3707663"/>
              <a:ext cx="4572000" cy="1200329"/>
            </a:xfrm>
            <a:prstGeom prst="rect">
              <a:avLst/>
            </a:prstGeom>
          </p:spPr>
          <p:txBody>
            <a:bodyPr>
              <a:spAutoFit/>
            </a:bodyPr>
            <a:lstStyle/>
            <a:p>
              <a:r>
                <a:rPr lang="en-US" altLang="zh-TW" dirty="0">
                  <a:latin typeface="Cambria Math" panose="02040503050406030204" pitchFamily="18" charset="0"/>
                  <a:ea typeface="Cambria Math" panose="02040503050406030204" pitchFamily="18" charset="0"/>
                </a:rPr>
                <a:t>function for star particles) was employed to study the evolution of globular clusters and galactic star systems. This is brieﬂy discussed in Chapter 10.</a:t>
              </a:r>
              <a:endParaRPr lang="zh-TW" altLang="en-US" dirty="0">
                <a:latin typeface="Cambria Math" panose="02040503050406030204" pitchFamily="18" charset="0"/>
              </a:endParaRPr>
            </a:p>
          </p:txBody>
        </p:sp>
      </p:grpSp>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Overview of General </a:t>
            </a:r>
            <a:r>
              <a:rPr lang="en-US" altLang="zh-TW" sz="3200" dirty="0" err="1" smtClean="0"/>
              <a:t>Relativstic</a:t>
            </a:r>
            <a:r>
              <a:rPr lang="en-US" altLang="zh-TW" sz="3200" dirty="0" smtClean="0"/>
              <a:t> Mechanics</a:t>
            </a:r>
            <a:endParaRPr lang="zh-TW" altLang="en-US" sz="3200" dirty="0"/>
          </a:p>
        </p:txBody>
      </p:sp>
      <p:sp>
        <p:nvSpPr>
          <p:cNvPr id="4" name="TextBox 3"/>
          <p:cNvSpPr txBox="1"/>
          <p:nvPr/>
        </p:nvSpPr>
        <p:spPr>
          <a:xfrm>
            <a:off x="1717963" y="1404050"/>
            <a:ext cx="2327564" cy="369332"/>
          </a:xfrm>
          <a:prstGeom prst="rect">
            <a:avLst/>
          </a:prstGeom>
          <a:noFill/>
          <a:ln>
            <a:solidFill>
              <a:schemeClr val="tx1"/>
            </a:solidFill>
          </a:ln>
        </p:spPr>
        <p:txBody>
          <a:bodyPr wrap="square" rtlCol="0">
            <a:spAutoFit/>
          </a:bodyPr>
          <a:lstStyle/>
          <a:p>
            <a:r>
              <a:rPr lang="en-US" altLang="zh-TW" dirty="0" smtClean="0">
                <a:latin typeface="Cambria Math" pitchFamily="18" charset="0"/>
                <a:ea typeface="Cambria Math" pitchFamily="18" charset="0"/>
              </a:rPr>
              <a:t>Quantum Mechanics</a:t>
            </a:r>
            <a:endParaRPr lang="zh-TW" altLang="en-US" dirty="0" smtClean="0">
              <a:latin typeface="Cambria Math" pitchFamily="18" charset="0"/>
              <a:ea typeface="Cambria Math" pitchFamily="18" charset="0"/>
            </a:endParaRPr>
          </a:p>
        </p:txBody>
      </p:sp>
      <p:sp>
        <p:nvSpPr>
          <p:cNvPr id="5" name="TextBox 4"/>
          <p:cNvSpPr txBox="1"/>
          <p:nvPr/>
        </p:nvSpPr>
        <p:spPr>
          <a:xfrm>
            <a:off x="2736580" y="2955116"/>
            <a:ext cx="1297815" cy="646331"/>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Particle Mechanics</a:t>
            </a:r>
            <a:endParaRPr lang="zh-TW" altLang="en-US" dirty="0" smtClean="0">
              <a:latin typeface="Cambria Math" pitchFamily="18" charset="0"/>
              <a:ea typeface="Cambria Math" pitchFamily="18" charset="0"/>
            </a:endParaRPr>
          </a:p>
        </p:txBody>
      </p:sp>
      <p:sp>
        <p:nvSpPr>
          <p:cNvPr id="7" name="TextBox 6"/>
          <p:cNvSpPr txBox="1"/>
          <p:nvPr/>
        </p:nvSpPr>
        <p:spPr>
          <a:xfrm>
            <a:off x="1731818" y="4617937"/>
            <a:ext cx="2233304"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Statistical Mechanics</a:t>
            </a:r>
            <a:endParaRPr lang="zh-TW" altLang="en-US" dirty="0" smtClean="0">
              <a:latin typeface="Cambria Math" pitchFamily="18" charset="0"/>
              <a:ea typeface="Cambria Math" pitchFamily="18" charset="0"/>
            </a:endParaRPr>
          </a:p>
        </p:txBody>
      </p:sp>
      <p:sp>
        <p:nvSpPr>
          <p:cNvPr id="8" name="TextBox 7"/>
          <p:cNvSpPr txBox="1"/>
          <p:nvPr/>
        </p:nvSpPr>
        <p:spPr>
          <a:xfrm>
            <a:off x="5278582" y="1404049"/>
            <a:ext cx="2196883" cy="369332"/>
          </a:xfrm>
          <a:prstGeom prst="rect">
            <a:avLst/>
          </a:prstGeom>
          <a:solidFill>
            <a:schemeClr val="bg1"/>
          </a:solidFill>
          <a:ln>
            <a:solidFill>
              <a:schemeClr val="tx1"/>
            </a:solidFill>
          </a:ln>
        </p:spPr>
        <p:txBody>
          <a:bodyPr wrap="none" rtlCol="0">
            <a:spAutoFit/>
          </a:bodyPr>
          <a:lstStyle/>
          <a:p>
            <a:r>
              <a:rPr lang="en-US" altLang="zh-TW" dirty="0" smtClean="0">
                <a:latin typeface="Cambria Math" pitchFamily="18" charset="0"/>
                <a:ea typeface="Cambria Math" pitchFamily="18" charset="0"/>
              </a:rPr>
              <a:t>Boltzmann Equation</a:t>
            </a:r>
            <a:endParaRPr lang="zh-TW" altLang="en-US" dirty="0" smtClean="0">
              <a:latin typeface="Cambria Math" pitchFamily="18" charset="0"/>
              <a:ea typeface="Cambria Math" pitchFamily="18" charset="0"/>
            </a:endParaRPr>
          </a:p>
        </p:txBody>
      </p:sp>
      <p:sp>
        <p:nvSpPr>
          <p:cNvPr id="9" name="TextBox 8"/>
          <p:cNvSpPr txBox="1"/>
          <p:nvPr/>
        </p:nvSpPr>
        <p:spPr>
          <a:xfrm>
            <a:off x="5260948" y="2955116"/>
            <a:ext cx="2232150"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Multi-Fluid Equation</a:t>
            </a:r>
            <a:endParaRPr lang="zh-TW" altLang="en-US" dirty="0" smtClean="0">
              <a:latin typeface="Cambria Math" pitchFamily="18" charset="0"/>
              <a:ea typeface="Cambria Math" pitchFamily="18" charset="0"/>
            </a:endParaRPr>
          </a:p>
        </p:txBody>
      </p:sp>
      <p:sp>
        <p:nvSpPr>
          <p:cNvPr id="10" name="TextBox 9"/>
          <p:cNvSpPr txBox="1"/>
          <p:nvPr/>
        </p:nvSpPr>
        <p:spPr>
          <a:xfrm>
            <a:off x="5325870" y="4617937"/>
            <a:ext cx="2102307"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One-Fluid Equation</a:t>
            </a:r>
            <a:endParaRPr lang="zh-TW" altLang="en-US" dirty="0" smtClean="0">
              <a:latin typeface="Cambria Math" pitchFamily="18" charset="0"/>
              <a:ea typeface="Cambria Math" pitchFamily="18" charset="0"/>
            </a:endParaRPr>
          </a:p>
        </p:txBody>
      </p:sp>
      <p:sp>
        <p:nvSpPr>
          <p:cNvPr id="11" name="TextBox 10"/>
          <p:cNvSpPr txBox="1"/>
          <p:nvPr/>
        </p:nvSpPr>
        <p:spPr>
          <a:xfrm>
            <a:off x="5444716" y="6068292"/>
            <a:ext cx="186461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Equation of State</a:t>
            </a:r>
            <a:endParaRPr lang="zh-TW" altLang="en-US" dirty="0" smtClean="0">
              <a:latin typeface="Cambria Math" pitchFamily="18" charset="0"/>
              <a:ea typeface="Cambria Math" pitchFamily="18" charset="0"/>
            </a:endParaRPr>
          </a:p>
        </p:txBody>
      </p:sp>
      <p:cxnSp>
        <p:nvCxnSpPr>
          <p:cNvPr id="13" name="Straight Arrow Connector 12"/>
          <p:cNvCxnSpPr>
            <a:endCxn id="5" idx="0"/>
          </p:cNvCxnSpPr>
          <p:nvPr/>
        </p:nvCxnSpPr>
        <p:spPr>
          <a:xfrm flipH="1">
            <a:off x="3385488" y="1773382"/>
            <a:ext cx="33275" cy="1181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p:cNvCxnSpPr>
          <p:nvPr/>
        </p:nvCxnSpPr>
        <p:spPr>
          <a:xfrm>
            <a:off x="3385488" y="3601447"/>
            <a:ext cx="0" cy="10164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flipH="1">
            <a:off x="6377023" y="1773381"/>
            <a:ext cx="1" cy="11817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0" idx="0"/>
          </p:cNvCxnSpPr>
          <p:nvPr/>
        </p:nvCxnSpPr>
        <p:spPr>
          <a:xfrm>
            <a:off x="6377023" y="3324448"/>
            <a:ext cx="1"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7" idx="3"/>
            <a:endCxn id="8" idx="1"/>
          </p:cNvCxnSpPr>
          <p:nvPr/>
        </p:nvCxnSpPr>
        <p:spPr>
          <a:xfrm flipV="1">
            <a:off x="3965122" y="1588715"/>
            <a:ext cx="1313460" cy="321388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11" idx="1"/>
          </p:cNvCxnSpPr>
          <p:nvPr/>
        </p:nvCxnSpPr>
        <p:spPr>
          <a:xfrm rot="16200000" flipH="1">
            <a:off x="3513749" y="4321990"/>
            <a:ext cx="1265689" cy="2596246"/>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15223" y="2041083"/>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Particle</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0" name="TextBox 29"/>
          <p:cNvSpPr txBox="1"/>
          <p:nvPr/>
        </p:nvSpPr>
        <p:spPr>
          <a:xfrm>
            <a:off x="1673657" y="3786526"/>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Statistical</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1" name="TextBox 30"/>
          <p:cNvSpPr txBox="1"/>
          <p:nvPr/>
        </p:nvSpPr>
        <p:spPr>
          <a:xfrm rot="16200000">
            <a:off x="3237786" y="3139782"/>
            <a:ext cx="2308774" cy="369332"/>
          </a:xfrm>
          <a:prstGeom prst="rect">
            <a:avLst/>
          </a:prstGeom>
          <a:solidFill>
            <a:schemeClr val="bg1"/>
          </a:solidFill>
        </p:spPr>
        <p:txBody>
          <a:bodyPr wrap="square" rtlCol="0">
            <a:spAutoFit/>
          </a:bodyPr>
          <a:lstStyle/>
          <a:p>
            <a:pPr algn="ctr"/>
            <a:r>
              <a:rPr lang="en-US" altLang="zh-TW" dirty="0" err="1" smtClean="0">
                <a:latin typeface="Cambria Math" pitchFamily="18" charset="0"/>
                <a:ea typeface="Cambria Math" pitchFamily="18" charset="0"/>
              </a:rPr>
              <a:t>Louville</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Theorem</a:t>
            </a:r>
            <a:endParaRPr lang="zh-TW" altLang="en-US" dirty="0" smtClean="0">
              <a:latin typeface="Cambria Math" pitchFamily="18" charset="0"/>
              <a:ea typeface="Cambria Math" pitchFamily="18" charset="0"/>
            </a:endParaRPr>
          </a:p>
        </p:txBody>
      </p:sp>
      <p:sp>
        <p:nvSpPr>
          <p:cNvPr id="32" name="TextBox 31"/>
          <p:cNvSpPr txBox="1"/>
          <p:nvPr/>
        </p:nvSpPr>
        <p:spPr>
          <a:xfrm>
            <a:off x="6425082" y="2041083"/>
            <a:ext cx="105708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Moment</a:t>
            </a:r>
          </a:p>
          <a:p>
            <a:pPr algn="ctr"/>
            <a:r>
              <a:rPr lang="en-US" altLang="zh-TW" dirty="0" smtClean="0">
                <a:latin typeface="Cambria Math" pitchFamily="18" charset="0"/>
                <a:ea typeface="Cambria Math" pitchFamily="18" charset="0"/>
              </a:rPr>
              <a:t>Integrals</a:t>
            </a:r>
            <a:endParaRPr lang="zh-TW" altLang="en-US" dirty="0" smtClean="0">
              <a:latin typeface="Cambria Math" pitchFamily="18" charset="0"/>
              <a:ea typeface="Cambria Math" pitchFamily="18" charset="0"/>
            </a:endParaRPr>
          </a:p>
        </p:txBody>
      </p:sp>
      <p:sp>
        <p:nvSpPr>
          <p:cNvPr id="33" name="TextBox 32"/>
          <p:cNvSpPr txBox="1"/>
          <p:nvPr/>
        </p:nvSpPr>
        <p:spPr>
          <a:xfrm>
            <a:off x="6425082" y="3648026"/>
            <a:ext cx="172066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Sum Over</a:t>
            </a:r>
          </a:p>
          <a:p>
            <a:pPr algn="ctr"/>
            <a:r>
              <a:rPr lang="en-US" altLang="zh-TW" dirty="0" smtClean="0">
                <a:latin typeface="Cambria Math" pitchFamily="18" charset="0"/>
                <a:ea typeface="Cambria Math" pitchFamily="18" charset="0"/>
              </a:rPr>
              <a:t>Particle Species</a:t>
            </a:r>
            <a:endParaRPr lang="zh-TW" altLang="en-US" dirty="0" smtClean="0">
              <a:latin typeface="Cambria Math" pitchFamily="18" charset="0"/>
              <a:ea typeface="Cambria Math" pitchFamily="18" charset="0"/>
            </a:endParaRPr>
          </a:p>
        </p:txBody>
      </p:sp>
      <p:sp>
        <p:nvSpPr>
          <p:cNvPr id="35" name="TextBox 34"/>
          <p:cNvSpPr txBox="1"/>
          <p:nvPr/>
        </p:nvSpPr>
        <p:spPr>
          <a:xfrm>
            <a:off x="72570" y="2895279"/>
            <a:ext cx="1993471" cy="369332"/>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Stellar Dynamics</a:t>
            </a:r>
            <a:endParaRPr lang="zh-TW" altLang="en-US" dirty="0" smtClean="0">
              <a:latin typeface="Cambria Math" pitchFamily="18" charset="0"/>
              <a:ea typeface="Cambria Math" pitchFamily="18" charset="0"/>
            </a:endParaRPr>
          </a:p>
        </p:txBody>
      </p:sp>
      <p:sp>
        <p:nvSpPr>
          <p:cNvPr id="36" name="TextBox 35"/>
          <p:cNvSpPr txBox="1"/>
          <p:nvPr/>
        </p:nvSpPr>
        <p:spPr>
          <a:xfrm>
            <a:off x="50410" y="3324448"/>
            <a:ext cx="2050011" cy="369332"/>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Charged Particles</a:t>
            </a:r>
            <a:endParaRPr lang="zh-TW" altLang="en-US" dirty="0" smtClean="0">
              <a:latin typeface="Cambria Math" pitchFamily="18" charset="0"/>
              <a:ea typeface="Cambria Math" pitchFamily="18" charset="0"/>
            </a:endParaRPr>
          </a:p>
        </p:txBody>
      </p:sp>
      <p:cxnSp>
        <p:nvCxnSpPr>
          <p:cNvPr id="41" name="Elbow Connector 40"/>
          <p:cNvCxnSpPr>
            <a:stCxn id="5" idx="1"/>
            <a:endCxn id="35" idx="3"/>
          </p:cNvCxnSpPr>
          <p:nvPr/>
        </p:nvCxnSpPr>
        <p:spPr>
          <a:xfrm rot="10800000">
            <a:off x="2066042" y="3079946"/>
            <a:ext cx="670539" cy="198337"/>
          </a:xfrm>
          <a:prstGeom prst="bentConnector3">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5" idx="1"/>
            <a:endCxn id="36" idx="3"/>
          </p:cNvCxnSpPr>
          <p:nvPr/>
        </p:nvCxnSpPr>
        <p:spPr>
          <a:xfrm rot="10800000" flipV="1">
            <a:off x="2100422" y="3278282"/>
            <a:ext cx="636159" cy="230832"/>
          </a:xfrm>
          <a:prstGeom prst="bentConnector3">
            <a:avLst>
              <a:gd name="adj1" fmla="val 52282"/>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646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Kinetic Theory</a:t>
            </a:r>
            <a:endParaRPr lang="zh-TW" altLang="en-US" dirty="0"/>
          </a:p>
        </p:txBody>
      </p:sp>
      <p:sp>
        <p:nvSpPr>
          <p:cNvPr id="4" name="Rectangle 3"/>
          <p:cNvSpPr/>
          <p:nvPr/>
        </p:nvSpPr>
        <p:spPr>
          <a:xfrm>
            <a:off x="447675" y="1165743"/>
            <a:ext cx="8360276" cy="120032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Kinetic theory considers a ﬂuid or gas to be composed of many systems of particles</a:t>
            </a:r>
            <a:r>
              <a:rPr lang="en-US" altLang="zh-TW" dirty="0" smtClean="0">
                <a:latin typeface="Cambria Math" panose="02040503050406030204" pitchFamily="18" charset="0"/>
                <a:ea typeface="Cambria Math" panose="02040503050406030204" pitchFamily="18" charset="0"/>
              </a:rPr>
              <a:t>, each </a:t>
            </a:r>
            <a:r>
              <a:rPr lang="en-US" altLang="zh-TW" dirty="0">
                <a:latin typeface="Cambria Math" panose="02040503050406030204" pitchFamily="18" charset="0"/>
                <a:ea typeface="Cambria Math" panose="02040503050406030204" pitchFamily="18" charset="0"/>
              </a:rPr>
              <a:t>occupying a small volume compared to the total size of the ﬂuid being </a:t>
            </a:r>
            <a:r>
              <a:rPr lang="en-US" altLang="zh-TW" dirty="0" smtClean="0">
                <a:latin typeface="Cambria Math" panose="02040503050406030204" pitchFamily="18" charset="0"/>
                <a:ea typeface="Cambria Math" panose="02040503050406030204" pitchFamily="18" charset="0"/>
              </a:rPr>
              <a:t>simulated </a:t>
            </a:r>
            <a:r>
              <a:rPr lang="en-US" altLang="zh-TW" dirty="0">
                <a:latin typeface="Cambria Math" panose="02040503050406030204" pitchFamily="18" charset="0"/>
                <a:ea typeface="Cambria Math" panose="02040503050406030204" pitchFamily="18" charset="0"/>
              </a:rPr>
              <a:t>but nevertheless still comprising a large number of particles. Each of </a:t>
            </a:r>
            <a:r>
              <a:rPr lang="en-US" altLang="zh-TW" dirty="0" smtClean="0">
                <a:latin typeface="Cambria Math" panose="02040503050406030204" pitchFamily="18" charset="0"/>
                <a:ea typeface="Cambria Math" panose="02040503050406030204" pitchFamily="18" charset="0"/>
              </a:rPr>
              <a:t>these small </a:t>
            </a:r>
            <a:r>
              <a:rPr lang="en-US" altLang="zh-TW" dirty="0">
                <a:latin typeface="Cambria Math" panose="02040503050406030204" pitchFamily="18" charset="0"/>
                <a:ea typeface="Cambria Math" panose="02040503050406030204" pitchFamily="18" charset="0"/>
              </a:rPr>
              <a:t>systems is called a ﬂuid element.</a:t>
            </a:r>
            <a:endParaRPr lang="zh-TW"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47675" y="2546442"/>
                <a:ext cx="8360276" cy="1479187"/>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Only one function is of interest for </a:t>
                </a:r>
                <a:r>
                  <a:rPr lang="en-US" altLang="zh-TW" dirty="0" smtClean="0">
                    <a:latin typeface="Cambria Math" panose="02040503050406030204" pitchFamily="18" charset="0"/>
                    <a:ea typeface="Cambria Math" panose="02040503050406030204" pitchFamily="18" charset="0"/>
                  </a:rPr>
                  <a:t>each particle </a:t>
                </a:r>
                <a:r>
                  <a:rPr lang="en-US" altLang="zh-TW" dirty="0">
                    <a:latin typeface="Cambria Math" panose="02040503050406030204" pitchFamily="18" charset="0"/>
                    <a:ea typeface="Cambria Math" panose="02040503050406030204" pitchFamily="18" charset="0"/>
                  </a:rPr>
                  <a:t>species in each ﬂuid element: the number of particles at a given point </a:t>
                </a:r>
                <a:r>
                  <a:rPr lang="en-US" altLang="zh-TW" dirty="0" smtClean="0">
                    <a:latin typeface="Cambria Math" panose="02040503050406030204" pitchFamily="18" charset="0"/>
                    <a:ea typeface="Cambria Math" panose="02040503050406030204" pitchFamily="18" charset="0"/>
                  </a:rPr>
                  <a:t>in space </a:t>
                </a:r>
                <a:r>
                  <a:rPr lang="en-US" altLang="zh-TW" dirty="0">
                    <a:latin typeface="Cambria Math" panose="02040503050406030204" pitchFamily="18" charset="0"/>
                    <a:ea typeface="Cambria Math" panose="02040503050406030204" pitchFamily="18" charset="0"/>
                  </a:rPr>
                  <a:t>with similar momenta in that </a:t>
                </a:r>
                <a:r>
                  <a:rPr lang="en-US" altLang="zh-TW" dirty="0" smtClean="0">
                    <a:latin typeface="Cambria Math" panose="02040503050406030204" pitchFamily="18" charset="0"/>
                    <a:ea typeface="Cambria Math" panose="02040503050406030204" pitchFamily="18" charset="0"/>
                  </a:rPr>
                  <a:t>space — the phase space distribution function</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𝑓</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𝑓</m:t>
                          </m:r>
                        </m:e>
                        <m:sub>
                          <m:r>
                            <a:rPr lang="zh-TW" altLang="en-US" i="1">
                              <a:latin typeface="Cambria Math" panose="02040503050406030204" pitchFamily="18" charset="0"/>
                            </a:rPr>
                            <m:t>𝑖</m:t>
                          </m:r>
                        </m:sub>
                      </m:sSub>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𝒳</m:t>
                          </m:r>
                          <m:r>
                            <a:rPr lang="zh-TW" altLang="en-US">
                              <a:latin typeface="Cambria Math" panose="02040503050406030204" pitchFamily="18" charset="0"/>
                            </a:rPr>
                            <m:t>,</m:t>
                          </m:r>
                          <m:r>
                            <a:rPr lang="zh-TW" altLang="en-US">
                              <a:latin typeface="Cambria Math" panose="02040503050406030204" pitchFamily="18" charset="0"/>
                            </a:rPr>
                            <m:t>𝒫</m:t>
                          </m:r>
                          <m:r>
                            <a:rPr lang="zh-TW" altLang="en-US">
                              <a:latin typeface="Cambria Math" panose="02040503050406030204" pitchFamily="18" charset="0"/>
                            </a:rPr>
                            <m:t>,</m:t>
                          </m:r>
                          <m:r>
                            <a:rPr lang="zh-TW" altLang="en-US" i="1">
                              <a:latin typeface="Cambria Math" panose="02040503050406030204" pitchFamily="18" charset="0"/>
                            </a:rPr>
                            <m:t>𝑡</m:t>
                          </m:r>
                        </m:e>
                      </m:d>
                      <m:r>
                        <a:rPr lang="zh-TW" altLang="en-US">
                          <a:latin typeface="Cambria Math" panose="02040503050406030204" pitchFamily="18" charset="0"/>
                        </a:rPr>
                        <m:t>=</m:t>
                      </m:r>
                      <m:f>
                        <m:fPr>
                          <m:ctrlPr>
                            <a:rPr lang="zh-TW" altLang="en-US" i="1">
                              <a:latin typeface="Cambria Math"/>
                            </a:rPr>
                          </m:ctrlPr>
                        </m:fPr>
                        <m:num>
                          <m:sSup>
                            <m:sSupPr>
                              <m:ctrlPr>
                                <a:rPr lang="zh-TW" altLang="en-US" i="1">
                                  <a:latin typeface="Cambria Math"/>
                                </a:rPr>
                              </m:ctrlPr>
                            </m:sSupPr>
                            <m:e>
                              <m:r>
                                <a:rPr lang="zh-TW" altLang="en-US">
                                  <a:latin typeface="Cambria Math" panose="02040503050406030204" pitchFamily="18" charset="0"/>
                                </a:rPr>
                                <m:t>𝜕</m:t>
                              </m:r>
                            </m:e>
                            <m:sup>
                              <m:r>
                                <a:rPr lang="zh-TW" altLang="en-US">
                                  <a:latin typeface="Cambria Math" panose="02040503050406030204" pitchFamily="18" charset="0"/>
                                </a:rPr>
                                <m:t>6</m:t>
                              </m:r>
                            </m:sup>
                          </m:sSup>
                          <m:sSub>
                            <m:sSubPr>
                              <m:ctrlPr>
                                <a:rPr lang="zh-TW" altLang="en-US" i="1">
                                  <a:latin typeface="Cambria Math"/>
                                </a:rPr>
                              </m:ctrlPr>
                            </m:sSubPr>
                            <m:e>
                              <m:r>
                                <a:rPr lang="zh-TW" altLang="en-US" i="1">
                                  <a:latin typeface="Cambria Math" panose="02040503050406030204" pitchFamily="18" charset="0"/>
                                </a:rPr>
                                <m:t>𝑁</m:t>
                              </m:r>
                            </m:e>
                            <m:sub>
                              <m:r>
                                <a:rPr lang="zh-TW" altLang="en-US" i="1">
                                  <a:latin typeface="Cambria Math" panose="02040503050406030204" pitchFamily="18" charset="0"/>
                                </a:rPr>
                                <m:t>𝑖</m:t>
                              </m:r>
                            </m:sub>
                          </m:sSub>
                        </m:num>
                        <m:den>
                          <m:sSup>
                            <m:sSupPr>
                              <m:ctrlPr>
                                <a:rPr lang="zh-TW" altLang="en-US" i="1">
                                  <a:latin typeface="Cambria Math"/>
                                </a:rPr>
                              </m:ctrlPr>
                            </m:sSupPr>
                            <m:e>
                              <m:r>
                                <a:rPr lang="zh-TW" altLang="en-US">
                                  <a:latin typeface="Cambria Math" panose="02040503050406030204" pitchFamily="18" charset="0"/>
                                </a:rPr>
                                <m:t>𝜕</m:t>
                              </m:r>
                            </m:e>
                            <m:sup>
                              <m:r>
                                <a:rPr lang="zh-TW" altLang="en-US">
                                  <a:latin typeface="Cambria Math" panose="02040503050406030204" pitchFamily="18" charset="0"/>
                                </a:rPr>
                                <m:t>3</m:t>
                              </m:r>
                            </m:sup>
                          </m:sSup>
                          <m:r>
                            <a:rPr lang="zh-TW" altLang="en-US">
                              <a:latin typeface="Cambria Math" panose="02040503050406030204" pitchFamily="18" charset="0"/>
                            </a:rPr>
                            <m:t>𝒳</m:t>
                          </m:r>
                          <m:r>
                            <a:rPr lang="zh-TW" altLang="en-US">
                              <a:latin typeface="Cambria Math" panose="02040503050406030204" pitchFamily="18" charset="0"/>
                            </a:rPr>
                            <m:t>⁢</m:t>
                          </m:r>
                          <m:sSup>
                            <m:sSupPr>
                              <m:ctrlPr>
                                <a:rPr lang="zh-TW" altLang="en-US" i="1">
                                  <a:latin typeface="Cambria Math"/>
                                </a:rPr>
                              </m:ctrlPr>
                            </m:sSupPr>
                            <m:e>
                              <m:r>
                                <a:rPr lang="zh-TW" altLang="en-US">
                                  <a:latin typeface="Cambria Math" panose="02040503050406030204" pitchFamily="18" charset="0"/>
                                </a:rPr>
                                <m:t>𝜕</m:t>
                              </m:r>
                            </m:e>
                            <m:sup>
                              <m:r>
                                <a:rPr lang="zh-TW" altLang="en-US">
                                  <a:latin typeface="Cambria Math" panose="02040503050406030204" pitchFamily="18" charset="0"/>
                                </a:rPr>
                                <m:t>3</m:t>
                              </m:r>
                            </m:sup>
                          </m:sSup>
                          <m:r>
                            <a:rPr lang="zh-TW" altLang="en-US">
                              <a:latin typeface="Cambria Math" panose="02040503050406030204" pitchFamily="18" charset="0"/>
                            </a:rPr>
                            <m:t>𝒫</m:t>
                          </m:r>
                        </m:den>
                      </m:f>
                    </m:oMath>
                  </m:oMathPara>
                </a14:m>
                <a:endParaRPr lang="zh-TW" altLang="en-US" dirty="0">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7675" y="2546442"/>
                <a:ext cx="8360276" cy="1479187"/>
              </a:xfrm>
              <a:prstGeom prst="rect">
                <a:avLst/>
              </a:prstGeom>
              <a:blipFill rotWithShape="1">
                <a:blip r:embed="rId2"/>
                <a:stretch>
                  <a:fillRect l="-583" t="-2479"/>
                </a:stretch>
              </a:blipFill>
            </p:spPr>
            <p:txBody>
              <a:bodyPr/>
              <a:lstStyle/>
              <a:p>
                <a:r>
                  <a:rPr lang="zh-TW" altLang="en-US">
                    <a:noFill/>
                  </a:rPr>
                  <a:t> </a:t>
                </a:r>
              </a:p>
            </p:txBody>
          </p:sp>
        </mc:Fallback>
      </mc:AlternateContent>
      <p:pic>
        <p:nvPicPr>
          <p:cNvPr id="1027" name="Picture 3" descr="G:\Desktop\Black Hole Astrophysics\Textbook circle\11 Ch\Translational_mo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11381" y="4162471"/>
            <a:ext cx="2857500" cy="2505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The Boltzmann Equation</a:t>
            </a:r>
            <a:endParaRPr lang="zh-TW" altLang="en-US" dirty="0"/>
          </a:p>
        </p:txBody>
      </p:sp>
      <mc:AlternateContent xmlns:mc="http://schemas.openxmlformats.org/markup-compatibility/2006" xmlns:a14="http://schemas.microsoft.com/office/drawing/2010/main">
        <mc:Choice Requires="a14">
          <p:sp>
            <p:nvSpPr>
              <p:cNvPr id="10" name="TextBox 9"/>
              <p:cNvSpPr txBox="1"/>
              <p:nvPr/>
            </p:nvSpPr>
            <p:spPr>
              <a:xfrm>
                <a:off x="559293" y="1120352"/>
                <a:ext cx="7856738" cy="2759602"/>
              </a:xfrm>
              <a:prstGeom prst="rect">
                <a:avLst/>
              </a:prstGeom>
              <a:noFill/>
            </p:spPr>
            <p:txBody>
              <a:bodyPr wrap="square" rtlCol="0">
                <a:spAutoFit/>
              </a:bodyPr>
              <a:lstStyle/>
              <a:p>
                <a:r>
                  <a:rPr lang="en-US" altLang="zh-TW" dirty="0" smtClean="0">
                    <a:latin typeface="Cambria Math" pitchFamily="18" charset="0"/>
                    <a:ea typeface="Cambria Math" pitchFamily="18" charset="0"/>
                  </a:rPr>
                  <a:t>Using the </a:t>
                </a:r>
                <a:r>
                  <a:rPr lang="en-US" altLang="zh-TW" dirty="0" err="1" smtClean="0">
                    <a:latin typeface="Cambria Math" pitchFamily="18" charset="0"/>
                    <a:ea typeface="Cambria Math" pitchFamily="18" charset="0"/>
                  </a:rPr>
                  <a:t>Liouville’s</a:t>
                </a:r>
                <a:r>
                  <a:rPr lang="en-US" altLang="zh-TW" dirty="0" smtClean="0">
                    <a:latin typeface="Cambria Math" pitchFamily="18" charset="0"/>
                    <a:ea typeface="Cambria Math" pitchFamily="18" charset="0"/>
                  </a:rPr>
                  <a:t> theorem, we could derive the Boltzmann Equation</a:t>
                </a:r>
              </a:p>
              <a:p>
                <a:endParaRPr lang="en-US" altLang="zh-TW" dirty="0" smtClean="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𝑓</m:t>
                              </m:r>
                            </m:e>
                            <m:sub>
                              <m:r>
                                <a:rPr lang="zh-TW" altLang="en-US" i="1">
                                  <a:latin typeface="Cambria Math" panose="02040503050406030204" pitchFamily="18" charset="0"/>
                                </a:rPr>
                                <m:t>𝑖</m:t>
                              </m:r>
                            </m:sub>
                          </m:sSub>
                        </m:num>
                        <m:den>
                          <m:r>
                            <a:rPr lang="zh-TW" altLang="en-US">
                              <a:latin typeface="Cambria Math" panose="02040503050406030204" pitchFamily="18" charset="0"/>
                            </a:rPr>
                            <m:t>𝜕</m:t>
                          </m:r>
                          <m:r>
                            <a:rPr lang="zh-TW" altLang="en-US" i="1">
                              <a:latin typeface="Cambria Math" panose="02040503050406030204" pitchFamily="18" charset="0"/>
                            </a:rPr>
                            <m:t>𝑡</m:t>
                          </m:r>
                        </m:den>
                      </m:f>
                      <m:r>
                        <a:rPr lang="zh-TW" altLang="en-US">
                          <a:latin typeface="Cambria Math" panose="02040503050406030204" pitchFamily="18" charset="0"/>
                        </a:rPr>
                        <m:t>+</m:t>
                      </m:r>
                      <m:f>
                        <m:fPr>
                          <m:ctrlPr>
                            <a:rPr lang="zh-TW" altLang="en-US" i="1">
                              <a:latin typeface="Cambria Math"/>
                            </a:rPr>
                          </m:ctrlPr>
                        </m:fPr>
                        <m:num>
                          <m:r>
                            <a:rPr lang="zh-TW" altLang="en-US" i="1">
                              <a:latin typeface="Cambria Math" panose="02040503050406030204" pitchFamily="18" charset="0"/>
                            </a:rPr>
                            <m:t>𝑃</m:t>
                          </m:r>
                        </m:num>
                        <m:den>
                          <m:sSub>
                            <m:sSubPr>
                              <m:ctrlPr>
                                <a:rPr lang="zh-TW" altLang="en-US" i="1">
                                  <a:latin typeface="Cambria Math"/>
                                </a:rPr>
                              </m:ctrlPr>
                            </m:sSubPr>
                            <m:e>
                              <m:r>
                                <a:rPr lang="zh-TW" altLang="en-US" i="1">
                                  <a:latin typeface="Cambria Math" panose="02040503050406030204" pitchFamily="18" charset="0"/>
                                </a:rPr>
                                <m:t>𝑚</m:t>
                              </m:r>
                            </m:e>
                            <m:sub>
                              <m:r>
                                <a:rPr lang="zh-TW" altLang="en-US" i="1">
                                  <a:latin typeface="Cambria Math" panose="02040503050406030204" pitchFamily="18" charset="0"/>
                                </a:rPr>
                                <m:t>𝑖</m:t>
                              </m:r>
                            </m:sub>
                          </m:sSub>
                        </m:den>
                      </m:f>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sSub>
                        <m:sSubPr>
                          <m:ctrlPr>
                            <a:rPr lang="zh-TW" altLang="en-US" i="1">
                              <a:latin typeface="Cambria Math"/>
                            </a:rPr>
                          </m:ctrlPr>
                        </m:sSubPr>
                        <m:e>
                          <m:r>
                            <a:rPr lang="zh-TW" altLang="en-US" i="1">
                              <a:latin typeface="Cambria Math" panose="02040503050406030204" pitchFamily="18" charset="0"/>
                            </a:rPr>
                            <m:t>𝑓</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𝐹</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e>
                        <m:sub>
                          <m:r>
                            <a:rPr lang="en-US" altLang="zh-TW" b="0" i="1" smtClean="0">
                              <a:latin typeface="Cambria Math" panose="02040503050406030204" pitchFamily="18" charset="0"/>
                              <a:ea typeface="Cambria Math" panose="02040503050406030204" pitchFamily="18" charset="0"/>
                            </a:rPr>
                            <m:t>𝑃</m:t>
                          </m:r>
                        </m:sub>
                      </m:sSub>
                      <m:sSub>
                        <m:sSubPr>
                          <m:ctrlPr>
                            <a:rPr lang="zh-TW" altLang="en-US" i="1">
                              <a:latin typeface="Cambria Math"/>
                            </a:rPr>
                          </m:ctrlPr>
                        </m:sSubPr>
                        <m:e>
                          <m:r>
                            <a:rPr lang="zh-TW" altLang="en-US" i="1">
                              <a:latin typeface="Cambria Math" panose="02040503050406030204" pitchFamily="18" charset="0"/>
                            </a:rPr>
                            <m:t>𝑓</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d>
                            <m:dPr>
                              <m:ctrlPr>
                                <a:rPr lang="zh-TW" altLang="en-US" i="1">
                                  <a:latin typeface="Cambria Math"/>
                                </a:rPr>
                              </m:ctrlPr>
                            </m:dPr>
                            <m:e>
                              <m:f>
                                <m:fPr>
                                  <m:ctrlPr>
                                    <a:rPr lang="zh-TW" altLang="en-US" i="1">
                                      <a:latin typeface="Cambria Math"/>
                                    </a:rPr>
                                  </m:ctrlPr>
                                </m:fPr>
                                <m:num>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𝑓</m:t>
                                      </m:r>
                                    </m:e>
                                    <m:sub>
                                      <m:r>
                                        <a:rPr lang="zh-TW" altLang="en-US" i="1">
                                          <a:latin typeface="Cambria Math" panose="02040503050406030204" pitchFamily="18" charset="0"/>
                                        </a:rPr>
                                        <m:t>𝑖</m:t>
                                      </m:r>
                                    </m:sub>
                                  </m:sSub>
                                </m:num>
                                <m:den>
                                  <m:r>
                                    <a:rPr lang="zh-TW" altLang="en-US">
                                      <a:latin typeface="Cambria Math" panose="02040503050406030204" pitchFamily="18" charset="0"/>
                                    </a:rPr>
                                    <m:t>𝜕</m:t>
                                  </m:r>
                                  <m:r>
                                    <a:rPr lang="zh-TW" altLang="en-US" i="1">
                                      <a:latin typeface="Cambria Math" panose="02040503050406030204" pitchFamily="18" charset="0"/>
                                    </a:rPr>
                                    <m:t>𝑡</m:t>
                                  </m:r>
                                </m:den>
                              </m:f>
                            </m:e>
                          </m:d>
                        </m:e>
                        <m:sub>
                          <m:r>
                            <m:rPr>
                              <m:sty m:val="p"/>
                            </m:rPr>
                            <a:rPr lang="zh-TW" altLang="en-US">
                              <a:latin typeface="Cambria Math" panose="02040503050406030204" pitchFamily="18" charset="0"/>
                            </a:rPr>
                            <m:t>coll</m:t>
                          </m:r>
                        </m:sub>
                      </m:sSub>
                    </m:oMath>
                  </m:oMathPara>
                </a14:m>
                <a:endParaRPr lang="zh-TW" altLang="en-US" dirty="0">
                  <a:latin typeface="Cambria Math" panose="02040503050406030204"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Where the force includes both gravity and electromagnetic forces</a:t>
                </a:r>
              </a:p>
              <a:p>
                <a:endParaRPr lang="en-US" altLang="zh-TW" dirty="0" smtClean="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panose="02040503050406030204" pitchFamily="18" charset="0"/>
                            </a:rPr>
                            <m:t>𝐹</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𝑚</m:t>
                          </m:r>
                        </m:e>
                        <m:sub>
                          <m:r>
                            <a:rPr lang="zh-TW" altLang="en-US" i="1">
                              <a:latin typeface="Cambria Math" panose="02040503050406030204" pitchFamily="18" charset="0"/>
                            </a:rPr>
                            <m:t>𝑖</m:t>
                          </m:r>
                        </m:sub>
                      </m:sSub>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𝜓</m:t>
                      </m:r>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𝑞</m:t>
                          </m:r>
                        </m:e>
                        <m:sub>
                          <m:r>
                            <a:rPr lang="zh-TW" altLang="en-US" i="1">
                              <a:latin typeface="Cambria Math" panose="02040503050406030204" pitchFamily="18" charset="0"/>
                            </a:rPr>
                            <m:t>𝑖</m:t>
                          </m:r>
                        </m:sub>
                      </m:sSub>
                      <m:r>
                        <a:rPr lang="zh-TW" altLang="en-US">
                          <a:latin typeface="Cambria Math" panose="02040503050406030204" pitchFamily="18" charset="0"/>
                        </a:rPr>
                        <m:t>⁢</m:t>
                      </m:r>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panose="02040503050406030204" pitchFamily="18" charset="0"/>
                                </a:rPr>
                                <m:t>𝐸</m:t>
                              </m:r>
                            </m:e>
                          </m:groupChr>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𝑣</m:t>
                                      </m:r>
                                    </m:e>
                                  </m:groupChr>
                                </m:e>
                                <m:sub>
                                  <m:r>
                                    <a:rPr lang="zh-TW" altLang="en-US" i="1">
                                      <a:latin typeface="Cambria Math" panose="02040503050406030204" pitchFamily="18" charset="0"/>
                                    </a:rPr>
                                    <m:t>𝑖</m:t>
                                  </m:r>
                                </m:sub>
                              </m:sSub>
                            </m:num>
                            <m:den>
                              <m:r>
                                <a:rPr lang="zh-TW" altLang="en-US" i="1">
                                  <a:latin typeface="Cambria Math" panose="02040503050406030204" pitchFamily="18" charset="0"/>
                                </a:rPr>
                                <m:t>𝑐</m:t>
                              </m:r>
                            </m:den>
                          </m:f>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𝐵</m:t>
                              </m:r>
                            </m:e>
                          </m:groupChr>
                        </m:e>
                      </m:d>
                    </m:oMath>
                  </m:oMathPara>
                </a14:m>
                <a:endParaRPr lang="zh-TW" altLang="en-US"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59293" y="1120352"/>
                <a:ext cx="7856738" cy="2759602"/>
              </a:xfrm>
              <a:prstGeom prst="rect">
                <a:avLst/>
              </a:prstGeom>
              <a:blipFill rotWithShape="1">
                <a:blip r:embed="rId2"/>
                <a:stretch>
                  <a:fillRect l="-698" t="-13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59293" y="3959152"/>
                <a:ext cx="7856738" cy="2840971"/>
              </a:xfrm>
              <a:prstGeom prst="rect">
                <a:avLst/>
              </a:prstGeom>
              <a:noFill/>
            </p:spPr>
            <p:txBody>
              <a:bodyPr wrap="square" rtlCol="0">
                <a:spAutoFit/>
              </a:bodyPr>
              <a:lstStyle/>
              <a:p>
                <a:r>
                  <a:rPr lang="en-US" altLang="zh-TW" dirty="0" smtClean="0">
                    <a:latin typeface="Cambria Math" pitchFamily="18" charset="0"/>
                    <a:ea typeface="Cambria Math" pitchFamily="18" charset="0"/>
                  </a:rPr>
                  <a:t>Extending this to a general relativistic version, it becomes</a:t>
                </a:r>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panose="02040503050406030204" pitchFamily="18" charset="0"/>
                            </a:rPr>
                            <m:t>ℙ</m:t>
                          </m:r>
                        </m:num>
                        <m:den>
                          <m:sSub>
                            <m:sSubPr>
                              <m:ctrlPr>
                                <a:rPr lang="zh-TW" altLang="en-US" i="1">
                                  <a:latin typeface="Cambria Math"/>
                                </a:rPr>
                              </m:ctrlPr>
                            </m:sSubPr>
                            <m:e>
                              <m:r>
                                <a:rPr lang="zh-TW" altLang="en-US" i="1">
                                  <a:latin typeface="Cambria Math" panose="02040503050406030204" pitchFamily="18" charset="0"/>
                                </a:rPr>
                                <m:t>𝑚</m:t>
                              </m:r>
                            </m:e>
                            <m:sub>
                              <m:r>
                                <a:rPr lang="zh-TW" altLang="en-US" i="1">
                                  <a:latin typeface="Cambria Math" panose="02040503050406030204" pitchFamily="18" charset="0"/>
                                </a:rPr>
                                <m:t>𝑖</m:t>
                              </m:r>
                            </m:sub>
                          </m:sSub>
                        </m:den>
                      </m:f>
                      <m:r>
                        <a:rPr lang="zh-TW" altLang="en-US">
                          <a:latin typeface="Cambria Math" panose="02040503050406030204" pitchFamily="18" charset="0"/>
                        </a:rPr>
                        <m:t>·</m:t>
                      </m:r>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ℕ</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𝔽</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a:latin typeface="Cambria Math" panose="02040503050406030204" pitchFamily="18" charset="0"/>
                            </a:rPr>
                            <m:t>ℙ</m:t>
                          </m:r>
                        </m:sub>
                      </m:sSub>
                      <m:sSub>
                        <m:sSubPr>
                          <m:ctrlPr>
                            <a:rPr lang="zh-TW" altLang="en-US" i="1">
                              <a:latin typeface="Cambria Math"/>
                            </a:rPr>
                          </m:ctrlPr>
                        </m:sSubPr>
                        <m:e>
                          <m:r>
                            <a:rPr lang="zh-TW" altLang="en-US">
                              <a:latin typeface="Cambria Math" panose="02040503050406030204" pitchFamily="18" charset="0"/>
                            </a:rPr>
                            <m:t>ℕ</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limUpp>
                            <m:limUppPr>
                              <m:ctrlPr>
                                <a:rPr lang="zh-TW" altLang="en-US" i="1">
                                  <a:latin typeface="Cambria Math"/>
                                </a:rPr>
                              </m:ctrlPr>
                            </m:limUppPr>
                            <m:e>
                              <m:r>
                                <a:rPr lang="zh-TW" altLang="en-US">
                                  <a:latin typeface="Cambria Math" panose="02040503050406030204" pitchFamily="18" charset="0"/>
                                </a:rPr>
                                <m:t>ℕ</m:t>
                              </m:r>
                            </m:e>
                            <m:lim>
                              <m:r>
                                <a:rPr lang="zh-TW" altLang="en-US">
                                  <a:latin typeface="Cambria Math" panose="02040503050406030204" pitchFamily="18" charset="0"/>
                                </a:rPr>
                                <m:t>·</m:t>
                              </m:r>
                            </m:lim>
                          </m:limUpp>
                        </m:e>
                        <m:sub>
                          <m:r>
                            <a:rPr lang="zh-TW" altLang="en-US" i="1">
                              <a:latin typeface="Cambria Math" panose="02040503050406030204" pitchFamily="18" charset="0"/>
                            </a:rPr>
                            <m:t>𝑖</m:t>
                          </m:r>
                          <m:r>
                            <a:rPr lang="zh-TW" altLang="en-US">
                              <a:latin typeface="Cambria Math" panose="02040503050406030204" pitchFamily="18" charset="0"/>
                            </a:rPr>
                            <m:t>,</m:t>
                          </m:r>
                          <m:r>
                            <m:rPr>
                              <m:sty m:val="p"/>
                            </m:rPr>
                            <a:rPr lang="zh-TW" altLang="en-US">
                              <a:latin typeface="Cambria Math" panose="02040503050406030204" pitchFamily="18" charset="0"/>
                            </a:rPr>
                            <m:t>coll</m:t>
                          </m:r>
                        </m:sub>
                      </m:sSub>
                    </m:oMath>
                  </m:oMathPara>
                </a14:m>
                <a:endParaRPr lang="zh-TW" altLang="en-US" dirty="0">
                  <a:latin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With the force reduced to </a:t>
                </a:r>
                <a:endParaRPr lang="en-US" altLang="zh-TW"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𝔽</m:t>
                          </m:r>
                        </m:e>
                        <m:sub>
                          <m:r>
                            <a:rPr lang="zh-TW" altLang="en-US" i="1">
                              <a:latin typeface="Cambria Math" panose="02040503050406030204" pitchFamily="18" charset="0"/>
                            </a:rPr>
                            <m:t>𝑖</m:t>
                          </m:r>
                        </m:sub>
                      </m:sSub>
                      <m:r>
                        <a:rPr lang="zh-TW" altLang="en-US">
                          <a:latin typeface="Cambria Math" panose="02040503050406030204" pitchFamily="18" charset="0"/>
                        </a:rPr>
                        <m:t>=</m:t>
                      </m:r>
                      <m:f>
                        <m:fPr>
                          <m:ctrlPr>
                            <a:rPr lang="zh-TW" altLang="en-US" i="1">
                              <a:latin typeface="Cambria Math"/>
                            </a:rPr>
                          </m:ctrlPr>
                        </m:fPr>
                        <m:num>
                          <m:sSub>
                            <m:sSubPr>
                              <m:ctrlPr>
                                <a:rPr lang="zh-TW" altLang="en-US" i="1">
                                  <a:latin typeface="Cambria Math"/>
                                </a:rPr>
                              </m:ctrlPr>
                            </m:sSubPr>
                            <m:e>
                              <m:r>
                                <a:rPr lang="zh-TW" altLang="en-US" i="1">
                                  <a:latin typeface="Cambria Math" panose="02040503050406030204" pitchFamily="18" charset="0"/>
                                </a:rPr>
                                <m:t>𝑞</m:t>
                              </m:r>
                            </m:e>
                            <m:sub>
                              <m:r>
                                <a:rPr lang="zh-TW" altLang="en-US" i="1">
                                  <a:latin typeface="Cambria Math" panose="02040503050406030204" pitchFamily="18" charset="0"/>
                                </a:rPr>
                                <m:t>𝑖</m:t>
                              </m:r>
                            </m:sub>
                          </m:sSub>
                        </m:num>
                        <m:den>
                          <m:sSub>
                            <m:sSubPr>
                              <m:ctrlPr>
                                <a:rPr lang="zh-TW" altLang="en-US" i="1">
                                  <a:latin typeface="Cambria Math"/>
                                </a:rPr>
                              </m:ctrlPr>
                            </m:sSubPr>
                            <m:e>
                              <m:r>
                                <a:rPr lang="zh-TW" altLang="en-US" i="1">
                                  <a:latin typeface="Cambria Math" panose="02040503050406030204" pitchFamily="18" charset="0"/>
                                </a:rPr>
                                <m:t>𝑚</m:t>
                              </m:r>
                            </m:e>
                            <m:sub>
                              <m:r>
                                <a:rPr lang="zh-TW" altLang="en-US" i="1">
                                  <a:latin typeface="Cambria Math" panose="02040503050406030204" pitchFamily="18" charset="0"/>
                                </a:rPr>
                                <m:t>𝑖</m:t>
                              </m:r>
                            </m:sub>
                          </m:sSub>
                          <m:r>
                            <a:rPr lang="zh-TW" altLang="en-US">
                              <a:latin typeface="Cambria Math" panose="02040503050406030204" pitchFamily="18" charset="0"/>
                            </a:rPr>
                            <m:t>⁢</m:t>
                          </m:r>
                          <m:r>
                            <a:rPr lang="zh-TW" altLang="en-US" i="1">
                              <a:latin typeface="Cambria Math" panose="02040503050406030204" pitchFamily="18" charset="0"/>
                            </a:rPr>
                            <m:t>𝑐</m:t>
                          </m:r>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p>
                        <m:sSupPr>
                          <m:ctrlPr>
                            <a:rPr lang="zh-TW" altLang="en-US" i="1">
                              <a:latin typeface="Cambria Math"/>
                            </a:rPr>
                          </m:ctrlPr>
                        </m:sSupPr>
                        <m:e>
                          <m:r>
                            <a:rPr lang="zh-TW" altLang="en-US">
                              <a:latin typeface="Cambria Math" panose="02040503050406030204" pitchFamily="18" charset="0"/>
                            </a:rPr>
                            <m:t>ℙ</m:t>
                          </m:r>
                        </m:e>
                        <m:sup>
                          <m:r>
                            <a:rPr lang="zh-TW" altLang="en-US" i="1">
                              <a:latin typeface="Cambria Math" panose="02040503050406030204" pitchFamily="18" charset="0"/>
                            </a:rPr>
                            <m:t>𝛽</m:t>
                          </m:r>
                        </m:sup>
                      </m:sSup>
                    </m:oMath>
                  </m:oMathPara>
                </a14:m>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Since gravity now hides in the gradient operator.</a:t>
                </a: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 distribution function </a:t>
                </a:r>
                <a14:m>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ℕ</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ℕ</m:t>
                        </m:r>
                      </m:e>
                      <m:sub>
                        <m:r>
                          <a:rPr lang="zh-TW" altLang="en-US" i="1">
                            <a:latin typeface="Cambria Math" panose="02040503050406030204" pitchFamily="18" charset="0"/>
                          </a:rPr>
                          <m:t>𝑖</m:t>
                        </m:r>
                      </m:sub>
                    </m:sSub>
                    <m:r>
                      <a:rPr lang="zh-TW" altLang="en-US">
                        <a:latin typeface="Cambria Math" panose="02040503050406030204" pitchFamily="18" charset="0"/>
                      </a:rPr>
                      <m:t>⁢</m:t>
                    </m:r>
                    <m:d>
                      <m:dPr>
                        <m:ctrlPr>
                          <a:rPr lang="zh-TW" altLang="en-US" i="1">
                            <a:latin typeface="Cambria Math"/>
                          </a:rPr>
                        </m:ctrlPr>
                      </m:dPr>
                      <m:e>
                        <m:r>
                          <a:rPr lang="zh-TW" altLang="en-US">
                            <a:latin typeface="Cambria Math" panose="02040503050406030204" pitchFamily="18" charset="0"/>
                          </a:rPr>
                          <m:t>𝕏</m:t>
                        </m:r>
                        <m:r>
                          <a:rPr lang="zh-TW" altLang="en-US">
                            <a:latin typeface="Cambria Math" panose="02040503050406030204" pitchFamily="18" charset="0"/>
                          </a:rPr>
                          <m:t>,</m:t>
                        </m:r>
                        <m:r>
                          <a:rPr lang="zh-TW" altLang="en-US">
                            <a:latin typeface="Cambria Math" panose="02040503050406030204" pitchFamily="18" charset="0"/>
                          </a:rPr>
                          <m:t>ℙ</m:t>
                        </m:r>
                      </m:e>
                    </m:d>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now is in eight-dimensional phase space</a:t>
                </a:r>
                <a:endParaRPr lang="zh-TW" altLang="en-US" dirty="0">
                  <a:latin typeface="Cambria Math" panose="020405030504060302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59293" y="3959152"/>
                <a:ext cx="7856738" cy="2840971"/>
              </a:xfrm>
              <a:prstGeom prst="rect">
                <a:avLst/>
              </a:prstGeom>
              <a:blipFill rotWithShape="1">
                <a:blip r:embed="rId3"/>
                <a:stretch>
                  <a:fillRect l="-698" t="-1285" b="-21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529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Constraints</a:t>
            </a:r>
            <a:endParaRPr lang="zh-TW" altLang="en-US" dirty="0"/>
          </a:p>
        </p:txBody>
      </p:sp>
      <mc:AlternateContent xmlns:mc="http://schemas.openxmlformats.org/markup-compatibility/2006" xmlns:a14="http://schemas.microsoft.com/office/drawing/2010/main">
        <mc:Choice Requires="a14">
          <p:sp>
            <p:nvSpPr>
              <p:cNvPr id="27" name="TextBox 26"/>
              <p:cNvSpPr txBox="1"/>
              <p:nvPr/>
            </p:nvSpPr>
            <p:spPr>
              <a:xfrm>
                <a:off x="3072616" y="1210448"/>
                <a:ext cx="3081164" cy="6577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a:rPr>
                            <m:t>ℙ</m:t>
                          </m:r>
                        </m:num>
                        <m:den>
                          <m:sSub>
                            <m:sSubPr>
                              <m:ctrlPr>
                                <a:rPr lang="zh-TW" altLang="en-US" i="1">
                                  <a:latin typeface="Cambria Math"/>
                                </a:rPr>
                              </m:ctrlPr>
                            </m:sSubPr>
                            <m:e>
                              <m:r>
                                <a:rPr lang="zh-TW" altLang="en-US" i="1">
                                  <a:latin typeface="Cambria Math"/>
                                </a:rPr>
                                <m:t>𝑚</m:t>
                              </m:r>
                            </m:e>
                            <m:sub>
                              <m:r>
                                <a:rPr lang="zh-TW" altLang="en-US" i="1">
                                  <a:latin typeface="Cambria Math"/>
                                </a:rPr>
                                <m:t>𝑖</m:t>
                              </m:r>
                            </m:sub>
                          </m:sSub>
                        </m:den>
                      </m:f>
                      <m:r>
                        <a:rPr lang="zh-TW" altLang="en-US">
                          <a:latin typeface="Cambria Math"/>
                        </a:rPr>
                        <m:t>·</m:t>
                      </m:r>
                      <m:r>
                        <a:rPr lang="zh-TW" altLang="en-US">
                          <a:latin typeface="Cambria Math"/>
                        </a:rPr>
                        <m:t>𝛻</m:t>
                      </m:r>
                      <m:sSub>
                        <m:sSubPr>
                          <m:ctrlPr>
                            <a:rPr lang="zh-TW" altLang="en-US" i="1">
                              <a:latin typeface="Cambria Math"/>
                            </a:rPr>
                          </m:ctrlPr>
                        </m:sSubPr>
                        <m:e>
                          <m:r>
                            <a:rPr lang="zh-TW" altLang="en-US">
                              <a:latin typeface="Cambria Math"/>
                            </a:rPr>
                            <m:t>ℕ</m:t>
                          </m:r>
                        </m:e>
                        <m:sub>
                          <m:r>
                            <a:rPr lang="zh-TW" altLang="en-US" i="1">
                              <a:latin typeface="Cambria Math"/>
                            </a:rPr>
                            <m:t>𝑖</m:t>
                          </m:r>
                        </m:sub>
                      </m:sSub>
                      <m:r>
                        <a:rPr lang="zh-TW" altLang="en-US">
                          <a:latin typeface="Cambria Math"/>
                        </a:rPr>
                        <m:t>+</m:t>
                      </m:r>
                      <m:sSub>
                        <m:sSubPr>
                          <m:ctrlPr>
                            <a:rPr lang="zh-TW" altLang="en-US" i="1">
                              <a:latin typeface="Cambria Math"/>
                            </a:rPr>
                          </m:ctrlPr>
                        </m:sSubPr>
                        <m:e>
                          <m:r>
                            <a:rPr lang="zh-TW" altLang="en-US">
                              <a:latin typeface="Cambria Math"/>
                            </a:rPr>
                            <m:t>𝔽</m:t>
                          </m:r>
                        </m:e>
                        <m:sub>
                          <m:r>
                            <a:rPr lang="zh-TW" altLang="en-US" i="1">
                              <a:latin typeface="Cambria Math"/>
                            </a:rPr>
                            <m:t>𝑖</m:t>
                          </m:r>
                        </m:sub>
                      </m:sSub>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a:latin typeface="Cambria Math"/>
                            </a:rPr>
                            <m:t>ℙ</m:t>
                          </m:r>
                        </m:sub>
                      </m:sSub>
                      <m:sSub>
                        <m:sSubPr>
                          <m:ctrlPr>
                            <a:rPr lang="zh-TW" altLang="en-US" i="1">
                              <a:latin typeface="Cambria Math"/>
                            </a:rPr>
                          </m:ctrlPr>
                        </m:sSubPr>
                        <m:e>
                          <m:r>
                            <a:rPr lang="zh-TW" altLang="en-US">
                              <a:latin typeface="Cambria Math"/>
                            </a:rPr>
                            <m:t>ℕ</m:t>
                          </m:r>
                        </m:e>
                        <m:sub>
                          <m:r>
                            <a:rPr lang="zh-TW" altLang="en-US" i="1">
                              <a:latin typeface="Cambria Math"/>
                            </a:rPr>
                            <m:t>𝑖</m:t>
                          </m:r>
                        </m:sub>
                      </m:sSub>
                      <m:r>
                        <a:rPr lang="zh-TW" altLang="en-US">
                          <a:latin typeface="Cambria Math"/>
                        </a:rPr>
                        <m:t>=</m:t>
                      </m:r>
                      <m:sSub>
                        <m:sSubPr>
                          <m:ctrlPr>
                            <a:rPr lang="zh-TW" altLang="en-US" i="1">
                              <a:latin typeface="Cambria Math"/>
                            </a:rPr>
                          </m:ctrlPr>
                        </m:sSubPr>
                        <m:e>
                          <m:limUpp>
                            <m:limUppPr>
                              <m:ctrlPr>
                                <a:rPr lang="zh-TW" altLang="en-US" i="1">
                                  <a:latin typeface="Cambria Math"/>
                                </a:rPr>
                              </m:ctrlPr>
                            </m:limUppPr>
                            <m:e>
                              <m:r>
                                <a:rPr lang="zh-TW" altLang="en-US">
                                  <a:latin typeface="Cambria Math"/>
                                </a:rPr>
                                <m:t>ℕ</m:t>
                              </m:r>
                            </m:e>
                            <m:lim>
                              <m:r>
                                <a:rPr lang="zh-TW" altLang="en-US">
                                  <a:latin typeface="Cambria Math"/>
                                </a:rPr>
                                <m:t>·</m:t>
                              </m:r>
                            </m:lim>
                          </m:limUpp>
                        </m:e>
                        <m:sub>
                          <m:r>
                            <a:rPr lang="zh-TW" altLang="en-US" i="1">
                              <a:latin typeface="Cambria Math"/>
                            </a:rPr>
                            <m:t>𝑖</m:t>
                          </m:r>
                          <m:r>
                            <a:rPr lang="zh-TW" altLang="en-US">
                              <a:latin typeface="Cambria Math"/>
                            </a:rPr>
                            <m:t>,</m:t>
                          </m:r>
                          <m:r>
                            <m:rPr>
                              <m:sty m:val="p"/>
                            </m:rPr>
                            <a:rPr lang="zh-TW" altLang="en-US">
                              <a:latin typeface="Cambria Math"/>
                            </a:rPr>
                            <m:t>coll</m:t>
                          </m:r>
                        </m:sub>
                      </m:sSub>
                    </m:oMath>
                  </m:oMathPara>
                </a14:m>
                <a:endParaRPr lang="zh-TW" alt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072616" y="1210448"/>
                <a:ext cx="3081164" cy="657744"/>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724778" y="2065149"/>
                <a:ext cx="8001972"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not all momentum is allowed, only those that satisfy the conservation of 4-momentum magnitude </a:t>
                </a:r>
                <a14:m>
                  <m:oMath xmlns:m="http://schemas.openxmlformats.org/officeDocument/2006/math">
                    <m:sSup>
                      <m:sSupPr>
                        <m:ctrlPr>
                          <a:rPr lang="zh-TW" altLang="en-US" i="1">
                            <a:latin typeface="Cambria Math"/>
                          </a:rPr>
                        </m:ctrlPr>
                      </m:sSupPr>
                      <m:e>
                        <m:r>
                          <a:rPr lang="zh-TW" altLang="en-US">
                            <a:latin typeface="Cambria Math"/>
                          </a:rPr>
                          <m:t>ℙ</m:t>
                        </m:r>
                      </m:e>
                      <m:sup>
                        <m:r>
                          <a:rPr lang="zh-TW" altLang="en-US">
                            <a:latin typeface="Cambria Math"/>
                          </a:rPr>
                          <m:t>2</m:t>
                        </m:r>
                      </m:sup>
                    </m:sSup>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𝑚</m:t>
                            </m:r>
                          </m:e>
                          <m:sub>
                            <m:r>
                              <a:rPr lang="zh-TW" altLang="en-US" i="1">
                                <a:latin typeface="Cambria Math"/>
                              </a:rPr>
                              <m:t>𝑖</m:t>
                            </m:r>
                          </m:sub>
                        </m:sSub>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a14:m>
                <a:endParaRPr lang="en-US" altLang="zh-TW" dirty="0" smtClean="0"/>
              </a:p>
              <a:p>
                <a:endParaRPr lang="zh-TW" altLang="en-US" dirty="0"/>
              </a:p>
              <a:p>
                <a:r>
                  <a:rPr lang="en-US" altLang="zh-TW" dirty="0" smtClean="0">
                    <a:latin typeface="Cambria Math" pitchFamily="18" charset="0"/>
                    <a:ea typeface="Cambria Math" pitchFamily="18" charset="0"/>
                  </a:rPr>
                  <a:t>this creates a limited 3D region called “mass-hyperboloid” or “mass-shell”</a:t>
                </a:r>
              </a:p>
            </p:txBody>
          </p:sp>
        </mc:Choice>
        <mc:Fallback xmlns="">
          <p:sp>
            <p:nvSpPr>
              <p:cNvPr id="29" name="TextBox 28"/>
              <p:cNvSpPr txBox="1">
                <a:spLocks noRot="1" noChangeAspect="1" noMove="1" noResize="1" noEditPoints="1" noAdjustHandles="1" noChangeArrowheads="1" noChangeShapeType="1" noTextEdit="1"/>
              </p:cNvSpPr>
              <p:nvPr/>
            </p:nvSpPr>
            <p:spPr>
              <a:xfrm>
                <a:off x="724778" y="2065149"/>
                <a:ext cx="8001972" cy="1200329"/>
              </a:xfrm>
              <a:prstGeom prst="rect">
                <a:avLst/>
              </a:prstGeom>
              <a:blipFill rotWithShape="1">
                <a:blip r:embed="rId3"/>
                <a:stretch>
                  <a:fillRect l="-685" t="-3046" b="-6599"/>
                </a:stretch>
              </a:blipFill>
            </p:spPr>
            <p:txBody>
              <a:bodyPr/>
              <a:lstStyle/>
              <a:p>
                <a:r>
                  <a:rPr lang="zh-TW" altLang="en-US">
                    <a:noFill/>
                  </a:rPr>
                  <a:t> </a:t>
                </a:r>
              </a:p>
            </p:txBody>
          </p:sp>
        </mc:Fallback>
      </mc:AlternateContent>
      <p:sp>
        <p:nvSpPr>
          <p:cNvPr id="30" name="Rectangle 29"/>
          <p:cNvSpPr/>
          <p:nvPr/>
        </p:nvSpPr>
        <p:spPr>
          <a:xfrm>
            <a:off x="724778" y="3913625"/>
            <a:ext cx="8001972" cy="1754326"/>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The great advantage of kinetic theory is the ability to evolve the distribution </a:t>
            </a:r>
            <a:r>
              <a:rPr lang="en-US" altLang="zh-TW" dirty="0" smtClean="0">
                <a:latin typeface="Cambria Math" panose="02040503050406030204" pitchFamily="18" charset="0"/>
                <a:ea typeface="Cambria Math" panose="02040503050406030204" pitchFamily="18" charset="0"/>
              </a:rPr>
              <a:t>of particle </a:t>
            </a:r>
            <a:r>
              <a:rPr lang="en-US" altLang="zh-TW" dirty="0">
                <a:latin typeface="Cambria Math" panose="02040503050406030204" pitchFamily="18" charset="0"/>
                <a:ea typeface="Cambria Math" panose="02040503050406030204" pitchFamily="18" charset="0"/>
              </a:rPr>
              <a:t>momenta at every point in space. However, current computers can </a:t>
            </a:r>
            <a:r>
              <a:rPr lang="en-US" altLang="zh-TW" dirty="0" smtClean="0">
                <a:latin typeface="Cambria Math" panose="02040503050406030204" pitchFamily="18" charset="0"/>
                <a:ea typeface="Cambria Math" panose="02040503050406030204" pitchFamily="18" charset="0"/>
              </a:rPr>
              <a:t>barely cope </a:t>
            </a:r>
            <a:r>
              <a:rPr lang="en-US" altLang="zh-TW" dirty="0">
                <a:latin typeface="Cambria Math" panose="02040503050406030204" pitchFamily="18" charset="0"/>
                <a:ea typeface="Cambria Math" panose="02040503050406030204" pitchFamily="18" charset="0"/>
              </a:rPr>
              <a:t>with the evolution of the three-dimensional simulations; accurate evolution </a:t>
            </a:r>
            <a:r>
              <a:rPr lang="en-US" altLang="zh-TW" dirty="0" smtClean="0">
                <a:latin typeface="Cambria Math" panose="02040503050406030204" pitchFamily="18" charset="0"/>
                <a:ea typeface="Cambria Math" panose="02040503050406030204" pitchFamily="18" charset="0"/>
              </a:rPr>
              <a:t>in 6-dimensional </a:t>
            </a:r>
            <a:r>
              <a:rPr lang="en-US" altLang="zh-TW" dirty="0">
                <a:latin typeface="Cambria Math" panose="02040503050406030204" pitchFamily="18" charset="0"/>
                <a:ea typeface="Cambria Math" panose="02040503050406030204" pitchFamily="18" charset="0"/>
              </a:rPr>
              <a:t>phase space is quite out of the question at the present point in time</a:t>
            </a:r>
            <a:r>
              <a:rPr lang="en-US" altLang="zh-TW" dirty="0" smtClean="0">
                <a:latin typeface="Cambria Math" panose="02040503050406030204" pitchFamily="18" charset="0"/>
                <a:ea typeface="Cambria Math" panose="02040503050406030204" pitchFamily="18" charset="0"/>
              </a:rPr>
              <a:t>. Therefore</a:t>
            </a:r>
            <a:r>
              <a:rPr lang="en-US" altLang="zh-TW" dirty="0">
                <a:latin typeface="Cambria Math" panose="02040503050406030204" pitchFamily="18" charset="0"/>
                <a:ea typeface="Cambria Math" panose="02040503050406030204" pitchFamily="18" charset="0"/>
              </a:rPr>
              <a:t>, a simpler approach than even kinetic theory is needed in order to </a:t>
            </a:r>
            <a:r>
              <a:rPr lang="en-US" altLang="zh-TW" dirty="0" smtClean="0">
                <a:latin typeface="Cambria Math" panose="02040503050406030204" pitchFamily="18" charset="0"/>
                <a:ea typeface="Cambria Math" panose="02040503050406030204" pitchFamily="18" charset="0"/>
              </a:rPr>
              <a:t>simulate the </a:t>
            </a:r>
            <a:r>
              <a:rPr lang="en-US" altLang="zh-TW" dirty="0">
                <a:latin typeface="Cambria Math" panose="02040503050406030204" pitchFamily="18" charset="0"/>
                <a:ea typeface="Cambria Math" panose="02040503050406030204" pitchFamily="18" charset="0"/>
              </a:rPr>
              <a:t>great majority of plasma ﬂows near black holes.</a:t>
            </a:r>
            <a:endParaRPr lang="zh-TW" altLang="en-US" dirty="0">
              <a:latin typeface="Cambria Math" panose="02040503050406030204" pitchFamily="18" charset="0"/>
            </a:endParaRPr>
          </a:p>
        </p:txBody>
      </p:sp>
    </p:spTree>
    <p:extLst>
      <p:ext uri="{BB962C8B-B14F-4D97-AF65-F5344CB8AC3E}">
        <p14:creationId xmlns:p14="http://schemas.microsoft.com/office/powerpoint/2010/main" val="161966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Overview of General </a:t>
            </a:r>
            <a:r>
              <a:rPr lang="en-US" altLang="zh-TW" sz="3200" dirty="0" err="1" smtClean="0"/>
              <a:t>Relativstic</a:t>
            </a:r>
            <a:r>
              <a:rPr lang="en-US" altLang="zh-TW" sz="3200" dirty="0" smtClean="0"/>
              <a:t> Mechanics</a:t>
            </a:r>
            <a:endParaRPr lang="zh-TW" altLang="en-US" sz="3200" dirty="0"/>
          </a:p>
        </p:txBody>
      </p:sp>
      <p:sp>
        <p:nvSpPr>
          <p:cNvPr id="4" name="TextBox 3"/>
          <p:cNvSpPr txBox="1"/>
          <p:nvPr/>
        </p:nvSpPr>
        <p:spPr>
          <a:xfrm>
            <a:off x="1717963" y="1404050"/>
            <a:ext cx="2327564" cy="369332"/>
          </a:xfrm>
          <a:prstGeom prst="rect">
            <a:avLst/>
          </a:prstGeom>
          <a:noFill/>
          <a:ln>
            <a:solidFill>
              <a:schemeClr val="tx1"/>
            </a:solidFill>
          </a:ln>
        </p:spPr>
        <p:txBody>
          <a:bodyPr wrap="square" rtlCol="0">
            <a:spAutoFit/>
          </a:bodyPr>
          <a:lstStyle/>
          <a:p>
            <a:r>
              <a:rPr lang="en-US" altLang="zh-TW" dirty="0" smtClean="0">
                <a:latin typeface="Cambria Math" pitchFamily="18" charset="0"/>
                <a:ea typeface="Cambria Math" pitchFamily="18" charset="0"/>
              </a:rPr>
              <a:t>Quantum Mechanics</a:t>
            </a:r>
            <a:endParaRPr lang="zh-TW" altLang="en-US" dirty="0" smtClean="0">
              <a:latin typeface="Cambria Math" pitchFamily="18" charset="0"/>
              <a:ea typeface="Cambria Math" pitchFamily="18" charset="0"/>
            </a:endParaRPr>
          </a:p>
        </p:txBody>
      </p:sp>
      <p:sp>
        <p:nvSpPr>
          <p:cNvPr id="5" name="TextBox 4"/>
          <p:cNvSpPr txBox="1"/>
          <p:nvPr/>
        </p:nvSpPr>
        <p:spPr>
          <a:xfrm>
            <a:off x="2736580" y="2955116"/>
            <a:ext cx="1297815" cy="646331"/>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Particle Mechanics</a:t>
            </a:r>
            <a:endParaRPr lang="zh-TW" altLang="en-US" dirty="0" smtClean="0">
              <a:latin typeface="Cambria Math" pitchFamily="18" charset="0"/>
              <a:ea typeface="Cambria Math" pitchFamily="18" charset="0"/>
            </a:endParaRPr>
          </a:p>
        </p:txBody>
      </p:sp>
      <p:sp>
        <p:nvSpPr>
          <p:cNvPr id="7" name="TextBox 6"/>
          <p:cNvSpPr txBox="1"/>
          <p:nvPr/>
        </p:nvSpPr>
        <p:spPr>
          <a:xfrm>
            <a:off x="1731818" y="4617937"/>
            <a:ext cx="2233304"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Statistical Mechanics</a:t>
            </a:r>
            <a:endParaRPr lang="zh-TW" altLang="en-US" dirty="0" smtClean="0">
              <a:latin typeface="Cambria Math" pitchFamily="18" charset="0"/>
              <a:ea typeface="Cambria Math" pitchFamily="18" charset="0"/>
            </a:endParaRPr>
          </a:p>
        </p:txBody>
      </p:sp>
      <p:sp>
        <p:nvSpPr>
          <p:cNvPr id="8" name="TextBox 7"/>
          <p:cNvSpPr txBox="1"/>
          <p:nvPr/>
        </p:nvSpPr>
        <p:spPr>
          <a:xfrm>
            <a:off x="5278582" y="1404049"/>
            <a:ext cx="219688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Boltzmann Equation</a:t>
            </a:r>
            <a:endParaRPr lang="zh-TW" altLang="en-US" dirty="0" smtClean="0">
              <a:latin typeface="Cambria Math" pitchFamily="18" charset="0"/>
              <a:ea typeface="Cambria Math" pitchFamily="18" charset="0"/>
            </a:endParaRPr>
          </a:p>
        </p:txBody>
      </p:sp>
      <p:sp>
        <p:nvSpPr>
          <p:cNvPr id="9" name="TextBox 8"/>
          <p:cNvSpPr txBox="1"/>
          <p:nvPr/>
        </p:nvSpPr>
        <p:spPr>
          <a:xfrm>
            <a:off x="5260948" y="2955116"/>
            <a:ext cx="2232150" cy="369332"/>
          </a:xfrm>
          <a:prstGeom prst="rect">
            <a:avLst/>
          </a:prstGeom>
          <a:solidFill>
            <a:schemeClr val="bg1"/>
          </a:solidFill>
          <a:ln>
            <a:solidFill>
              <a:schemeClr val="tx1"/>
            </a:solidFill>
          </a:ln>
        </p:spPr>
        <p:txBody>
          <a:bodyPr wrap="none" rtlCol="0">
            <a:spAutoFit/>
          </a:bodyPr>
          <a:lstStyle/>
          <a:p>
            <a:r>
              <a:rPr lang="en-US" altLang="zh-TW" dirty="0" smtClean="0">
                <a:latin typeface="Cambria Math" pitchFamily="18" charset="0"/>
                <a:ea typeface="Cambria Math" pitchFamily="18" charset="0"/>
              </a:rPr>
              <a:t>Multi-Fluid Equation</a:t>
            </a:r>
            <a:endParaRPr lang="zh-TW" altLang="en-US" dirty="0" smtClean="0">
              <a:latin typeface="Cambria Math" pitchFamily="18" charset="0"/>
              <a:ea typeface="Cambria Math" pitchFamily="18" charset="0"/>
            </a:endParaRPr>
          </a:p>
        </p:txBody>
      </p:sp>
      <p:sp>
        <p:nvSpPr>
          <p:cNvPr id="10" name="TextBox 9"/>
          <p:cNvSpPr txBox="1"/>
          <p:nvPr/>
        </p:nvSpPr>
        <p:spPr>
          <a:xfrm>
            <a:off x="5325870" y="4617937"/>
            <a:ext cx="2102307" cy="369332"/>
          </a:xfrm>
          <a:prstGeom prst="rect">
            <a:avLst/>
          </a:prstGeom>
          <a:solidFill>
            <a:schemeClr val="bg1"/>
          </a:solidFill>
          <a:ln>
            <a:solidFill>
              <a:schemeClr val="tx1"/>
            </a:solidFill>
          </a:ln>
        </p:spPr>
        <p:txBody>
          <a:bodyPr wrap="none" rtlCol="0">
            <a:spAutoFit/>
          </a:bodyPr>
          <a:lstStyle/>
          <a:p>
            <a:r>
              <a:rPr lang="en-US" altLang="zh-TW" dirty="0" smtClean="0">
                <a:latin typeface="Cambria Math" pitchFamily="18" charset="0"/>
                <a:ea typeface="Cambria Math" pitchFamily="18" charset="0"/>
              </a:rPr>
              <a:t>One-Fluid Equation</a:t>
            </a:r>
            <a:endParaRPr lang="zh-TW" altLang="en-US" dirty="0" smtClean="0">
              <a:latin typeface="Cambria Math" pitchFamily="18" charset="0"/>
              <a:ea typeface="Cambria Math" pitchFamily="18" charset="0"/>
            </a:endParaRPr>
          </a:p>
        </p:txBody>
      </p:sp>
      <p:sp>
        <p:nvSpPr>
          <p:cNvPr id="11" name="TextBox 10"/>
          <p:cNvSpPr txBox="1"/>
          <p:nvPr/>
        </p:nvSpPr>
        <p:spPr>
          <a:xfrm>
            <a:off x="5444716" y="6068292"/>
            <a:ext cx="186461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Equation of State</a:t>
            </a:r>
            <a:endParaRPr lang="zh-TW" altLang="en-US" dirty="0" smtClean="0">
              <a:latin typeface="Cambria Math" pitchFamily="18" charset="0"/>
              <a:ea typeface="Cambria Math" pitchFamily="18" charset="0"/>
            </a:endParaRPr>
          </a:p>
        </p:txBody>
      </p:sp>
      <p:cxnSp>
        <p:nvCxnSpPr>
          <p:cNvPr id="13" name="Straight Arrow Connector 12"/>
          <p:cNvCxnSpPr>
            <a:endCxn id="5" idx="0"/>
          </p:cNvCxnSpPr>
          <p:nvPr/>
        </p:nvCxnSpPr>
        <p:spPr>
          <a:xfrm flipH="1">
            <a:off x="3385488" y="1773382"/>
            <a:ext cx="33275" cy="1181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p:cNvCxnSpPr>
          <p:nvPr/>
        </p:nvCxnSpPr>
        <p:spPr>
          <a:xfrm>
            <a:off x="3385488" y="3601447"/>
            <a:ext cx="0" cy="10164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flipH="1">
            <a:off x="6377023" y="1773381"/>
            <a:ext cx="1" cy="11817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0" idx="0"/>
          </p:cNvCxnSpPr>
          <p:nvPr/>
        </p:nvCxnSpPr>
        <p:spPr>
          <a:xfrm>
            <a:off x="6377023" y="3324448"/>
            <a:ext cx="1"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7" idx="3"/>
            <a:endCxn id="8" idx="1"/>
          </p:cNvCxnSpPr>
          <p:nvPr/>
        </p:nvCxnSpPr>
        <p:spPr>
          <a:xfrm flipV="1">
            <a:off x="3965122" y="1588715"/>
            <a:ext cx="1313460" cy="321388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11" idx="1"/>
          </p:cNvCxnSpPr>
          <p:nvPr/>
        </p:nvCxnSpPr>
        <p:spPr>
          <a:xfrm rot="16200000" flipH="1">
            <a:off x="3513749" y="4321990"/>
            <a:ext cx="1265689" cy="2596246"/>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15223" y="2041083"/>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Particle</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0" name="TextBox 29"/>
          <p:cNvSpPr txBox="1"/>
          <p:nvPr/>
        </p:nvSpPr>
        <p:spPr>
          <a:xfrm>
            <a:off x="1673657" y="3786526"/>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Statistical</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1" name="TextBox 30"/>
          <p:cNvSpPr txBox="1"/>
          <p:nvPr/>
        </p:nvSpPr>
        <p:spPr>
          <a:xfrm rot="16200000">
            <a:off x="3237786" y="3139782"/>
            <a:ext cx="2308774" cy="369332"/>
          </a:xfrm>
          <a:prstGeom prst="rect">
            <a:avLst/>
          </a:prstGeom>
          <a:noFill/>
        </p:spPr>
        <p:txBody>
          <a:bodyPr wrap="square" rtlCol="0">
            <a:spAutoFit/>
          </a:bodyPr>
          <a:lstStyle/>
          <a:p>
            <a:pPr algn="ctr"/>
            <a:r>
              <a:rPr lang="en-US" altLang="zh-TW" dirty="0" err="1" smtClean="0">
                <a:latin typeface="Cambria Math" pitchFamily="18" charset="0"/>
                <a:ea typeface="Cambria Math" pitchFamily="18" charset="0"/>
              </a:rPr>
              <a:t>Louville</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Theorem</a:t>
            </a:r>
            <a:endParaRPr lang="zh-TW" altLang="en-US" dirty="0" smtClean="0">
              <a:latin typeface="Cambria Math" pitchFamily="18" charset="0"/>
              <a:ea typeface="Cambria Math" pitchFamily="18" charset="0"/>
            </a:endParaRPr>
          </a:p>
        </p:txBody>
      </p:sp>
      <p:sp>
        <p:nvSpPr>
          <p:cNvPr id="32" name="TextBox 31"/>
          <p:cNvSpPr txBox="1"/>
          <p:nvPr/>
        </p:nvSpPr>
        <p:spPr>
          <a:xfrm>
            <a:off x="6425082" y="2041083"/>
            <a:ext cx="1057084" cy="646331"/>
          </a:xfrm>
          <a:prstGeom prst="rect">
            <a:avLst/>
          </a:prstGeom>
          <a:solidFill>
            <a:schemeClr val="bg1"/>
          </a:solidFill>
        </p:spPr>
        <p:txBody>
          <a:bodyPr wrap="none" rtlCol="0">
            <a:spAutoFit/>
          </a:bodyPr>
          <a:lstStyle/>
          <a:p>
            <a:pPr algn="ctr"/>
            <a:r>
              <a:rPr lang="en-US" altLang="zh-TW" dirty="0" smtClean="0">
                <a:latin typeface="Cambria Math" pitchFamily="18" charset="0"/>
                <a:ea typeface="Cambria Math" pitchFamily="18" charset="0"/>
              </a:rPr>
              <a:t>Moment</a:t>
            </a:r>
          </a:p>
          <a:p>
            <a:pPr algn="ctr"/>
            <a:r>
              <a:rPr lang="en-US" altLang="zh-TW" dirty="0" smtClean="0">
                <a:latin typeface="Cambria Math" pitchFamily="18" charset="0"/>
                <a:ea typeface="Cambria Math" pitchFamily="18" charset="0"/>
              </a:rPr>
              <a:t>Integrals</a:t>
            </a:r>
            <a:endParaRPr lang="zh-TW" altLang="en-US" dirty="0" smtClean="0">
              <a:latin typeface="Cambria Math" pitchFamily="18" charset="0"/>
              <a:ea typeface="Cambria Math" pitchFamily="18" charset="0"/>
            </a:endParaRPr>
          </a:p>
        </p:txBody>
      </p:sp>
      <p:sp>
        <p:nvSpPr>
          <p:cNvPr id="33" name="TextBox 32"/>
          <p:cNvSpPr txBox="1"/>
          <p:nvPr/>
        </p:nvSpPr>
        <p:spPr>
          <a:xfrm>
            <a:off x="6425082" y="3648026"/>
            <a:ext cx="1720664" cy="646331"/>
          </a:xfrm>
          <a:prstGeom prst="rect">
            <a:avLst/>
          </a:prstGeom>
          <a:solidFill>
            <a:schemeClr val="bg1"/>
          </a:solidFill>
        </p:spPr>
        <p:txBody>
          <a:bodyPr wrap="none" rtlCol="0">
            <a:spAutoFit/>
          </a:bodyPr>
          <a:lstStyle/>
          <a:p>
            <a:pPr algn="ctr"/>
            <a:r>
              <a:rPr lang="en-US" altLang="zh-TW" dirty="0" smtClean="0">
                <a:latin typeface="Cambria Math" pitchFamily="18" charset="0"/>
                <a:ea typeface="Cambria Math" pitchFamily="18" charset="0"/>
              </a:rPr>
              <a:t>Sum Over</a:t>
            </a:r>
          </a:p>
          <a:p>
            <a:pPr algn="ctr"/>
            <a:r>
              <a:rPr lang="en-US" altLang="zh-TW" dirty="0" smtClean="0">
                <a:latin typeface="Cambria Math" pitchFamily="18" charset="0"/>
                <a:ea typeface="Cambria Math" pitchFamily="18" charset="0"/>
              </a:rPr>
              <a:t>Particle Species</a:t>
            </a:r>
            <a:endParaRPr lang="zh-TW" altLang="en-US" dirty="0" smtClean="0">
              <a:latin typeface="Cambria Math" pitchFamily="18" charset="0"/>
              <a:ea typeface="Cambria Math" pitchFamily="18" charset="0"/>
            </a:endParaRPr>
          </a:p>
        </p:txBody>
      </p:sp>
      <p:sp>
        <p:nvSpPr>
          <p:cNvPr id="35" name="TextBox 34"/>
          <p:cNvSpPr txBox="1"/>
          <p:nvPr/>
        </p:nvSpPr>
        <p:spPr>
          <a:xfrm>
            <a:off x="72570" y="2895279"/>
            <a:ext cx="1993471" cy="369332"/>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Stellar Dynamics</a:t>
            </a:r>
            <a:endParaRPr lang="zh-TW" altLang="en-US" dirty="0" smtClean="0">
              <a:latin typeface="Cambria Math" pitchFamily="18" charset="0"/>
              <a:ea typeface="Cambria Math" pitchFamily="18" charset="0"/>
            </a:endParaRPr>
          </a:p>
        </p:txBody>
      </p:sp>
      <p:sp>
        <p:nvSpPr>
          <p:cNvPr id="36" name="TextBox 35"/>
          <p:cNvSpPr txBox="1"/>
          <p:nvPr/>
        </p:nvSpPr>
        <p:spPr>
          <a:xfrm>
            <a:off x="50410" y="3324448"/>
            <a:ext cx="2050011" cy="369332"/>
          </a:xfrm>
          <a:prstGeom prst="rect">
            <a:avLst/>
          </a:prstGeom>
          <a:no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Charged Particles</a:t>
            </a:r>
            <a:endParaRPr lang="zh-TW" altLang="en-US" dirty="0" smtClean="0">
              <a:latin typeface="Cambria Math" pitchFamily="18" charset="0"/>
              <a:ea typeface="Cambria Math" pitchFamily="18" charset="0"/>
            </a:endParaRPr>
          </a:p>
        </p:txBody>
      </p:sp>
      <p:cxnSp>
        <p:nvCxnSpPr>
          <p:cNvPr id="41" name="Elbow Connector 40"/>
          <p:cNvCxnSpPr>
            <a:stCxn id="5" idx="1"/>
            <a:endCxn id="35" idx="3"/>
          </p:cNvCxnSpPr>
          <p:nvPr/>
        </p:nvCxnSpPr>
        <p:spPr>
          <a:xfrm rot="10800000">
            <a:off x="2066042" y="3079946"/>
            <a:ext cx="670539" cy="198337"/>
          </a:xfrm>
          <a:prstGeom prst="bentConnector3">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5" idx="1"/>
            <a:endCxn id="36" idx="3"/>
          </p:cNvCxnSpPr>
          <p:nvPr/>
        </p:nvCxnSpPr>
        <p:spPr>
          <a:xfrm rot="10800000" flipV="1">
            <a:off x="2100422" y="3278282"/>
            <a:ext cx="636159" cy="230832"/>
          </a:xfrm>
          <a:prstGeom prst="bentConnector3">
            <a:avLst>
              <a:gd name="adj1" fmla="val 52282"/>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845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Toward a one-fluid equation</a:t>
            </a:r>
            <a:endParaRPr lang="zh-TW" altLang="en-US" dirty="0"/>
          </a:p>
        </p:txBody>
      </p:sp>
      <p:sp>
        <p:nvSpPr>
          <p:cNvPr id="4" name="TextBox 3"/>
          <p:cNvSpPr txBox="1"/>
          <p:nvPr/>
        </p:nvSpPr>
        <p:spPr>
          <a:xfrm>
            <a:off x="4906369" y="6263793"/>
            <a:ext cx="390158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Full derivation is given in Appendix D.</a:t>
            </a:r>
            <a:endParaRPr lang="zh-TW" altLang="en-US" dirty="0" smtClean="0">
              <a:latin typeface="Cambria Math" pitchFamily="18" charset="0"/>
              <a:ea typeface="Cambria Math" pitchFamily="18" charset="0"/>
            </a:endParaRPr>
          </a:p>
        </p:txBody>
      </p:sp>
      <p:sp>
        <p:nvSpPr>
          <p:cNvPr id="5" name="TextBox 4"/>
          <p:cNvSpPr txBox="1"/>
          <p:nvPr/>
        </p:nvSpPr>
        <p:spPr>
          <a:xfrm>
            <a:off x="1025543" y="1392420"/>
            <a:ext cx="7017626"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Although the </a:t>
            </a:r>
            <a:r>
              <a:rPr lang="en-US" altLang="zh-TW" dirty="0" err="1" smtClean="0">
                <a:latin typeface="Cambria Math" pitchFamily="18" charset="0"/>
                <a:ea typeface="Cambria Math" pitchFamily="18" charset="0"/>
              </a:rPr>
              <a:t>Boltzman</a:t>
            </a:r>
            <a:r>
              <a:rPr lang="en-US" altLang="zh-TW" dirty="0" smtClean="0">
                <a:latin typeface="Cambria Math" pitchFamily="18" charset="0"/>
                <a:ea typeface="Cambria Math" pitchFamily="18" charset="0"/>
              </a:rPr>
              <a:t> Equation is already very much simplified compared to a complete Quantum Mechanical Description or Particle Mechanics, its general relativistic version is still very hard to tackle.</a:t>
            </a:r>
            <a:endParaRPr lang="zh-TW" altLang="en-US" dirty="0" smtClean="0">
              <a:latin typeface="Cambria Math" pitchFamily="18" charset="0"/>
              <a:ea typeface="Cambria Math" pitchFamily="18" charset="0"/>
            </a:endParaRPr>
          </a:p>
        </p:txBody>
      </p:sp>
      <p:sp>
        <p:nvSpPr>
          <p:cNvPr id="6" name="TextBox 5"/>
          <p:cNvSpPr txBox="1"/>
          <p:nvPr/>
        </p:nvSpPr>
        <p:spPr>
          <a:xfrm>
            <a:off x="1025543" y="2776242"/>
            <a:ext cx="7108149" cy="2308324"/>
          </a:xfrm>
          <a:prstGeom prst="rect">
            <a:avLst/>
          </a:prstGeom>
          <a:noFill/>
        </p:spPr>
        <p:txBody>
          <a:bodyPr wrap="square" rtlCol="0">
            <a:spAutoFit/>
          </a:bodyPr>
          <a:lstStyle/>
          <a:p>
            <a:r>
              <a:rPr lang="en-US" altLang="zh-TW" dirty="0" smtClean="0">
                <a:latin typeface="Cambria Math" pitchFamily="18" charset="0"/>
                <a:ea typeface="Cambria Math" pitchFamily="18" charset="0"/>
              </a:rPr>
              <a:t>Similar to what was done in Plasma Astrophysics., </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We can take the moment integrals for different species to get sets of multi-fluid equation.</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Then, by summing over the different species, we could finally arrive at something much more tractable –</a:t>
            </a:r>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The General Relativistic </a:t>
            </a:r>
            <a:r>
              <a:rPr lang="en-US" altLang="zh-TW" dirty="0" err="1" smtClean="0">
                <a:latin typeface="Cambria Math" pitchFamily="18" charset="0"/>
                <a:ea typeface="Cambria Math" pitchFamily="18" charset="0"/>
              </a:rPr>
              <a:t>Magnetohydrodynamic</a:t>
            </a:r>
            <a:r>
              <a:rPr lang="en-US" altLang="zh-TW" dirty="0" smtClean="0">
                <a:latin typeface="Cambria Math" pitchFamily="18" charset="0"/>
                <a:ea typeface="Cambria Math" pitchFamily="18" charset="0"/>
              </a:rPr>
              <a:t> Equations.</a:t>
            </a:r>
          </a:p>
        </p:txBody>
      </p:sp>
    </p:spTree>
    <p:extLst>
      <p:ext uri="{BB962C8B-B14F-4D97-AF65-F5344CB8AC3E}">
        <p14:creationId xmlns:p14="http://schemas.microsoft.com/office/powerpoint/2010/main" val="10421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16" y="1447115"/>
            <a:ext cx="8555476" cy="356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136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Remarks</a:t>
            </a:r>
            <a:endParaRPr lang="zh-TW" altLang="en-US" dirty="0"/>
          </a:p>
        </p:txBody>
      </p:sp>
      <p:sp>
        <p:nvSpPr>
          <p:cNvPr id="3" name="Rectangle 2"/>
          <p:cNvSpPr/>
          <p:nvPr/>
        </p:nvSpPr>
        <p:spPr>
          <a:xfrm>
            <a:off x="807867" y="1193022"/>
            <a:ext cx="7617041" cy="1754326"/>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While Appendix D shows how a basic set of GRMHD conservation laws can </a:t>
            </a:r>
            <a:r>
              <a:rPr lang="en-US" altLang="zh-TW" dirty="0" smtClean="0">
                <a:latin typeface="Cambria Math" panose="02040503050406030204" pitchFamily="18" charset="0"/>
                <a:ea typeface="Cambria Math" panose="02040503050406030204" pitchFamily="18" charset="0"/>
              </a:rPr>
              <a:t>be derived </a:t>
            </a:r>
            <a:r>
              <a:rPr lang="en-US" altLang="zh-TW" dirty="0">
                <a:latin typeface="Cambria Math" panose="02040503050406030204" pitchFamily="18" charset="0"/>
                <a:ea typeface="Cambria Math" panose="02040503050406030204" pitchFamily="18" charset="0"/>
              </a:rPr>
              <a:t>from the general relativistic Boltzmann equation, some physical </a:t>
            </a:r>
            <a:r>
              <a:rPr lang="en-US" altLang="zh-TW" dirty="0" smtClean="0">
                <a:latin typeface="Cambria Math" panose="02040503050406030204" pitchFamily="18" charset="0"/>
                <a:ea typeface="Cambria Math" panose="02040503050406030204" pitchFamily="18" charset="0"/>
              </a:rPr>
              <a:t>processes that </a:t>
            </a:r>
            <a:r>
              <a:rPr lang="en-US" altLang="zh-TW" dirty="0">
                <a:latin typeface="Cambria Math" panose="02040503050406030204" pitchFamily="18" charset="0"/>
                <a:ea typeface="Cambria Math" panose="02040503050406030204" pitchFamily="18" charset="0"/>
              </a:rPr>
              <a:t>require a good treatment of the collision terms (e.g., viscosity) are ignored </a:t>
            </a:r>
            <a:r>
              <a:rPr lang="en-US" altLang="zh-TW" dirty="0" smtClean="0">
                <a:latin typeface="Cambria Math" panose="02040503050406030204" pitchFamily="18" charset="0"/>
                <a:ea typeface="Cambria Math" panose="02040503050406030204" pitchFamily="18" charset="0"/>
              </a:rPr>
              <a:t>in that </a:t>
            </a:r>
            <a:r>
              <a:rPr lang="en-US" altLang="zh-TW" dirty="0">
                <a:latin typeface="Cambria Math" panose="02040503050406030204" pitchFamily="18" charset="0"/>
                <a:ea typeface="Cambria Math" panose="02040503050406030204" pitchFamily="18" charset="0"/>
              </a:rPr>
              <a:t>derivation. In the next section we present a more complete </a:t>
            </a:r>
            <a:r>
              <a:rPr lang="en-US" altLang="zh-TW" dirty="0" smtClean="0">
                <a:latin typeface="Cambria Math" panose="02040503050406030204" pitchFamily="18" charset="0"/>
                <a:ea typeface="Cambria Math" panose="02040503050406030204" pitchFamily="18" charset="0"/>
              </a:rPr>
              <a:t>version </a:t>
            </a:r>
            <a:r>
              <a:rPr lang="en-US" altLang="zh-TW" dirty="0">
                <a:latin typeface="Cambria Math" panose="02040503050406030204" pitchFamily="18" charset="0"/>
                <a:ea typeface="Cambria Math" panose="02040503050406030204" pitchFamily="18" charset="0"/>
              </a:rPr>
              <a:t>of </a:t>
            </a:r>
            <a:r>
              <a:rPr lang="en-US" altLang="zh-TW" dirty="0" smtClean="0">
                <a:latin typeface="Cambria Math" panose="02040503050406030204" pitchFamily="18" charset="0"/>
                <a:ea typeface="Cambria Math" panose="02040503050406030204" pitchFamily="18" charset="0"/>
              </a:rPr>
              <a:t>these equations</a:t>
            </a:r>
            <a:r>
              <a:rPr lang="en-US" altLang="zh-TW" dirty="0">
                <a:latin typeface="Cambria Math" panose="02040503050406030204" pitchFamily="18" charset="0"/>
                <a:ea typeface="Cambria Math" panose="02040503050406030204" pitchFamily="18" charset="0"/>
              </a:rPr>
              <a:t>, without derivation. It is this set that we will need to discuss the </a:t>
            </a:r>
            <a:r>
              <a:rPr lang="en-US" altLang="zh-TW" dirty="0" smtClean="0">
                <a:latin typeface="Cambria Math" panose="02040503050406030204" pitchFamily="18" charset="0"/>
                <a:ea typeface="Cambria Math" panose="02040503050406030204" pitchFamily="18" charset="0"/>
              </a:rPr>
              <a:t>inner workings </a:t>
            </a:r>
            <a:r>
              <a:rPr lang="en-US" altLang="zh-TW" dirty="0">
                <a:latin typeface="Cambria Math" panose="02040503050406030204" pitchFamily="18" charset="0"/>
                <a:ea typeface="Cambria Math" panose="02040503050406030204" pitchFamily="18" charset="0"/>
              </a:rPr>
              <a:t>of black hole engines.</a:t>
            </a:r>
            <a:endParaRPr lang="zh-TW" altLang="en-US" dirty="0">
              <a:latin typeface="Cambria Math" panose="02040503050406030204" pitchFamily="18" charset="0"/>
            </a:endParaRPr>
          </a:p>
        </p:txBody>
      </p:sp>
    </p:spTree>
    <p:extLst>
      <p:ext uri="{BB962C8B-B14F-4D97-AF65-F5344CB8AC3E}">
        <p14:creationId xmlns:p14="http://schemas.microsoft.com/office/powerpoint/2010/main" val="1042136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683"/>
            <a:ext cx="8229600" cy="1897602"/>
          </a:xfrm>
        </p:spPr>
        <p:txBody>
          <a:bodyPr>
            <a:normAutofit fontScale="90000"/>
          </a:bodyPr>
          <a:lstStyle/>
          <a:p>
            <a:r>
              <a:rPr lang="en-US" altLang="zh-TW" dirty="0"/>
              <a:t>9.2 The Conservation Laws of Relativistic</a:t>
            </a:r>
            <a:br>
              <a:rPr lang="en-US" altLang="zh-TW" dirty="0"/>
            </a:br>
            <a:r>
              <a:rPr lang="en-US" altLang="zh-TW" dirty="0" err="1"/>
              <a:t>Magnetohydrodynamics</a:t>
            </a:r>
            <a:endParaRPr lang="zh-TW" altLang="en-US" dirty="0"/>
          </a:p>
        </p:txBody>
      </p:sp>
    </p:spTree>
    <p:extLst>
      <p:ext uri="{BB962C8B-B14F-4D97-AF65-F5344CB8AC3E}">
        <p14:creationId xmlns:p14="http://schemas.microsoft.com/office/powerpoint/2010/main" val="3564129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MHD in Newtonian Gravity from Plasma Astrophysics class…</a:t>
            </a:r>
            <a:endParaRPr lang="zh-TW" altLang="en-US" dirty="0"/>
          </a:p>
        </p:txBody>
      </p:sp>
      <p:grpSp>
        <p:nvGrpSpPr>
          <p:cNvPr id="32" name="Group 31"/>
          <p:cNvGrpSpPr/>
          <p:nvPr/>
        </p:nvGrpSpPr>
        <p:grpSpPr>
          <a:xfrm>
            <a:off x="686231" y="1255257"/>
            <a:ext cx="7839465" cy="1598692"/>
            <a:chOff x="1391619" y="1120493"/>
            <a:chExt cx="7839465" cy="1598692"/>
          </a:xfrm>
        </p:grpSpPr>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084" y="1227486"/>
              <a:ext cx="2286000" cy="2540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084" y="2379430"/>
              <a:ext cx="1651000" cy="279400"/>
            </a:xfrm>
            <a:prstGeom prst="rect">
              <a:avLst/>
            </a:prstGeom>
          </p:spPr>
        </p:pic>
        <p:sp>
          <p:nvSpPr>
            <p:cNvPr id="9" name="TextBox 8"/>
            <p:cNvSpPr txBox="1"/>
            <p:nvPr/>
          </p:nvSpPr>
          <p:spPr>
            <a:xfrm>
              <a:off x="3801821" y="1127836"/>
              <a:ext cx="1531188" cy="400110"/>
            </a:xfrm>
            <a:prstGeom prst="rect">
              <a:avLst/>
            </a:prstGeom>
            <a:noFill/>
          </p:spPr>
          <p:txBody>
            <a:bodyPr wrap="none" rtlCol="0">
              <a:spAutoFit/>
            </a:bodyPr>
            <a:lstStyle/>
            <a:p>
              <a:r>
                <a:rPr lang="en-US" sz="2000" dirty="0" smtClean="0">
                  <a:solidFill>
                    <a:srgbClr val="0000FF"/>
                  </a:solidFill>
                  <a:latin typeface="Times New Roman"/>
                  <a:cs typeface="Times New Roman"/>
                </a:rPr>
                <a:t>Mass density</a:t>
              </a:r>
              <a:endParaRPr lang="en-US" sz="2000" dirty="0">
                <a:solidFill>
                  <a:srgbClr val="0000FF"/>
                </a:solidFill>
                <a:latin typeface="Times New Roman"/>
                <a:cs typeface="Times New Roman"/>
              </a:endParaRPr>
            </a:p>
          </p:txBody>
        </p:sp>
        <p:sp>
          <p:nvSpPr>
            <p:cNvPr id="10" name="TextBox 9"/>
            <p:cNvSpPr txBox="1"/>
            <p:nvPr/>
          </p:nvSpPr>
          <p:spPr>
            <a:xfrm>
              <a:off x="5819309" y="1545544"/>
              <a:ext cx="1772390" cy="400110"/>
            </a:xfrm>
            <a:prstGeom prst="rect">
              <a:avLst/>
            </a:prstGeom>
            <a:noFill/>
          </p:spPr>
          <p:txBody>
            <a:bodyPr wrap="none" rtlCol="0">
              <a:spAutoFit/>
            </a:bodyPr>
            <a:lstStyle/>
            <a:p>
              <a:r>
                <a:rPr lang="en-US" sz="2000" dirty="0" smtClean="0">
                  <a:solidFill>
                    <a:srgbClr val="0000FF"/>
                  </a:solidFill>
                  <a:latin typeface="Times New Roman"/>
                  <a:cs typeface="Times New Roman"/>
                </a:rPr>
                <a:t>Electric current</a:t>
              </a:r>
              <a:endParaRPr lang="en-US" sz="2000" dirty="0">
                <a:solidFill>
                  <a:srgbClr val="0000FF"/>
                </a:solidFill>
                <a:latin typeface="Times New Roman"/>
                <a:cs typeface="Times New Roman"/>
              </a:endParaRPr>
            </a:p>
          </p:txBody>
        </p:sp>
        <p:sp>
          <p:nvSpPr>
            <p:cNvPr id="11" name="TextBox 10"/>
            <p:cNvSpPr txBox="1"/>
            <p:nvPr/>
          </p:nvSpPr>
          <p:spPr>
            <a:xfrm>
              <a:off x="4908594" y="1945654"/>
              <a:ext cx="2665939" cy="400110"/>
            </a:xfrm>
            <a:prstGeom prst="rect">
              <a:avLst/>
            </a:prstGeom>
            <a:noFill/>
          </p:spPr>
          <p:txBody>
            <a:bodyPr wrap="none" rtlCol="0">
              <a:spAutoFit/>
            </a:bodyPr>
            <a:lstStyle/>
            <a:p>
              <a:r>
                <a:rPr lang="en-US" sz="2000" dirty="0" smtClean="0">
                  <a:solidFill>
                    <a:srgbClr val="0000FF"/>
                  </a:solidFill>
                  <a:latin typeface="Times New Roman"/>
                  <a:cs typeface="Times New Roman"/>
                </a:rPr>
                <a:t>Center of Mass Velocity</a:t>
              </a:r>
              <a:endParaRPr lang="en-US" sz="2000" dirty="0">
                <a:solidFill>
                  <a:srgbClr val="0000FF"/>
                </a:solidFill>
                <a:latin typeface="Times New Roman"/>
                <a:cs typeface="Times New Roman"/>
              </a:endParaRPr>
            </a:p>
          </p:txBody>
        </p:sp>
        <p:sp>
          <p:nvSpPr>
            <p:cNvPr id="12" name="TextBox 11"/>
            <p:cNvSpPr txBox="1"/>
            <p:nvPr/>
          </p:nvSpPr>
          <p:spPr>
            <a:xfrm>
              <a:off x="3267668" y="2319075"/>
              <a:ext cx="2326278" cy="400110"/>
            </a:xfrm>
            <a:prstGeom prst="rect">
              <a:avLst/>
            </a:prstGeom>
            <a:noFill/>
          </p:spPr>
          <p:txBody>
            <a:bodyPr wrap="none" rtlCol="0">
              <a:spAutoFit/>
            </a:bodyPr>
            <a:lstStyle/>
            <a:p>
              <a:r>
                <a:rPr lang="en-US" sz="2000" dirty="0" smtClean="0">
                  <a:solidFill>
                    <a:srgbClr val="0000FF"/>
                  </a:solidFill>
                  <a:latin typeface="Times New Roman"/>
                  <a:cs typeface="Times New Roman"/>
                </a:rPr>
                <a:t>Total pressure tensor</a:t>
              </a:r>
              <a:endParaRPr lang="en-US" sz="2000" dirty="0">
                <a:solidFill>
                  <a:srgbClr val="0000FF"/>
                </a:solidFill>
                <a:latin typeface="Times New Roman"/>
                <a:cs typeface="Times New Roman"/>
              </a:endParaRPr>
            </a:p>
          </p:txBody>
        </p:sp>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619" y="1608704"/>
              <a:ext cx="4267200" cy="304800"/>
            </a:xfrm>
            <a:prstGeom prst="rect">
              <a:avLst/>
            </a:prstGeom>
          </p:spPr>
        </p:pic>
        <p:pic>
          <p:nvPicPr>
            <p:cNvPr id="14" name="Picture 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8413" y="2007674"/>
              <a:ext cx="3327400" cy="304800"/>
            </a:xfrm>
            <a:prstGeom prst="rect">
              <a:avLst/>
            </a:prstGeom>
          </p:spPr>
        </p:pic>
        <p:pic>
          <p:nvPicPr>
            <p:cNvPr id="15" name="Picture 14"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3955" y="1200868"/>
              <a:ext cx="1955800" cy="254000"/>
            </a:xfrm>
            <a:prstGeom prst="rect">
              <a:avLst/>
            </a:prstGeom>
          </p:spPr>
        </p:pic>
        <p:sp>
          <p:nvSpPr>
            <p:cNvPr id="16" name="TextBox 15"/>
            <p:cNvSpPr txBox="1"/>
            <p:nvPr/>
          </p:nvSpPr>
          <p:spPr>
            <a:xfrm>
              <a:off x="7505406" y="1120493"/>
              <a:ext cx="1725678" cy="400110"/>
            </a:xfrm>
            <a:prstGeom prst="rect">
              <a:avLst/>
            </a:prstGeom>
            <a:noFill/>
          </p:spPr>
          <p:txBody>
            <a:bodyPr wrap="none" rtlCol="0">
              <a:spAutoFit/>
            </a:bodyPr>
            <a:lstStyle/>
            <a:p>
              <a:r>
                <a:rPr lang="en-US" sz="2000" dirty="0" smtClean="0">
                  <a:solidFill>
                    <a:srgbClr val="0000FF"/>
                  </a:solidFill>
                  <a:latin typeface="Times New Roman"/>
                  <a:cs typeface="Times New Roman"/>
                </a:rPr>
                <a:t>Charge density</a:t>
              </a:r>
              <a:endParaRPr lang="en-US" sz="2000" dirty="0">
                <a:solidFill>
                  <a:srgbClr val="0000FF"/>
                </a:solidFill>
                <a:latin typeface="Times New Roman"/>
                <a:cs typeface="Times New Roman"/>
              </a:endParaRPr>
            </a:p>
          </p:txBody>
        </p:sp>
      </p:grpSp>
      <p:grpSp>
        <p:nvGrpSpPr>
          <p:cNvPr id="24" name="Group 23"/>
          <p:cNvGrpSpPr/>
          <p:nvPr/>
        </p:nvGrpSpPr>
        <p:grpSpPr>
          <a:xfrm>
            <a:off x="1671094" y="2947746"/>
            <a:ext cx="5450399" cy="722126"/>
            <a:chOff x="2011820" y="3410201"/>
            <a:chExt cx="5450399" cy="722126"/>
          </a:xfrm>
        </p:grpSpPr>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2709" y="3474501"/>
              <a:ext cx="2159000" cy="609600"/>
            </a:xfrm>
            <a:prstGeom prst="rect">
              <a:avLst/>
            </a:prstGeom>
          </p:spPr>
        </p:pic>
        <p:sp>
          <p:nvSpPr>
            <p:cNvPr id="18" name="Rectangle 17"/>
            <p:cNvSpPr/>
            <p:nvPr/>
          </p:nvSpPr>
          <p:spPr>
            <a:xfrm>
              <a:off x="2011820" y="3410201"/>
              <a:ext cx="2505252" cy="72212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744858" y="3506651"/>
              <a:ext cx="2717361" cy="461665"/>
            </a:xfrm>
            <a:prstGeom prst="rect">
              <a:avLst/>
            </a:prstGeom>
            <a:noFill/>
          </p:spPr>
          <p:txBody>
            <a:bodyPr wrap="none" rtlCol="0">
              <a:spAutoFit/>
            </a:bodyPr>
            <a:lstStyle/>
            <a:p>
              <a:r>
                <a:rPr lang="en-US" sz="2400" dirty="0" smtClean="0">
                  <a:solidFill>
                    <a:srgbClr val="0000FF"/>
                  </a:solidFill>
                  <a:latin typeface="Times New Roman"/>
                  <a:cs typeface="Times New Roman"/>
                </a:rPr>
                <a:t>Charge conservation</a:t>
              </a:r>
              <a:endParaRPr lang="en-US" sz="2400" dirty="0">
                <a:solidFill>
                  <a:srgbClr val="0000FF"/>
                </a:solidFill>
                <a:latin typeface="Times New Roman"/>
                <a:cs typeface="Times New Roman"/>
              </a:endParaRPr>
            </a:p>
          </p:txBody>
        </p:sp>
      </p:grpSp>
      <p:grpSp>
        <p:nvGrpSpPr>
          <p:cNvPr id="23" name="Group 22"/>
          <p:cNvGrpSpPr/>
          <p:nvPr/>
        </p:nvGrpSpPr>
        <p:grpSpPr>
          <a:xfrm>
            <a:off x="1643335" y="3669872"/>
            <a:ext cx="6104820" cy="830997"/>
            <a:chOff x="2237016" y="5453133"/>
            <a:chExt cx="6104820" cy="830997"/>
          </a:xfrm>
        </p:grpSpPr>
        <p:sp>
          <p:nvSpPr>
            <p:cNvPr id="19" name="Rectangle 18"/>
            <p:cNvSpPr/>
            <p:nvPr/>
          </p:nvSpPr>
          <p:spPr>
            <a:xfrm>
              <a:off x="2237016" y="5538226"/>
              <a:ext cx="2716847" cy="73270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0232" y="5613102"/>
              <a:ext cx="2565400" cy="609600"/>
            </a:xfrm>
            <a:prstGeom prst="rect">
              <a:avLst/>
            </a:prstGeom>
          </p:spPr>
        </p:pic>
        <p:sp>
          <p:nvSpPr>
            <p:cNvPr id="22" name="TextBox 21"/>
            <p:cNvSpPr txBox="1"/>
            <p:nvPr/>
          </p:nvSpPr>
          <p:spPr>
            <a:xfrm>
              <a:off x="5114297" y="5453133"/>
              <a:ext cx="3227539" cy="830997"/>
            </a:xfrm>
            <a:prstGeom prst="rect">
              <a:avLst/>
            </a:prstGeom>
            <a:noFill/>
          </p:spPr>
          <p:txBody>
            <a:bodyPr wrap="square" rtlCol="0">
              <a:spAutoFit/>
            </a:bodyPr>
            <a:lstStyle/>
            <a:p>
              <a:r>
                <a:rPr lang="en-US" sz="2400" dirty="0" smtClean="0">
                  <a:solidFill>
                    <a:srgbClr val="0000FF"/>
                  </a:solidFill>
                  <a:latin typeface="Times New Roman"/>
                  <a:cs typeface="Times New Roman"/>
                </a:rPr>
                <a:t>Mass conservation / continuity equation</a:t>
              </a:r>
              <a:endParaRPr lang="en-US" sz="2400" dirty="0">
                <a:solidFill>
                  <a:srgbClr val="0000FF"/>
                </a:solidFill>
                <a:latin typeface="Times New Roman"/>
                <a:cs typeface="Times New Roman"/>
              </a:endParaRPr>
            </a:p>
          </p:txBody>
        </p:sp>
      </p:grpSp>
      <p:grpSp>
        <p:nvGrpSpPr>
          <p:cNvPr id="28" name="Group 27"/>
          <p:cNvGrpSpPr/>
          <p:nvPr/>
        </p:nvGrpSpPr>
        <p:grpSpPr>
          <a:xfrm>
            <a:off x="686231" y="4554402"/>
            <a:ext cx="7883984" cy="833951"/>
            <a:chOff x="1093259" y="3618000"/>
            <a:chExt cx="7883984" cy="833951"/>
          </a:xfrm>
        </p:grpSpPr>
        <p:pic>
          <p:nvPicPr>
            <p:cNvPr id="25" name="Picture 2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4951" y="3708601"/>
              <a:ext cx="4800600" cy="711200"/>
            </a:xfrm>
            <a:prstGeom prst="rect">
              <a:avLst/>
            </a:prstGeom>
          </p:spPr>
        </p:pic>
        <p:sp>
          <p:nvSpPr>
            <p:cNvPr id="26" name="Rectangle 25"/>
            <p:cNvSpPr/>
            <p:nvPr/>
          </p:nvSpPr>
          <p:spPr>
            <a:xfrm>
              <a:off x="1093259" y="3618000"/>
              <a:ext cx="4940523" cy="83395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394485" y="3733909"/>
              <a:ext cx="2582758" cy="461665"/>
            </a:xfrm>
            <a:prstGeom prst="rect">
              <a:avLst/>
            </a:prstGeom>
            <a:noFill/>
          </p:spPr>
          <p:txBody>
            <a:bodyPr wrap="none" rtlCol="0">
              <a:spAutoFit/>
            </a:bodyPr>
            <a:lstStyle/>
            <a:p>
              <a:r>
                <a:rPr lang="en-US" sz="2400" dirty="0" smtClean="0">
                  <a:solidFill>
                    <a:srgbClr val="0000FF"/>
                  </a:solidFill>
                  <a:latin typeface="Times New Roman"/>
                  <a:cs typeface="Times New Roman"/>
                </a:rPr>
                <a:t>Equation of motion</a:t>
              </a:r>
              <a:endParaRPr lang="en-US" sz="2400" dirty="0">
                <a:solidFill>
                  <a:srgbClr val="0000FF"/>
                </a:solidFill>
                <a:latin typeface="Times New Roman"/>
                <a:cs typeface="Times New Roman"/>
              </a:endParaRPr>
            </a:p>
          </p:txBody>
        </p:sp>
      </p:grpSp>
      <p:grpSp>
        <p:nvGrpSpPr>
          <p:cNvPr id="34" name="Group 33"/>
          <p:cNvGrpSpPr/>
          <p:nvPr/>
        </p:nvGrpSpPr>
        <p:grpSpPr>
          <a:xfrm>
            <a:off x="197151" y="5131976"/>
            <a:ext cx="8751642" cy="1209123"/>
            <a:chOff x="189313" y="5216896"/>
            <a:chExt cx="8751642" cy="1209123"/>
          </a:xfrm>
        </p:grpSpPr>
        <p:grpSp>
          <p:nvGrpSpPr>
            <p:cNvPr id="33" name="Group 32"/>
            <p:cNvGrpSpPr/>
            <p:nvPr/>
          </p:nvGrpSpPr>
          <p:grpSpPr>
            <a:xfrm>
              <a:off x="189313" y="5616944"/>
              <a:ext cx="8229600" cy="809075"/>
              <a:chOff x="189313" y="5778551"/>
              <a:chExt cx="8229600" cy="809075"/>
            </a:xfrm>
          </p:grpSpPr>
          <p:sp>
            <p:nvSpPr>
              <p:cNvPr id="29" name="Rectangle 28"/>
              <p:cNvSpPr/>
              <p:nvPr/>
            </p:nvSpPr>
            <p:spPr>
              <a:xfrm>
                <a:off x="189313" y="5778551"/>
                <a:ext cx="8229600" cy="80907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pic>
            <p:nvPicPr>
              <p:cNvPr id="30" name="Picture 2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139" y="5826777"/>
                <a:ext cx="7950200" cy="685800"/>
              </a:xfrm>
              <a:prstGeom prst="rect">
                <a:avLst/>
              </a:prstGeom>
            </p:spPr>
          </p:pic>
        </p:grpSp>
        <p:sp>
          <p:nvSpPr>
            <p:cNvPr id="31" name="Rectangle 30"/>
            <p:cNvSpPr/>
            <p:nvPr/>
          </p:nvSpPr>
          <p:spPr>
            <a:xfrm>
              <a:off x="5864087" y="5216896"/>
              <a:ext cx="3076868" cy="461665"/>
            </a:xfrm>
            <a:prstGeom prst="rect">
              <a:avLst/>
            </a:prstGeom>
          </p:spPr>
          <p:txBody>
            <a:bodyPr wrap="none">
              <a:spAutoFit/>
            </a:bodyPr>
            <a:lstStyle/>
            <a:p>
              <a:r>
                <a:rPr lang="en-US" altLang="zh-TW" sz="2400" i="1" dirty="0">
                  <a:solidFill>
                    <a:srgbClr val="0000FF"/>
                  </a:solidFill>
                  <a:latin typeface="Times New Roman"/>
                  <a:cs typeface="Times New Roman"/>
                </a:rPr>
                <a:t>generalized Ohm’s law </a:t>
              </a:r>
              <a:endParaRPr lang="zh-TW" altLang="en-US" sz="2400" dirty="0"/>
            </a:p>
          </p:txBody>
        </p:sp>
      </p:grpSp>
      <p:sp>
        <p:nvSpPr>
          <p:cNvPr id="35" name="TextBox 34"/>
          <p:cNvSpPr txBox="1"/>
          <p:nvPr/>
        </p:nvSpPr>
        <p:spPr>
          <a:xfrm>
            <a:off x="479394" y="6426116"/>
            <a:ext cx="8090821"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Our goal is the write all the above equations in a form that is in harmony with GR.</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19394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2477" y="1645017"/>
            <a:ext cx="2992545" cy="2976227"/>
            <a:chOff x="538055" y="2416517"/>
            <a:chExt cx="2992545" cy="2976227"/>
          </a:xfrm>
        </p:grpSpPr>
        <p:grpSp>
          <p:nvGrpSpPr>
            <p:cNvPr id="6" name="Group 5"/>
            <p:cNvGrpSpPr/>
            <p:nvPr/>
          </p:nvGrpSpPr>
          <p:grpSpPr>
            <a:xfrm>
              <a:off x="807441" y="2785849"/>
              <a:ext cx="2489200" cy="1109325"/>
              <a:chOff x="1354666" y="1666931"/>
              <a:chExt cx="2489200" cy="1109325"/>
            </a:xfrm>
          </p:grpSpPr>
          <mc:AlternateContent xmlns:mc="http://schemas.openxmlformats.org/markup-compatibility/2006" xmlns:a14="http://schemas.microsoft.com/office/drawing/2010/main">
            <mc:Choice Requires="a14">
              <p:sp>
                <p:nvSpPr>
                  <p:cNvPr id="12" name="Rectangle 11"/>
                  <p:cNvSpPr/>
                  <p:nvPr/>
                </p:nvSpPr>
                <p:spPr>
                  <a:xfrm>
                    <a:off x="1690075" y="2393715"/>
                    <a:ext cx="1818382" cy="382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𝛼</m:t>
                              </m:r>
                            </m:sub>
                          </m:sSub>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αβ</m:t>
                              </m:r>
                            </m:sup>
                          </m:sSup>
                          <m:r>
                            <a:rPr lang="en-US" altLang="zh-TW" i="1">
                              <a:latin typeface="Cambria Math" panose="02040503050406030204" pitchFamily="18" charset="0"/>
                              <a:ea typeface="Cambria Math" panose="02040503050406030204" pitchFamily="18" charset="0"/>
                            </a:rPr>
                            <m:t>=</m:t>
                          </m:r>
                          <m:r>
                            <a:rPr lang="zh-TW" altLang="en-US">
                              <a:latin typeface="Cambria Math" panose="02040503050406030204" pitchFamily="18" charset="0"/>
                            </a:rPr>
                            <m:t>−4⁢</m:t>
                          </m:r>
                          <m:r>
                            <a:rPr lang="zh-TW" altLang="en-US" i="1">
                              <a:latin typeface="Cambria Math" panose="02040503050406030204" pitchFamily="18" charset="0"/>
                            </a:rPr>
                            <m:t>𝜋</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𝐽</m:t>
                              </m:r>
                            </m:e>
                            <m:sup>
                              <m:r>
                                <a:rPr lang="zh-TW" altLang="en-US" i="1">
                                  <a:latin typeface="Cambria Math" panose="02040503050406030204" pitchFamily="18" charset="0"/>
                                </a:rPr>
                                <m:t>𝛽</m:t>
                              </m:r>
                            </m:sup>
                          </m:sSup>
                        </m:oMath>
                      </m:oMathPara>
                    </a14:m>
                    <a:endParaRPr lang="zh-TW" altLang="en-US" dirty="0">
                      <a:latin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690075" y="2393715"/>
                    <a:ext cx="1818382" cy="382541"/>
                  </a:xfrm>
                  <a:prstGeom prst="rect">
                    <a:avLst/>
                  </a:prstGeom>
                  <a:blipFill rotWithShape="1">
                    <a:blip r:embed="rId2"/>
                    <a:stretch>
                      <a:fillRect b="-12903"/>
                    </a:stretch>
                  </a:blipFill>
                </p:spPr>
                <p:txBody>
                  <a:bodyPr/>
                  <a:lstStyle/>
                  <a:p>
                    <a:r>
                      <a:rPr lang="zh-TW" altLang="en-US">
                        <a:noFill/>
                      </a:rPr>
                      <a:t> </a:t>
                    </a:r>
                  </a:p>
                </p:txBody>
              </p:sp>
            </mc:Fallback>
          </mc:AlternateContent>
          <p:sp>
            <p:nvSpPr>
              <p:cNvPr id="13" name="TextBox 12"/>
              <p:cNvSpPr txBox="1"/>
              <p:nvPr/>
            </p:nvSpPr>
            <p:spPr>
              <a:xfrm>
                <a:off x="1354666" y="1666931"/>
                <a:ext cx="248920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Charge &amp; Current are sources of the EM fields</a:t>
                </a:r>
                <a:endParaRPr lang="zh-TW" altLang="en-US" dirty="0" smtClean="0">
                  <a:latin typeface="Cambria Math" pitchFamily="18" charset="0"/>
                  <a:ea typeface="Cambria Math" pitchFamily="18" charset="0"/>
                </a:endParaRPr>
              </a:p>
            </p:txBody>
          </p:sp>
        </p:grpSp>
        <p:grpSp>
          <p:nvGrpSpPr>
            <p:cNvPr id="7" name="Group 6"/>
            <p:cNvGrpSpPr/>
            <p:nvPr/>
          </p:nvGrpSpPr>
          <p:grpSpPr>
            <a:xfrm>
              <a:off x="789727" y="4149451"/>
              <a:ext cx="2489200" cy="1201614"/>
              <a:chOff x="5358698" y="1331619"/>
              <a:chExt cx="2489200" cy="1201614"/>
            </a:xfrm>
          </p:grpSpPr>
          <mc:AlternateContent xmlns:mc="http://schemas.openxmlformats.org/markup-compatibility/2006" xmlns:a14="http://schemas.microsoft.com/office/drawing/2010/main">
            <mc:Choice Requires="a14">
              <p:sp>
                <p:nvSpPr>
                  <p:cNvPr id="10" name="Rectangle 9"/>
                  <p:cNvSpPr/>
                  <p:nvPr/>
                </p:nvSpPr>
                <p:spPr>
                  <a:xfrm>
                    <a:off x="5740049" y="2150692"/>
                    <a:ext cx="1726498" cy="382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𝐺</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=8⁢</m:t>
                          </m:r>
                          <m:r>
                            <a:rPr lang="zh-TW" altLang="en-US" i="1">
                              <a:latin typeface="Cambria Math" panose="02040503050406030204" pitchFamily="18" charset="0"/>
                            </a:rPr>
                            <m:t>𝜋</m:t>
                          </m:r>
                          <m:r>
                            <a:rPr lang="zh-TW" altLang="en-US">
                              <a:latin typeface="Cambria Math" panose="02040503050406030204" pitchFamily="18" charset="0"/>
                            </a:rPr>
                            <m:t>⁢</m:t>
                          </m:r>
                          <m:r>
                            <a:rPr lang="zh-TW" altLang="en-US" i="1">
                              <a:latin typeface="Cambria Math" panose="02040503050406030204" pitchFamily="18" charset="0"/>
                            </a:rPr>
                            <m:t>𝐺</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oMath>
                      </m:oMathPara>
                    </a14:m>
                    <a:endParaRPr lang="zh-TW" altLang="en-US" dirty="0">
                      <a:latin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740049" y="2150692"/>
                    <a:ext cx="1726498" cy="382541"/>
                  </a:xfrm>
                  <a:prstGeom prst="rect">
                    <a:avLst/>
                  </a:prstGeom>
                  <a:blipFill rotWithShape="1">
                    <a:blip r:embed="rId3"/>
                    <a:stretch>
                      <a:fillRect/>
                    </a:stretch>
                  </a:blipFill>
                </p:spPr>
                <p:txBody>
                  <a:bodyPr/>
                  <a:lstStyle/>
                  <a:p>
                    <a:r>
                      <a:rPr lang="zh-TW" altLang="en-US">
                        <a:noFill/>
                      </a:rPr>
                      <a:t> </a:t>
                    </a:r>
                  </a:p>
                </p:txBody>
              </p:sp>
            </mc:Fallback>
          </mc:AlternateContent>
          <p:sp>
            <p:nvSpPr>
              <p:cNvPr id="11" name="TextBox 10"/>
              <p:cNvSpPr txBox="1"/>
              <p:nvPr/>
            </p:nvSpPr>
            <p:spPr>
              <a:xfrm>
                <a:off x="5358698" y="1331619"/>
                <a:ext cx="248920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Stress-energy Tensor is the source of Gravity</a:t>
                </a:r>
                <a:endParaRPr lang="zh-TW" altLang="en-US" dirty="0" smtClean="0">
                  <a:latin typeface="Cambria Math" pitchFamily="18" charset="0"/>
                  <a:ea typeface="Cambria Math" pitchFamily="18" charset="0"/>
                </a:endParaRPr>
              </a:p>
            </p:txBody>
          </p:sp>
        </p:grpSp>
        <p:sp>
          <p:nvSpPr>
            <p:cNvPr id="8" name="TextBox 7"/>
            <p:cNvSpPr txBox="1"/>
            <p:nvPr/>
          </p:nvSpPr>
          <p:spPr>
            <a:xfrm>
              <a:off x="583417" y="2416517"/>
              <a:ext cx="290182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How sources produce fields</a:t>
              </a:r>
              <a:endParaRPr lang="zh-TW" altLang="en-US" dirty="0" smtClean="0">
                <a:latin typeface="Cambria Math" pitchFamily="18" charset="0"/>
                <a:ea typeface="Cambria Math" pitchFamily="18" charset="0"/>
              </a:endParaRPr>
            </a:p>
          </p:txBody>
        </p:sp>
        <p:sp>
          <p:nvSpPr>
            <p:cNvPr id="9" name="Rectangle 8"/>
            <p:cNvSpPr/>
            <p:nvPr/>
          </p:nvSpPr>
          <p:spPr>
            <a:xfrm>
              <a:off x="538055" y="2416517"/>
              <a:ext cx="2992545" cy="2976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grpSp>
        <p:nvGrpSpPr>
          <p:cNvPr id="14" name="Group 13"/>
          <p:cNvGrpSpPr/>
          <p:nvPr/>
        </p:nvGrpSpPr>
        <p:grpSpPr>
          <a:xfrm>
            <a:off x="4235387" y="1645017"/>
            <a:ext cx="4033284" cy="2976227"/>
            <a:chOff x="4627631" y="2416517"/>
            <a:chExt cx="4033284" cy="2976227"/>
          </a:xfrm>
        </p:grpSpPr>
        <p:grpSp>
          <p:nvGrpSpPr>
            <p:cNvPr id="15" name="Group 14"/>
            <p:cNvGrpSpPr/>
            <p:nvPr/>
          </p:nvGrpSpPr>
          <p:grpSpPr>
            <a:xfrm>
              <a:off x="4910366" y="4010951"/>
              <a:ext cx="3526735" cy="1381793"/>
              <a:chOff x="4910366" y="4366551"/>
              <a:chExt cx="3526735" cy="1381793"/>
            </a:xfrm>
          </p:grpSpPr>
          <p:sp>
            <p:nvSpPr>
              <p:cNvPr id="21" name="TextBox 20"/>
              <p:cNvSpPr txBox="1"/>
              <p:nvPr/>
            </p:nvSpPr>
            <p:spPr>
              <a:xfrm>
                <a:off x="5003098" y="4366551"/>
                <a:ext cx="3200399"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Einstein Tensor allows the finding of the metric and therefore how matter behaves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2" name="Rectangle 21"/>
                  <p:cNvSpPr/>
                  <p:nvPr/>
                </p:nvSpPr>
                <p:spPr>
                  <a:xfrm>
                    <a:off x="4910366" y="5282447"/>
                    <a:ext cx="3526735" cy="465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1600">
                              <a:latin typeface="Cambria Math" panose="02040503050406030204" pitchFamily="18" charset="0"/>
                            </a:rPr>
                            <m:t>𝛻</m:t>
                          </m:r>
                          <m:r>
                            <a:rPr lang="zh-TW" altLang="en-US" sz="1600">
                              <a:latin typeface="Cambria Math" panose="02040503050406030204" pitchFamily="18" charset="0"/>
                            </a:rPr>
                            <m:t>·</m:t>
                          </m:r>
                          <m:d>
                            <m:dPr>
                              <m:ctrlPr>
                                <a:rPr lang="zh-TW" altLang="en-US" sz="1600" i="1">
                                  <a:latin typeface="Cambria Math"/>
                                </a:rPr>
                              </m:ctrlPr>
                            </m:dPr>
                            <m:e>
                              <m:sSub>
                                <m:sSubPr>
                                  <m:ctrlPr>
                                    <a:rPr lang="zh-TW" altLang="en-US" sz="1600" i="1">
                                      <a:latin typeface="Cambria Math"/>
                                    </a:rPr>
                                  </m:ctrlPr>
                                </m:sSubPr>
                                <m:e>
                                  <m:groupChr>
                                    <m:groupChrPr>
                                      <m:chr m:val="⟷"/>
                                      <m:pos m:val="top"/>
                                      <m:vertJc m:val="bot"/>
                                      <m:ctrlPr>
                                        <a:rPr lang="zh-TW" altLang="en-US" sz="1600" i="1">
                                          <a:latin typeface="Cambria Math"/>
                                        </a:rPr>
                                      </m:ctrlPr>
                                    </m:groupChrPr>
                                    <m:e>
                                      <m:r>
                                        <a:rPr lang="zh-TW" altLang="en-US" sz="1600" i="1">
                                          <a:latin typeface="Cambria Math" panose="02040503050406030204" pitchFamily="18" charset="0"/>
                                        </a:rPr>
                                        <m:t>𝑇</m:t>
                                      </m:r>
                                    </m:e>
                                  </m:groupChr>
                                </m:e>
                                <m:sub>
                                  <m:r>
                                    <m:rPr>
                                      <m:sty m:val="p"/>
                                    </m:rPr>
                                    <a:rPr lang="zh-TW" altLang="en-US" sz="1600">
                                      <a:latin typeface="Cambria Math" panose="02040503050406030204" pitchFamily="18" charset="0"/>
                                    </a:rPr>
                                    <m:t>Gas</m:t>
                                  </m:r>
                                </m:sub>
                              </m:sSub>
                              <m:r>
                                <a:rPr lang="zh-TW" altLang="en-US" sz="1600">
                                  <a:latin typeface="Cambria Math" panose="02040503050406030204" pitchFamily="18" charset="0"/>
                                </a:rPr>
                                <m:t>+</m:t>
                              </m:r>
                              <m:sSub>
                                <m:sSubPr>
                                  <m:ctrlPr>
                                    <a:rPr lang="zh-TW" altLang="en-US" sz="1600" i="1">
                                      <a:latin typeface="Cambria Math"/>
                                    </a:rPr>
                                  </m:ctrlPr>
                                </m:sSubPr>
                                <m:e>
                                  <m:groupChr>
                                    <m:groupChrPr>
                                      <m:chr m:val="⟷"/>
                                      <m:pos m:val="top"/>
                                      <m:vertJc m:val="bot"/>
                                      <m:ctrlPr>
                                        <a:rPr lang="zh-TW" altLang="en-US" sz="1600" i="1">
                                          <a:latin typeface="Cambria Math"/>
                                        </a:rPr>
                                      </m:ctrlPr>
                                    </m:groupChrPr>
                                    <m:e>
                                      <m:r>
                                        <a:rPr lang="zh-TW" altLang="en-US" sz="1600" i="1">
                                          <a:latin typeface="Cambria Math" panose="02040503050406030204" pitchFamily="18" charset="0"/>
                                        </a:rPr>
                                        <m:t>𝑇</m:t>
                                      </m:r>
                                    </m:e>
                                  </m:groupChr>
                                </m:e>
                                <m:sub>
                                  <m:r>
                                    <m:rPr>
                                      <m:sty m:val="p"/>
                                    </m:rPr>
                                    <a:rPr lang="zh-TW" altLang="en-US" sz="1600">
                                      <a:latin typeface="Cambria Math" panose="02040503050406030204" pitchFamily="18" charset="0"/>
                                    </a:rPr>
                                    <m:t>Radiation</m:t>
                                  </m:r>
                                </m:sub>
                              </m:sSub>
                              <m:r>
                                <a:rPr lang="zh-TW" altLang="en-US" sz="1600">
                                  <a:latin typeface="Cambria Math" panose="02040503050406030204" pitchFamily="18" charset="0"/>
                                </a:rPr>
                                <m:t>+</m:t>
                              </m:r>
                              <m:sSub>
                                <m:sSubPr>
                                  <m:ctrlPr>
                                    <a:rPr lang="zh-TW" altLang="en-US" sz="1600" i="1">
                                      <a:latin typeface="Cambria Math"/>
                                    </a:rPr>
                                  </m:ctrlPr>
                                </m:sSubPr>
                                <m:e>
                                  <m:groupChr>
                                    <m:groupChrPr>
                                      <m:chr m:val="⟷"/>
                                      <m:pos m:val="top"/>
                                      <m:vertJc m:val="bot"/>
                                      <m:ctrlPr>
                                        <a:rPr lang="zh-TW" altLang="en-US" sz="1600" i="1">
                                          <a:latin typeface="Cambria Math"/>
                                        </a:rPr>
                                      </m:ctrlPr>
                                    </m:groupChrPr>
                                    <m:e>
                                      <m:r>
                                        <a:rPr lang="zh-TW" altLang="en-US" sz="1600" i="1">
                                          <a:latin typeface="Cambria Math" panose="02040503050406030204" pitchFamily="18" charset="0"/>
                                        </a:rPr>
                                        <m:t>𝑇</m:t>
                                      </m:r>
                                    </m:e>
                                  </m:groupChr>
                                </m:e>
                                <m:sub>
                                  <m:r>
                                    <m:rPr>
                                      <m:sty m:val="p"/>
                                    </m:rPr>
                                    <a:rPr lang="zh-TW" altLang="en-US" sz="1600">
                                      <a:latin typeface="Cambria Math" panose="02040503050406030204" pitchFamily="18" charset="0"/>
                                    </a:rPr>
                                    <m:t>EM</m:t>
                                  </m:r>
                                </m:sub>
                              </m:sSub>
                            </m:e>
                          </m:d>
                          <m:r>
                            <a:rPr lang="zh-TW" altLang="en-US" sz="1600">
                              <a:latin typeface="Cambria Math" panose="02040503050406030204" pitchFamily="18" charset="0"/>
                            </a:rPr>
                            <m:t>=0</m:t>
                          </m:r>
                        </m:oMath>
                      </m:oMathPara>
                    </a14:m>
                    <a:endParaRPr lang="zh-TW" altLang="en-US" sz="1600" dirty="0">
                      <a:latin typeface="Cambria Math" panose="020405030504060302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910366" y="5282447"/>
                    <a:ext cx="3526735" cy="465897"/>
                  </a:xfrm>
                  <a:prstGeom prst="rect">
                    <a:avLst/>
                  </a:prstGeom>
                  <a:blipFill rotWithShape="1">
                    <a:blip r:embed="rId4"/>
                    <a:stretch>
                      <a:fillRect t="-30263"/>
                    </a:stretch>
                  </a:blipFill>
                </p:spPr>
                <p:txBody>
                  <a:bodyPr/>
                  <a:lstStyle/>
                  <a:p>
                    <a:r>
                      <a:rPr lang="zh-TW" altLang="en-US">
                        <a:noFill/>
                      </a:rPr>
                      <a:t> </a:t>
                    </a:r>
                  </a:p>
                </p:txBody>
              </p:sp>
            </mc:Fallback>
          </mc:AlternateContent>
        </p:grpSp>
        <p:grpSp>
          <p:nvGrpSpPr>
            <p:cNvPr id="16" name="Group 15"/>
            <p:cNvGrpSpPr/>
            <p:nvPr/>
          </p:nvGrpSpPr>
          <p:grpSpPr>
            <a:xfrm>
              <a:off x="4627631" y="2785848"/>
              <a:ext cx="4033284" cy="1209962"/>
              <a:chOff x="4610698" y="2713383"/>
              <a:chExt cx="4033284" cy="1209962"/>
            </a:xfrm>
          </p:grpSpPr>
          <p:sp>
            <p:nvSpPr>
              <p:cNvPr id="19" name="TextBox 18"/>
              <p:cNvSpPr txBox="1"/>
              <p:nvPr/>
            </p:nvSpPr>
            <p:spPr>
              <a:xfrm>
                <a:off x="5382740" y="2713383"/>
                <a:ext cx="2683934"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EM fields affect how charged matter behaves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4610698" y="3339531"/>
                    <a:ext cx="4033284" cy="583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sz="1400">
                              <a:latin typeface="Cambria Math" panose="02040503050406030204" pitchFamily="18" charset="0"/>
                            </a:rPr>
                            <m:t>𝛻</m:t>
                          </m:r>
                          <m:r>
                            <a:rPr lang="zh-TW" altLang="en-US" sz="1400">
                              <a:latin typeface="Cambria Math" panose="02040503050406030204" pitchFamily="18" charset="0"/>
                            </a:rPr>
                            <m:t>·</m:t>
                          </m:r>
                          <m:groupChr>
                            <m:groupChrPr>
                              <m:chr m:val="⟷"/>
                              <m:pos m:val="top"/>
                              <m:vertJc m:val="bot"/>
                              <m:ctrlPr>
                                <a:rPr lang="zh-TW" altLang="en-US" sz="1400" i="1">
                                  <a:latin typeface="Cambria Math"/>
                                </a:rPr>
                              </m:ctrlPr>
                            </m:groupChrPr>
                            <m:e>
                              <m:r>
                                <a:rPr lang="zh-TW" altLang="en-US" sz="1400" i="1">
                                  <a:latin typeface="Cambria Math" panose="02040503050406030204" pitchFamily="18" charset="0"/>
                                </a:rPr>
                                <m:t>𝐶</m:t>
                              </m:r>
                            </m:e>
                          </m:groupChr>
                          <m:r>
                            <a:rPr lang="zh-TW" altLang="en-US" sz="1400">
                              <a:latin typeface="Cambria Math" panose="02040503050406030204" pitchFamily="18" charset="0"/>
                            </a:rPr>
                            <m:t>=</m:t>
                          </m:r>
                          <m:d>
                            <m:dPr>
                              <m:begChr m:val=""/>
                              <m:endChr m:val="]"/>
                              <m:ctrlPr>
                                <a:rPr lang="zh-TW" altLang="en-US" sz="1400" i="1">
                                  <a:latin typeface="Cambria Math"/>
                                </a:rPr>
                              </m:ctrlPr>
                            </m:dPr>
                            <m:e>
                              <m:f>
                                <m:fPr>
                                  <m:ctrlPr>
                                    <a:rPr lang="zh-TW" altLang="en-US" sz="1400" i="1">
                                      <a:latin typeface="Cambria Math"/>
                                    </a:rPr>
                                  </m:ctrlPr>
                                </m:fPr>
                                <m:num>
                                  <m:sSup>
                                    <m:sSupPr>
                                      <m:ctrlPr>
                                        <a:rPr lang="zh-TW" altLang="en-US" sz="1400" i="1">
                                          <a:latin typeface="Cambria Math"/>
                                        </a:rPr>
                                      </m:ctrlPr>
                                    </m:sSupPr>
                                    <m:e>
                                      <m:sSub>
                                        <m:sSubPr>
                                          <m:ctrlPr>
                                            <a:rPr lang="zh-TW" altLang="en-US" sz="1400" i="1">
                                              <a:latin typeface="Cambria Math"/>
                                            </a:rPr>
                                          </m:ctrlPr>
                                        </m:sSubPr>
                                        <m:e>
                                          <m:r>
                                            <a:rPr lang="zh-TW" altLang="en-US" sz="1400" i="1">
                                              <a:latin typeface="Cambria Math" panose="02040503050406030204" pitchFamily="18" charset="0"/>
                                            </a:rPr>
                                            <m:t>𝜔</m:t>
                                          </m:r>
                                        </m:e>
                                        <m:sub>
                                          <m:r>
                                            <a:rPr lang="zh-TW" altLang="en-US" sz="1400" i="1">
                                              <a:latin typeface="Cambria Math" panose="02040503050406030204" pitchFamily="18" charset="0"/>
                                            </a:rPr>
                                            <m:t>𝑝</m:t>
                                          </m:r>
                                        </m:sub>
                                      </m:sSub>
                                    </m:e>
                                    <m:sup>
                                      <m:r>
                                        <a:rPr lang="zh-TW" altLang="en-US" sz="1400">
                                          <a:latin typeface="Cambria Math" panose="02040503050406030204" pitchFamily="18" charset="0"/>
                                        </a:rPr>
                                        <m:t>2</m:t>
                                      </m:r>
                                    </m:sup>
                                  </m:sSup>
                                </m:num>
                                <m:den>
                                  <m:r>
                                    <a:rPr lang="zh-TW" altLang="en-US" sz="1400">
                                      <a:latin typeface="Cambria Math" panose="02040503050406030204" pitchFamily="18" charset="0"/>
                                    </a:rPr>
                                    <m:t>4⁢</m:t>
                                  </m:r>
                                  <m:r>
                                    <a:rPr lang="zh-TW" altLang="en-US" sz="1400" i="1">
                                      <a:latin typeface="Cambria Math" panose="02040503050406030204" pitchFamily="18" charset="0"/>
                                    </a:rPr>
                                    <m:t>𝜋</m:t>
                                  </m:r>
                                </m:den>
                              </m:f>
                              <m:r>
                                <a:rPr lang="zh-TW" altLang="en-US" sz="1400">
                                  <a:latin typeface="Cambria Math" panose="02040503050406030204" pitchFamily="18" charset="0"/>
                                </a:rPr>
                                <m:t>[</m:t>
                              </m:r>
                              <m:f>
                                <m:fPr>
                                  <m:ctrlPr>
                                    <a:rPr lang="zh-TW" altLang="en-US" sz="1400" i="1">
                                      <a:latin typeface="Cambria Math"/>
                                    </a:rPr>
                                  </m:ctrlPr>
                                </m:fPr>
                                <m:num>
                                  <m:r>
                                    <a:rPr lang="zh-TW" altLang="en-US" sz="1400">
                                      <a:latin typeface="Cambria Math" panose="02040503050406030204" pitchFamily="18" charset="0"/>
                                    </a:rPr>
                                    <m:t>1</m:t>
                                  </m:r>
                                </m:num>
                                <m:den>
                                  <m:r>
                                    <a:rPr lang="zh-TW" altLang="en-US" sz="1400" i="1">
                                      <a:latin typeface="Cambria Math" panose="02040503050406030204" pitchFamily="18" charset="0"/>
                                    </a:rPr>
                                    <m:t>𝑐</m:t>
                                  </m:r>
                                </m:den>
                              </m:f>
                              <m:r>
                                <a:rPr lang="zh-TW" altLang="en-US" sz="1400">
                                  <a:latin typeface="Cambria Math" panose="02040503050406030204" pitchFamily="18" charset="0"/>
                                </a:rPr>
                                <m:t>⁢</m:t>
                              </m:r>
                              <m:d>
                                <m:dPr>
                                  <m:ctrlPr>
                                    <a:rPr lang="zh-TW" altLang="en-US" sz="1400" i="1">
                                      <a:latin typeface="Cambria Math"/>
                                    </a:rPr>
                                  </m:ctrlPr>
                                </m:dPr>
                                <m:e>
                                  <m:groupChr>
                                    <m:groupChrPr>
                                      <m:chr m:val="⇀"/>
                                      <m:pos m:val="top"/>
                                      <m:vertJc m:val="bot"/>
                                      <m:ctrlPr>
                                        <a:rPr lang="zh-TW" altLang="en-US" sz="1400" i="1">
                                          <a:latin typeface="Cambria Math"/>
                                        </a:rPr>
                                      </m:ctrlPr>
                                    </m:groupChrPr>
                                    <m:e>
                                      <m:r>
                                        <a:rPr lang="zh-TW" altLang="en-US" sz="1400" i="1">
                                          <a:latin typeface="Cambria Math" panose="02040503050406030204" pitchFamily="18" charset="0"/>
                                        </a:rPr>
                                        <m:t>𝑈</m:t>
                                      </m:r>
                                    </m:e>
                                  </m:groupChr>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h</m:t>
                                      </m:r>
                                    </m:e>
                                    <m:sub>
                                      <m:r>
                                        <a:rPr lang="zh-TW" altLang="en-US" sz="1400" i="1">
                                          <a:latin typeface="Cambria Math" panose="02040503050406030204" pitchFamily="18" charset="0"/>
                                        </a:rPr>
                                        <m:t>𝑞</m:t>
                                      </m:r>
                                    </m:sub>
                                  </m:sSub>
                                  <m:r>
                                    <a:rPr lang="zh-TW" altLang="en-US" sz="1400">
                                      <a:latin typeface="Cambria Math" panose="02040503050406030204" pitchFamily="18" charset="0"/>
                                    </a:rPr>
                                    <m:t>⁢</m:t>
                                  </m:r>
                                  <m:groupChr>
                                    <m:groupChrPr>
                                      <m:chr m:val="⇀"/>
                                      <m:pos m:val="top"/>
                                      <m:vertJc m:val="bot"/>
                                      <m:ctrlPr>
                                        <a:rPr lang="zh-TW" altLang="en-US" sz="1400" i="1">
                                          <a:latin typeface="Cambria Math"/>
                                        </a:rPr>
                                      </m:ctrlPr>
                                    </m:groupChrPr>
                                    <m:e>
                                      <m:r>
                                        <a:rPr lang="zh-TW" altLang="en-US" sz="1400">
                                          <a:latin typeface="Cambria Math" panose="02040503050406030204" pitchFamily="18" charset="0"/>
                                        </a:rPr>
                                        <m:t>𝔍</m:t>
                                      </m:r>
                                    </m:e>
                                  </m:groupChr>
                                </m:e>
                              </m:d>
                              <m:r>
                                <a:rPr lang="zh-TW" altLang="en-US" sz="1400">
                                  <a:latin typeface="Cambria Math" panose="02040503050406030204" pitchFamily="18" charset="0"/>
                                </a:rPr>
                                <m:t>·</m:t>
                              </m:r>
                              <m:groupChr>
                                <m:groupChrPr>
                                  <m:chr m:val="⟷"/>
                                  <m:pos m:val="top"/>
                                  <m:vertJc m:val="bot"/>
                                  <m:ctrlPr>
                                    <a:rPr lang="zh-TW" altLang="en-US" sz="1400" i="1">
                                      <a:latin typeface="Cambria Math"/>
                                    </a:rPr>
                                  </m:ctrlPr>
                                </m:groupChrPr>
                                <m:e>
                                  <m:r>
                                    <a:rPr lang="zh-TW" altLang="en-US" sz="1400" i="1">
                                      <a:latin typeface="Cambria Math" panose="02040503050406030204" pitchFamily="18" charset="0"/>
                                    </a:rPr>
                                    <m:t>𝐹</m:t>
                                  </m:r>
                                </m:e>
                              </m:groupChr>
                              <m:r>
                                <a:rPr lang="zh-TW" altLang="en-US" sz="1400">
                                  <a:latin typeface="Cambria Math" panose="02040503050406030204" pitchFamily="18" charset="0"/>
                                </a:rPr>
                                <m:t>−</m:t>
                              </m:r>
                              <m:sSub>
                                <m:sSubPr>
                                  <m:ctrlPr>
                                    <a:rPr lang="zh-TW" altLang="en-US" sz="1400" i="1">
                                      <a:latin typeface="Cambria Math"/>
                                    </a:rPr>
                                  </m:ctrlPr>
                                </m:sSubPr>
                                <m:e>
                                  <m:r>
                                    <a:rPr lang="zh-TW" altLang="en-US" sz="1400" i="1">
                                      <a:latin typeface="Cambria Math" panose="02040503050406030204" pitchFamily="18" charset="0"/>
                                    </a:rPr>
                                    <m:t>𝜂</m:t>
                                  </m:r>
                                </m:e>
                                <m:sub>
                                  <m:r>
                                    <a:rPr lang="zh-TW" altLang="en-US" sz="1400" i="1">
                                      <a:latin typeface="Cambria Math" panose="02040503050406030204" pitchFamily="18" charset="0"/>
                                    </a:rPr>
                                    <m:t>𝑞</m:t>
                                  </m:r>
                                </m:sub>
                              </m:sSub>
                              <m:r>
                                <a:rPr lang="zh-TW" altLang="en-US" sz="1400">
                                  <a:latin typeface="Cambria Math" panose="02040503050406030204" pitchFamily="18" charset="0"/>
                                </a:rPr>
                                <m:t>⁢</m:t>
                              </m:r>
                              <m:d>
                                <m:dPr>
                                  <m:ctrlPr>
                                    <a:rPr lang="zh-TW" altLang="en-US" sz="1400" i="1">
                                      <a:latin typeface="Cambria Math"/>
                                    </a:rPr>
                                  </m:ctrlPr>
                                </m:dPr>
                                <m:e>
                                  <m:sSub>
                                    <m:sSubPr>
                                      <m:ctrlPr>
                                        <a:rPr lang="zh-TW" altLang="en-US" sz="1400" i="1">
                                          <a:latin typeface="Cambria Math"/>
                                        </a:rPr>
                                      </m:ctrlPr>
                                    </m:sSubPr>
                                    <m:e>
                                      <m:r>
                                        <a:rPr lang="zh-TW" altLang="en-US" sz="1400" i="1">
                                          <a:latin typeface="Cambria Math" panose="02040503050406030204" pitchFamily="18" charset="0"/>
                                        </a:rPr>
                                        <m:t>𝜌</m:t>
                                      </m:r>
                                    </m:e>
                                    <m:sub>
                                      <m:r>
                                        <a:rPr lang="zh-TW" altLang="en-US" sz="1400" i="1">
                                          <a:latin typeface="Cambria Math" panose="02040503050406030204" pitchFamily="18" charset="0"/>
                                        </a:rPr>
                                        <m:t>𝑞</m:t>
                                      </m:r>
                                    </m:sub>
                                  </m:sSub>
                                  <m:r>
                                    <a:rPr lang="zh-TW" altLang="en-US" sz="1400">
                                      <a:latin typeface="Cambria Math" panose="02040503050406030204" pitchFamily="18" charset="0"/>
                                    </a:rPr>
                                    <m:t>⁢</m:t>
                                  </m:r>
                                  <m:groupChr>
                                    <m:groupChrPr>
                                      <m:chr m:val="⇀"/>
                                      <m:pos m:val="top"/>
                                      <m:vertJc m:val="bot"/>
                                      <m:ctrlPr>
                                        <a:rPr lang="zh-TW" altLang="en-US" sz="1400" i="1">
                                          <a:latin typeface="Cambria Math"/>
                                        </a:rPr>
                                      </m:ctrlPr>
                                    </m:groupChrPr>
                                    <m:e>
                                      <m:r>
                                        <a:rPr lang="zh-TW" altLang="en-US" sz="1400" i="1">
                                          <a:latin typeface="Cambria Math" panose="02040503050406030204" pitchFamily="18" charset="0"/>
                                        </a:rPr>
                                        <m:t>𝑈</m:t>
                                      </m:r>
                                    </m:e>
                                  </m:groupChr>
                                  <m:r>
                                    <a:rPr lang="zh-TW" altLang="en-US" sz="1400">
                                      <a:latin typeface="Cambria Math" panose="02040503050406030204" pitchFamily="18" charset="0"/>
                                    </a:rPr>
                                    <m:t>+</m:t>
                                  </m:r>
                                  <m:groupChr>
                                    <m:groupChrPr>
                                      <m:chr m:val="⇀"/>
                                      <m:pos m:val="top"/>
                                      <m:vertJc m:val="bot"/>
                                      <m:ctrlPr>
                                        <a:rPr lang="zh-TW" altLang="en-US" sz="1400" i="1">
                                          <a:latin typeface="Cambria Math"/>
                                        </a:rPr>
                                      </m:ctrlPr>
                                    </m:groupChrPr>
                                    <m:e>
                                      <m:r>
                                        <a:rPr lang="zh-TW" altLang="en-US" sz="1400">
                                          <a:latin typeface="Cambria Math" panose="02040503050406030204" pitchFamily="18" charset="0"/>
                                        </a:rPr>
                                        <m:t>𝔍</m:t>
                                      </m:r>
                                    </m:e>
                                  </m:groupChr>
                                </m:e>
                              </m:d>
                            </m:e>
                          </m:d>
                        </m:oMath>
                      </m:oMathPara>
                    </a14:m>
                    <a:endParaRPr lang="zh-TW" altLang="en-US" sz="1400" dirty="0">
                      <a:latin typeface="Cambria Math" panose="02040503050406030204"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610698" y="3339531"/>
                    <a:ext cx="4033284" cy="583814"/>
                  </a:xfrm>
                  <a:prstGeom prst="rect">
                    <a:avLst/>
                  </a:prstGeom>
                  <a:blipFill rotWithShape="1">
                    <a:blip r:embed="rId5"/>
                    <a:stretch>
                      <a:fillRect/>
                    </a:stretch>
                  </a:blipFill>
                </p:spPr>
                <p:txBody>
                  <a:bodyPr/>
                  <a:lstStyle/>
                  <a:p>
                    <a:r>
                      <a:rPr lang="zh-TW" altLang="en-US">
                        <a:noFill/>
                      </a:rPr>
                      <a:t> </a:t>
                    </a:r>
                  </a:p>
                </p:txBody>
              </p:sp>
            </mc:Fallback>
          </mc:AlternateContent>
        </p:grpSp>
        <p:sp>
          <p:nvSpPr>
            <p:cNvPr id="17" name="TextBox 16"/>
            <p:cNvSpPr txBox="1"/>
            <p:nvPr/>
          </p:nvSpPr>
          <p:spPr>
            <a:xfrm>
              <a:off x="4957337" y="2416517"/>
              <a:ext cx="337387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How the field affects the charges</a:t>
              </a:r>
              <a:endParaRPr lang="zh-TW" altLang="en-US" dirty="0" smtClean="0">
                <a:latin typeface="Cambria Math" pitchFamily="18" charset="0"/>
                <a:ea typeface="Cambria Math" pitchFamily="18" charset="0"/>
              </a:endParaRPr>
            </a:p>
          </p:txBody>
        </p:sp>
        <p:sp>
          <p:nvSpPr>
            <p:cNvPr id="18" name="Rectangle 17"/>
            <p:cNvSpPr/>
            <p:nvPr/>
          </p:nvSpPr>
          <p:spPr>
            <a:xfrm>
              <a:off x="4627631" y="2416517"/>
              <a:ext cx="4016351" cy="2976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sp>
        <p:nvSpPr>
          <p:cNvPr id="23" name="Rectangle 22"/>
          <p:cNvSpPr/>
          <p:nvPr/>
        </p:nvSpPr>
        <p:spPr>
          <a:xfrm>
            <a:off x="332509" y="83122"/>
            <a:ext cx="8548255" cy="1477328"/>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In a fully dynamical situation, the purpose of the conservation laws is to </a:t>
            </a:r>
            <a:r>
              <a:rPr lang="en-US" altLang="zh-TW" dirty="0" smtClean="0">
                <a:latin typeface="Cambria Math" panose="02040503050406030204" pitchFamily="18" charset="0"/>
                <a:ea typeface="Cambria Math" panose="02040503050406030204" pitchFamily="18" charset="0"/>
              </a:rPr>
              <a:t>determine</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the </a:t>
            </a:r>
            <a:r>
              <a:rPr lang="en-US" altLang="zh-TW" dirty="0">
                <a:latin typeface="Cambria Math" panose="02040503050406030204" pitchFamily="18" charset="0"/>
                <a:ea typeface="Cambria Math" panose="02040503050406030204" pitchFamily="18" charset="0"/>
              </a:rPr>
              <a:t>three appropriate components of the current for the three appropriate </a:t>
            </a:r>
            <a:r>
              <a:rPr lang="en-US" altLang="zh-TW" dirty="0" smtClean="0">
                <a:latin typeface="Cambria Math" panose="02040503050406030204" pitchFamily="18" charset="0"/>
                <a:ea typeface="Cambria Math" panose="02040503050406030204" pitchFamily="18" charset="0"/>
              </a:rPr>
              <a:t>electromagnetic </a:t>
            </a:r>
            <a:r>
              <a:rPr lang="en-US" altLang="zh-TW" dirty="0">
                <a:latin typeface="Cambria Math" panose="02040503050406030204" pitchFamily="18" charset="0"/>
                <a:ea typeface="Cambria Math" panose="02040503050406030204" pitchFamily="18" charset="0"/>
              </a:rPr>
              <a:t>ﬁeld equations (6.126), and the six appropriate components of the </a:t>
            </a:r>
            <a:r>
              <a:rPr lang="en-US" altLang="zh-TW" dirty="0" smtClean="0">
                <a:latin typeface="Cambria Math" panose="02040503050406030204" pitchFamily="18" charset="0"/>
                <a:ea typeface="Cambria Math" panose="02040503050406030204" pitchFamily="18" charset="0"/>
              </a:rPr>
              <a:t>stress-energy </a:t>
            </a:r>
            <a:r>
              <a:rPr lang="en-US" altLang="zh-TW" dirty="0">
                <a:latin typeface="Cambria Math" panose="02040503050406030204" pitchFamily="18" charset="0"/>
                <a:ea typeface="Cambria Math" panose="02040503050406030204" pitchFamily="18" charset="0"/>
              </a:rPr>
              <a:t>tensor for the six appropriate gravitational ﬁeld equations (7.21). Then </a:t>
            </a:r>
            <a:r>
              <a:rPr lang="en-US" altLang="zh-TW" dirty="0" smtClean="0">
                <a:latin typeface="Cambria Math" panose="02040503050406030204" pitchFamily="18" charset="0"/>
                <a:ea typeface="Cambria Math" panose="02040503050406030204" pitchFamily="18" charset="0"/>
              </a:rPr>
              <a:t>the</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ﬁeld </a:t>
            </a:r>
            <a:r>
              <a:rPr lang="en-US" altLang="zh-TW" dirty="0">
                <a:latin typeface="Cambria Math" panose="02040503050406030204" pitchFamily="18" charset="0"/>
                <a:ea typeface="Cambria Math" panose="02040503050406030204" pitchFamily="18" charset="0"/>
              </a:rPr>
              <a:t>equations are used to determine how the ﬁeld components evolve.</a:t>
            </a:r>
            <a:endParaRPr lang="zh-TW" altLang="en-US" dirty="0">
              <a:latin typeface="Cambria Math" panose="02040503050406030204" pitchFamily="18" charset="0"/>
            </a:endParaRPr>
          </a:p>
        </p:txBody>
      </p:sp>
      <p:sp>
        <p:nvSpPr>
          <p:cNvPr id="24" name="Rectangle 23"/>
          <p:cNvSpPr/>
          <p:nvPr/>
        </p:nvSpPr>
        <p:spPr>
          <a:xfrm>
            <a:off x="235526" y="4764314"/>
            <a:ext cx="8645238" cy="120032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 In a </a:t>
            </a:r>
            <a:r>
              <a:rPr lang="en-US" altLang="zh-TW" dirty="0" smtClean="0">
                <a:latin typeface="Cambria Math" panose="02040503050406030204" pitchFamily="18" charset="0"/>
                <a:ea typeface="Cambria Math" panose="02040503050406030204" pitchFamily="18" charset="0"/>
              </a:rPr>
              <a:t>situation</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with </a:t>
            </a:r>
            <a:r>
              <a:rPr lang="en-US" altLang="zh-TW" dirty="0">
                <a:latin typeface="Cambria Math" panose="02040503050406030204" pitchFamily="18" charset="0"/>
                <a:ea typeface="Cambria Math" panose="02040503050406030204" pitchFamily="18" charset="0"/>
              </a:rPr>
              <a:t>a stationary metric, as will be the case for black hole engines, the </a:t>
            </a:r>
            <a:r>
              <a:rPr lang="en-US" altLang="zh-TW" dirty="0" smtClean="0">
                <a:latin typeface="Cambria Math" panose="02040503050406030204" pitchFamily="18" charset="0"/>
                <a:ea typeface="Cambria Math" panose="02040503050406030204" pitchFamily="18" charset="0"/>
              </a:rPr>
              <a:t>conservation</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laws </a:t>
            </a:r>
            <a:r>
              <a:rPr lang="en-US" altLang="zh-TW" dirty="0">
                <a:latin typeface="Cambria Math" panose="02040503050406030204" pitchFamily="18" charset="0"/>
                <a:ea typeface="Cambria Math" panose="02040503050406030204" pitchFamily="18" charset="0"/>
              </a:rPr>
              <a:t>of energy and momentum will be used only to see how the ﬂuid ﬂows </a:t>
            </a:r>
            <a:r>
              <a:rPr lang="en-US" altLang="zh-TW" dirty="0" smtClean="0">
                <a:latin typeface="Cambria Math" panose="02040503050406030204" pitchFamily="18" charset="0"/>
                <a:ea typeface="Cambria Math" panose="02040503050406030204" pitchFamily="18" charset="0"/>
              </a:rPr>
              <a:t>through</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the </a:t>
            </a:r>
            <a:r>
              <a:rPr lang="en-US" altLang="zh-TW" dirty="0" err="1">
                <a:latin typeface="Cambria Math" panose="02040503050406030204" pitchFamily="18" charset="0"/>
                <a:ea typeface="Cambria Math" panose="02040503050406030204" pitchFamily="18" charset="0"/>
              </a:rPr>
              <a:t>spacetime</a:t>
            </a:r>
            <a:r>
              <a:rPr lang="en-US" altLang="zh-TW" dirty="0">
                <a:latin typeface="Cambria Math" panose="02040503050406030204" pitchFamily="18" charset="0"/>
                <a:ea typeface="Cambria Math" panose="02040503050406030204" pitchFamily="18" charset="0"/>
              </a:rPr>
              <a:t> – essentially a study in weather prediction – but still with the </a:t>
            </a:r>
            <a:r>
              <a:rPr lang="en-US" altLang="zh-TW" dirty="0" smtClean="0">
                <a:latin typeface="Cambria Math" panose="02040503050406030204" pitchFamily="18" charset="0"/>
                <a:ea typeface="Cambria Math" panose="02040503050406030204" pitchFamily="18" charset="0"/>
              </a:rPr>
              <a:t>possibility </a:t>
            </a:r>
            <a:r>
              <a:rPr lang="en-US" altLang="zh-TW" dirty="0">
                <a:latin typeface="Cambria Math" panose="02040503050406030204" pitchFamily="18" charset="0"/>
                <a:ea typeface="Cambria Math" panose="02040503050406030204" pitchFamily="18" charset="0"/>
              </a:rPr>
              <a:t>of an evolving electromagnetic ﬁeld.</a:t>
            </a:r>
            <a:endParaRPr lang="zh-TW" altLang="en-US" dirty="0">
              <a:latin typeface="Cambria Math" panose="02040503050406030204" pitchFamily="18" charset="0"/>
            </a:endParaRPr>
          </a:p>
        </p:txBody>
      </p:sp>
      <p:sp>
        <p:nvSpPr>
          <p:cNvPr id="25" name="Rectangle 24"/>
          <p:cNvSpPr/>
          <p:nvPr/>
        </p:nvSpPr>
        <p:spPr>
          <a:xfrm>
            <a:off x="235527" y="5967086"/>
            <a:ext cx="8645238"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 Whatever the situation, we need to </a:t>
            </a:r>
            <a:r>
              <a:rPr lang="en-US" altLang="zh-TW" dirty="0" smtClean="0">
                <a:latin typeface="Cambria Math" panose="02040503050406030204" pitchFamily="18" charset="0"/>
                <a:ea typeface="Cambria Math" panose="02040503050406030204" pitchFamily="18" charset="0"/>
              </a:rPr>
              <a:t>produce</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 </a:t>
            </a:r>
            <a:r>
              <a:rPr lang="en-US" altLang="zh-TW" dirty="0">
                <a:latin typeface="Cambria Math" panose="02040503050406030204" pitchFamily="18" charset="0"/>
                <a:ea typeface="Cambria Math" panose="02040503050406030204" pitchFamily="18" charset="0"/>
              </a:rPr>
              <a:t>full set of equations that uniquely determine all four non-redundant </a:t>
            </a:r>
            <a:r>
              <a:rPr lang="en-US" altLang="zh-TW" dirty="0" smtClean="0">
                <a:latin typeface="Cambria Math" panose="02040503050406030204" pitchFamily="18" charset="0"/>
                <a:ea typeface="Cambria Math" panose="02040503050406030204" pitchFamily="18" charset="0"/>
              </a:rPr>
              <a:t>components</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of </a:t>
            </a:r>
            <a:r>
              <a:rPr lang="en-US" altLang="zh-TW" dirty="0">
                <a:latin typeface="Cambria Math" panose="02040503050406030204" pitchFamily="18" charset="0"/>
                <a:ea typeface="Cambria Math" panose="02040503050406030204" pitchFamily="18" charset="0"/>
              </a:rPr>
              <a:t>J and all ten of T in order to accomplish the above tasks.</a:t>
            </a:r>
            <a:endParaRPr lang="zh-TW" altLang="en-US" dirty="0">
              <a:latin typeface="Cambria Math" panose="02040503050406030204" pitchFamily="18" charset="0"/>
            </a:endParaRPr>
          </a:p>
        </p:txBody>
      </p:sp>
    </p:spTree>
    <p:extLst>
      <p:ext uri="{BB962C8B-B14F-4D97-AF65-F5344CB8AC3E}">
        <p14:creationId xmlns:p14="http://schemas.microsoft.com/office/powerpoint/2010/main" val="169203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Conservation of Rest Mass</a:t>
            </a:r>
            <a:endParaRPr lang="zh-TW" altLang="en-US" dirty="0"/>
          </a:p>
        </p:txBody>
      </p:sp>
      <p:grpSp>
        <p:nvGrpSpPr>
          <p:cNvPr id="3" name="Group 2"/>
          <p:cNvGrpSpPr/>
          <p:nvPr/>
        </p:nvGrpSpPr>
        <p:grpSpPr>
          <a:xfrm>
            <a:off x="1468206" y="1008528"/>
            <a:ext cx="6104820" cy="830997"/>
            <a:chOff x="2237016" y="5453133"/>
            <a:chExt cx="6104820" cy="830997"/>
          </a:xfrm>
        </p:grpSpPr>
        <p:sp>
          <p:nvSpPr>
            <p:cNvPr id="4" name="Rectangle 3"/>
            <p:cNvSpPr/>
            <p:nvPr/>
          </p:nvSpPr>
          <p:spPr>
            <a:xfrm>
              <a:off x="2237016" y="5538226"/>
              <a:ext cx="2716847" cy="73270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32" y="5613102"/>
              <a:ext cx="2565400" cy="609600"/>
            </a:xfrm>
            <a:prstGeom prst="rect">
              <a:avLst/>
            </a:prstGeom>
          </p:spPr>
        </p:pic>
        <p:sp>
          <p:nvSpPr>
            <p:cNvPr id="6" name="TextBox 5"/>
            <p:cNvSpPr txBox="1"/>
            <p:nvPr/>
          </p:nvSpPr>
          <p:spPr>
            <a:xfrm>
              <a:off x="5114297" y="5453133"/>
              <a:ext cx="3227539" cy="830997"/>
            </a:xfrm>
            <a:prstGeom prst="rect">
              <a:avLst/>
            </a:prstGeom>
            <a:noFill/>
          </p:spPr>
          <p:txBody>
            <a:bodyPr wrap="square" rtlCol="0">
              <a:spAutoFit/>
            </a:bodyPr>
            <a:lstStyle/>
            <a:p>
              <a:r>
                <a:rPr lang="en-US" sz="2400" dirty="0" smtClean="0">
                  <a:solidFill>
                    <a:srgbClr val="0000FF"/>
                  </a:solidFill>
                  <a:latin typeface="Times New Roman"/>
                  <a:cs typeface="Times New Roman"/>
                </a:rPr>
                <a:t>Mass conservation / continuity equation</a:t>
              </a:r>
              <a:endParaRPr lang="en-US" sz="2400" dirty="0">
                <a:solidFill>
                  <a:srgbClr val="0000FF"/>
                </a:solidFill>
                <a:latin typeface="Times New Roman"/>
                <a:cs typeface="Times New Roman"/>
              </a:endParaRPr>
            </a:p>
          </p:txBody>
        </p:sp>
      </p:grpSp>
      <p:sp>
        <p:nvSpPr>
          <p:cNvPr id="8" name="TextBox 7"/>
          <p:cNvSpPr txBox="1"/>
          <p:nvPr/>
        </p:nvSpPr>
        <p:spPr>
          <a:xfrm>
            <a:off x="600915" y="1937432"/>
            <a:ext cx="8035085"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As we did in class, we can for simplicity consider only a single type of particle that represents the weighted sum of all particles that are actually in the system.</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2" name="TextBox 11"/>
              <p:cNvSpPr txBox="1"/>
              <p:nvPr/>
            </p:nvSpPr>
            <p:spPr>
              <a:xfrm>
                <a:off x="947279" y="3745935"/>
                <a:ext cx="4793172" cy="369332"/>
              </a:xfrm>
              <a:prstGeom prst="rect">
                <a:avLst/>
              </a:prstGeom>
              <a:noFill/>
            </p:spPr>
            <p:txBody>
              <a:bodyPr wrap="none" rtlCol="0">
                <a:spAutoFit/>
              </a:bodyPr>
              <a:lstStyle/>
              <a:p>
                <a:r>
                  <a:rPr lang="en-US" altLang="zh-TW" dirty="0" smtClean="0"/>
                  <a:t>Mass density then simply follows to be  </a:t>
                </a:r>
                <a14:m>
                  <m:oMath xmlns:m="http://schemas.openxmlformats.org/officeDocument/2006/math">
                    <m:r>
                      <a:rPr lang="zh-TW" altLang="en-US" i="1">
                        <a:latin typeface="Cambria Math"/>
                      </a:rPr>
                      <m:t>𝜌</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zh-TW" altLang="en-US">
                        <a:latin typeface="Cambria Math"/>
                      </a:rPr>
                      <m:t>⁢</m:t>
                    </m:r>
                    <m:r>
                      <a:rPr lang="zh-TW" altLang="en-US" i="1">
                        <a:latin typeface="Cambria Math"/>
                      </a:rPr>
                      <m:t>𝑛</m:t>
                    </m:r>
                  </m:oMath>
                </a14:m>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947279" y="3745935"/>
                <a:ext cx="4793172" cy="369332"/>
              </a:xfrm>
              <a:prstGeom prst="rect">
                <a:avLst/>
              </a:prstGeom>
              <a:blipFill rotWithShape="1">
                <a:blip r:embed="rId3"/>
                <a:stretch>
                  <a:fillRect l="-1017" t="-8197"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39285" y="2626905"/>
                <a:ext cx="6358344" cy="484941"/>
              </a:xfrm>
              <a:prstGeom prst="rect">
                <a:avLst/>
              </a:prstGeom>
              <a:noFill/>
            </p:spPr>
            <p:txBody>
              <a:bodyPr wrap="none" rtlCol="0">
                <a:spAutoFit/>
              </a:bodyPr>
              <a:lstStyle/>
              <a:p>
                <a:r>
                  <a:rPr lang="en-US" altLang="zh-TW" dirty="0" smtClean="0">
                    <a:latin typeface="Cambria Math"/>
                  </a:rPr>
                  <a:t>The mass is the weighted average of all species </a:t>
                </a:r>
                <a14:m>
                  <m:oMath xmlns:m="http://schemas.openxmlformats.org/officeDocument/2006/math">
                    <m:sSub>
                      <m:sSubPr>
                        <m:ctrlPr>
                          <a:rPr lang="zh-TW" altLang="en-US" i="1">
                            <a:latin typeface="Cambria Math"/>
                          </a:rPr>
                        </m:ctrlPr>
                      </m:sSubPr>
                      <m:e>
                        <m:r>
                          <m:rPr>
                            <m:sty m:val="p"/>
                          </m:rPr>
                          <a:rPr lang="zh-TW" altLang="en-US" i="0">
                            <a:latin typeface="Cambria Math"/>
                          </a:rPr>
                          <m:t>m</m:t>
                        </m:r>
                      </m:e>
                      <m:sub>
                        <m:r>
                          <a:rPr lang="zh-TW" altLang="en-US" i="0">
                            <a:latin typeface="Cambria Math"/>
                          </a:rPr>
                          <m:t>0</m:t>
                        </m:r>
                      </m:sub>
                    </m:sSub>
                    <m:r>
                      <a:rPr lang="zh-TW" altLang="en-US" i="0">
                        <a:latin typeface="Cambria Math"/>
                      </a:rPr>
                      <m:t>≡</m:t>
                    </m:r>
                    <m:f>
                      <m:fPr>
                        <m:ctrlPr>
                          <a:rPr lang="zh-TW" altLang="en-US" i="1">
                            <a:latin typeface="Cambria Math"/>
                          </a:rPr>
                        </m:ctrlPr>
                      </m:fPr>
                      <m:num>
                        <m:r>
                          <a:rPr lang="zh-TW" altLang="en-US" i="0">
                            <a:latin typeface="Cambria Math"/>
                          </a:rPr>
                          <m:t>1</m:t>
                        </m:r>
                      </m:num>
                      <m:den>
                        <m:r>
                          <m:rPr>
                            <m:sty m:val="p"/>
                          </m:rPr>
                          <a:rPr lang="zh-TW" altLang="en-US" i="0">
                            <a:latin typeface="Cambria Math"/>
                          </a:rPr>
                          <m:t>n</m:t>
                        </m:r>
                      </m:den>
                    </m:f>
                    <m:r>
                      <a:rPr lang="zh-TW" altLang="en-US" i="0">
                        <a:latin typeface="Cambria Math"/>
                      </a:rPr>
                      <m:t>⁢</m:t>
                    </m:r>
                    <m:nary>
                      <m:naryPr>
                        <m:chr m:val="∑"/>
                        <m:limLoc m:val="undOvr"/>
                        <m:grow m:val="on"/>
                        <m:supHide m:val="on"/>
                        <m:ctrlPr>
                          <a:rPr lang="zh-TW" altLang="en-US" i="1">
                            <a:latin typeface="Cambria Math"/>
                          </a:rPr>
                        </m:ctrlPr>
                      </m:naryPr>
                      <m:sub>
                        <m:r>
                          <m:rPr>
                            <m:sty m:val="p"/>
                          </m:rPr>
                          <a:rPr lang="zh-TW" altLang="en-US" i="0">
                            <a:latin typeface="Cambria Math"/>
                          </a:rPr>
                          <m:t>i</m:t>
                        </m:r>
                      </m:sub>
                      <m:sup/>
                      <m:e>
                        <m:sSub>
                          <m:sSubPr>
                            <m:ctrlPr>
                              <a:rPr lang="zh-TW" altLang="en-US" i="1">
                                <a:latin typeface="Cambria Math"/>
                              </a:rPr>
                            </m:ctrlPr>
                          </m:sSubPr>
                          <m:e>
                            <m:r>
                              <m:rPr>
                                <m:sty m:val="p"/>
                              </m:rPr>
                              <a:rPr lang="zh-TW" altLang="en-US" i="0">
                                <a:latin typeface="Cambria Math"/>
                              </a:rPr>
                              <m:t>n</m:t>
                            </m:r>
                          </m:e>
                          <m:sub>
                            <m:r>
                              <m:rPr>
                                <m:sty m:val="p"/>
                              </m:rPr>
                              <a:rPr lang="zh-TW" altLang="en-US" i="0">
                                <a:latin typeface="Cambria Math"/>
                              </a:rPr>
                              <m:t>i</m:t>
                            </m:r>
                          </m:sub>
                        </m:sSub>
                        <m:r>
                          <a:rPr lang="zh-TW" altLang="en-US" i="0">
                            <a:latin typeface="Cambria Math"/>
                          </a:rPr>
                          <m:t>⁢</m:t>
                        </m:r>
                        <m:sSub>
                          <m:sSubPr>
                            <m:ctrlPr>
                              <a:rPr lang="zh-TW" altLang="en-US" i="1">
                                <a:latin typeface="Cambria Math"/>
                              </a:rPr>
                            </m:ctrlPr>
                          </m:sSubPr>
                          <m:e>
                            <m:r>
                              <m:rPr>
                                <m:sty m:val="p"/>
                              </m:rPr>
                              <a:rPr lang="zh-TW" altLang="en-US" i="0">
                                <a:latin typeface="Cambria Math"/>
                              </a:rPr>
                              <m:t>m</m:t>
                            </m:r>
                          </m:e>
                          <m:sub>
                            <m:r>
                              <m:rPr>
                                <m:sty m:val="p"/>
                              </m:rPr>
                              <a:rPr lang="zh-TW" altLang="en-US" i="0">
                                <a:latin typeface="Cambria Math"/>
                              </a:rPr>
                              <m:t>i</m:t>
                            </m:r>
                          </m:sub>
                        </m:sSub>
                      </m:e>
                    </m:nary>
                  </m:oMath>
                </a14:m>
                <a:endParaRPr lang="zh-TW"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439285" y="2626905"/>
                <a:ext cx="6358344" cy="484941"/>
              </a:xfrm>
              <a:prstGeom prst="rect">
                <a:avLst/>
              </a:prstGeom>
              <a:blipFill rotWithShape="1">
                <a:blip r:embed="rId4"/>
                <a:stretch>
                  <a:fillRect l="-767" t="-79747" r="-2301" b="-1316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26819" y="3183380"/>
                <a:ext cx="3367268" cy="369653"/>
              </a:xfrm>
              <a:prstGeom prst="rect">
                <a:avLst/>
              </a:prstGeom>
              <a:noFill/>
            </p:spPr>
            <p:txBody>
              <a:bodyPr wrap="none" rtlCol="0">
                <a:spAutoFit/>
              </a:bodyPr>
              <a:lstStyle/>
              <a:p>
                <a:r>
                  <a:rPr lang="en-US" altLang="zh-TW" dirty="0" smtClean="0"/>
                  <a:t>With density defined as </a:t>
                </a:r>
                <a14:m>
                  <m:oMath xmlns:m="http://schemas.openxmlformats.org/officeDocument/2006/math">
                    <m:r>
                      <a:rPr lang="zh-TW" altLang="en-US" i="1">
                        <a:latin typeface="Cambria Math"/>
                      </a:rPr>
                      <m:t>𝑛</m:t>
                    </m:r>
                    <m:r>
                      <a:rPr lang="zh-TW" altLang="en-US">
                        <a:latin typeface="Cambria Math"/>
                      </a:rPr>
                      <m:t>=</m:t>
                    </m:r>
                    <m:nary>
                      <m:naryPr>
                        <m:chr m:val="∑"/>
                        <m:limLoc m:val="undOvr"/>
                        <m:grow m:val="on"/>
                        <m:supHide m:val="on"/>
                        <m:ctrlPr>
                          <a:rPr lang="zh-TW" altLang="en-US" i="1">
                            <a:latin typeface="Cambria Math"/>
                          </a:rPr>
                        </m:ctrlPr>
                      </m:naryPr>
                      <m:sub>
                        <m:r>
                          <a:rPr lang="zh-TW" altLang="en-US" i="1">
                            <a:latin typeface="Cambria Math"/>
                          </a:rPr>
                          <m:t>𝑖</m:t>
                        </m:r>
                      </m:sub>
                      <m:sup/>
                      <m:e>
                        <m:sSub>
                          <m:sSubPr>
                            <m:ctrlPr>
                              <a:rPr lang="zh-TW" altLang="en-US" i="1">
                                <a:latin typeface="Cambria Math"/>
                              </a:rPr>
                            </m:ctrlPr>
                          </m:sSubPr>
                          <m:e>
                            <m:r>
                              <a:rPr lang="zh-TW" altLang="en-US" i="1">
                                <a:latin typeface="Cambria Math"/>
                              </a:rPr>
                              <m:t>𝑛</m:t>
                            </m:r>
                          </m:e>
                          <m:sub>
                            <m:r>
                              <a:rPr lang="zh-TW" altLang="en-US" i="1">
                                <a:latin typeface="Cambria Math"/>
                              </a:rPr>
                              <m:t>𝑖</m:t>
                            </m:r>
                          </m:sub>
                        </m:sSub>
                      </m:e>
                    </m:nary>
                  </m:oMath>
                </a14:m>
                <a:endParaRPr lang="zh-TW"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2026819" y="3183380"/>
                <a:ext cx="3367268" cy="369653"/>
              </a:xfrm>
              <a:prstGeom prst="rect">
                <a:avLst/>
              </a:prstGeom>
              <a:blipFill rotWithShape="1">
                <a:blip r:embed="rId5"/>
                <a:stretch>
                  <a:fillRect l="-1447" t="-119672" r="-13201" b="-18360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73199" y="4349266"/>
                <a:ext cx="6115264" cy="701731"/>
              </a:xfrm>
              <a:prstGeom prst="rect">
                <a:avLst/>
              </a:prstGeom>
              <a:noFill/>
            </p:spPr>
            <p:txBody>
              <a:bodyPr wrap="none" rtlCol="0">
                <a:spAutoFit/>
              </a:bodyPr>
              <a:lstStyle/>
              <a:p>
                <a:r>
                  <a:rPr lang="en-US" altLang="zh-TW" dirty="0" smtClean="0">
                    <a:latin typeface="Cambria Math" pitchFamily="18" charset="0"/>
                    <a:ea typeface="Cambria Math" pitchFamily="18" charset="0"/>
                  </a:rPr>
                  <a:t>Rewriting in 4-form, the mass conservation simply becomes </a:t>
                </a:r>
              </a:p>
              <a:p>
                <a:pPr algn="ctr"/>
                <a14:m>
                  <m:oMath xmlns:m="http://schemas.openxmlformats.org/officeDocument/2006/math">
                    <m:r>
                      <a:rPr lang="zh-TW" altLang="en-US">
                        <a:latin typeface="Cambria Math"/>
                      </a:rPr>
                      <m:t>𝛻</m:t>
                    </m:r>
                    <m:r>
                      <a:rPr lang="zh-TW" altLang="en-US">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𝑈</m:t>
                            </m:r>
                          </m:e>
                        </m:groupChr>
                      </m:e>
                    </m:d>
                    <m:r>
                      <a:rPr lang="zh-TW" altLang="en-US">
                        <a:latin typeface="Cambria Math"/>
                      </a:rPr>
                      <m:t>=0</m:t>
                    </m:r>
                  </m:oMath>
                </a14:m>
                <a:r>
                  <a:rPr lang="zh-TW" altLang="en-US" dirty="0" smtClean="0"/>
                  <a:t> </a:t>
                </a:r>
                <a:r>
                  <a:rPr lang="en-US" altLang="zh-TW" dirty="0" smtClean="0"/>
                  <a:t>or, in component form, </a:t>
                </a:r>
                <a14:m>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m:rPr>
                                    <m:sty m:val="p"/>
                                  </m:rPr>
                                  <a:rPr lang="zh-TW" altLang="en-US">
                                    <a:latin typeface="Cambria Math"/>
                                  </a:rPr>
                                  <m:t>ρU</m:t>
                                </m:r>
                              </m:e>
                              <m:sup>
                                <m:r>
                                  <a:rPr lang="zh-TW" altLang="en-US" i="1">
                                    <a:latin typeface="Cambria Math"/>
                                  </a:rPr>
                                  <m:t>𝛼</m:t>
                                </m:r>
                              </m:sup>
                            </m:sSup>
                          </m:e>
                        </m:d>
                      </m:e>
                      <m:sub>
                        <m:r>
                          <a:rPr lang="zh-TW" altLang="en-US">
                            <a:latin typeface="Cambria Math"/>
                          </a:rPr>
                          <m:t>;</m:t>
                        </m:r>
                        <m:r>
                          <a:rPr lang="zh-TW" altLang="en-US" i="1">
                            <a:latin typeface="Cambria Math"/>
                          </a:rPr>
                          <m:t>𝛼</m:t>
                        </m:r>
                      </m:sub>
                    </m:sSub>
                    <m:r>
                      <a:rPr lang="zh-TW" altLang="en-US">
                        <a:latin typeface="Cambria Math"/>
                      </a:rPr>
                      <m:t>=0</m:t>
                    </m:r>
                  </m:oMath>
                </a14:m>
                <a:endParaRPr lang="zh-TW" altLang="en-US" dirty="0" smtClean="0">
                  <a:latin typeface="Cambria Math" pitchFamily="18" charset="0"/>
                  <a:ea typeface="Cambria Math"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73199" y="4349266"/>
                <a:ext cx="6115264" cy="701731"/>
              </a:xfrm>
              <a:prstGeom prst="rect">
                <a:avLst/>
              </a:prstGeom>
              <a:blipFill rotWithShape="1">
                <a:blip r:embed="rId6"/>
                <a:stretch>
                  <a:fillRect l="-797" t="-5172" b="-103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9843" y="5269853"/>
                <a:ext cx="8652933" cy="1532727"/>
              </a:xfrm>
              <a:prstGeom prst="rect">
                <a:avLst/>
              </a:prstGeom>
              <a:noFill/>
            </p:spPr>
            <p:txBody>
              <a:bodyPr wrap="square" rtlCol="0">
                <a:spAutoFit/>
              </a:bodyPr>
              <a:lstStyle/>
              <a:p>
                <a:pPr algn="ctr"/>
                <a:r>
                  <a:rPr lang="en-US" altLang="zh-TW" dirty="0">
                    <a:latin typeface="Cambria Math" pitchFamily="18" charset="0"/>
                    <a:ea typeface="Cambria Math" pitchFamily="18" charset="0"/>
                  </a:rPr>
                  <a:t>Actually we can divide out the </a:t>
                </a:r>
                <a14:m>
                  <m:oMath xmlns:m="http://schemas.openxmlformats.org/officeDocument/2006/math">
                    <m:sSub>
                      <m:sSubPr>
                        <m:ctrlPr>
                          <a:rPr lang="zh-TW" altLang="en-US" i="1">
                            <a:latin typeface="Cambria Math"/>
                          </a:rPr>
                        </m:ctrlPr>
                      </m:sSubPr>
                      <m:e>
                        <m:r>
                          <a:rPr lang="zh-TW" altLang="en-US" i="1">
                            <a:latin typeface="Cambria Math"/>
                          </a:rPr>
                          <m:t>𝑚</m:t>
                        </m:r>
                      </m:e>
                      <m:sub>
                        <m:r>
                          <a:rPr lang="zh-TW" altLang="en-US">
                            <a:latin typeface="Cambria Math"/>
                          </a:rPr>
                          <m:t>0</m:t>
                        </m:r>
                      </m:sub>
                    </m:sSub>
                  </m:oMath>
                </a14:m>
                <a:r>
                  <a:rPr lang="zh-TW" altLang="en-US" dirty="0">
                    <a:latin typeface="Cambria Math" pitchFamily="18" charset="0"/>
                    <a:ea typeface="Cambria Math" pitchFamily="18" charset="0"/>
                  </a:rPr>
                  <a:t> </a:t>
                </a:r>
                <a:r>
                  <a:rPr lang="en-US" altLang="zh-TW" dirty="0">
                    <a:latin typeface="Cambria Math" pitchFamily="18" charset="0"/>
                    <a:ea typeface="Cambria Math" pitchFamily="18" charset="0"/>
                  </a:rPr>
                  <a:t>term to get </a:t>
                </a:r>
                <a14:m>
                  <m:oMath xmlns:m="http://schemas.openxmlformats.org/officeDocument/2006/math">
                    <m:r>
                      <a:rPr lang="zh-TW" altLang="en-US">
                        <a:latin typeface="Cambria Math"/>
                      </a:rPr>
                      <m:t>𝛻</m:t>
                    </m:r>
                    <m:r>
                      <a:rPr lang="zh-TW" altLang="en-US">
                        <a:latin typeface="Cambria Math"/>
                      </a:rPr>
                      <m:t>·</m:t>
                    </m:r>
                    <m:d>
                      <m:dPr>
                        <m:ctrlPr>
                          <a:rPr lang="zh-TW" altLang="en-US" i="1">
                            <a:latin typeface="Cambria Math"/>
                          </a:rPr>
                        </m:ctrlPr>
                      </m:dPr>
                      <m:e>
                        <m:r>
                          <m:rPr>
                            <m:sty m:val="p"/>
                          </m:rPr>
                          <a:rPr lang="en-US" altLang="zh-TW">
                            <a:latin typeface="Cambria Math"/>
                          </a:rPr>
                          <m:t>n</m:t>
                        </m:r>
                        <m:groupChr>
                          <m:groupChrPr>
                            <m:chr m:val="⇀"/>
                            <m:pos m:val="top"/>
                            <m:vertJc m:val="bot"/>
                            <m:ctrlPr>
                              <a:rPr lang="zh-TW" altLang="en-US" i="1">
                                <a:latin typeface="Cambria Math"/>
                              </a:rPr>
                            </m:ctrlPr>
                          </m:groupChrPr>
                          <m:e>
                            <m:r>
                              <a:rPr lang="zh-TW" altLang="en-US" i="1">
                                <a:latin typeface="Cambria Math"/>
                              </a:rPr>
                              <m:t>𝑈</m:t>
                            </m:r>
                          </m:e>
                        </m:groupChr>
                      </m:e>
                    </m:d>
                    <m:r>
                      <a:rPr lang="zh-TW" altLang="en-US">
                        <a:latin typeface="Cambria Math"/>
                      </a:rPr>
                      <m:t>=0</m:t>
                    </m:r>
                  </m:oMath>
                </a14:m>
                <a:endParaRPr lang="en-US" altLang="zh-TW" dirty="0"/>
              </a:p>
              <a:p>
                <a:pPr algn="ctr"/>
                <a:r>
                  <a:rPr lang="en-US" altLang="zh-TW" dirty="0"/>
                  <a:t>Which is simply the conservation of particle </a:t>
                </a:r>
                <a:r>
                  <a:rPr lang="en-US" altLang="zh-TW" dirty="0" smtClean="0"/>
                  <a:t>number! Not the conservation of total mass! This is because in relativity, mass-energy are bounded together therefore the conservation of mass is actually included together in the conservation of energy momentum to be discussed next.</a:t>
                </a:r>
                <a:endParaRPr lang="zh-TW" alt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209843" y="5269853"/>
                <a:ext cx="8652933" cy="1532727"/>
              </a:xfrm>
              <a:prstGeom prst="rect">
                <a:avLst/>
              </a:prstGeom>
              <a:blipFill rotWithShape="1">
                <a:blip r:embed="rId7"/>
                <a:stretch>
                  <a:fillRect l="-211" t="-3968" r="-563" b="-5159"/>
                </a:stretch>
              </a:blipFill>
            </p:spPr>
            <p:txBody>
              <a:bodyPr/>
              <a:lstStyle/>
              <a:p>
                <a:r>
                  <a:rPr lang="zh-TW" altLang="en-US">
                    <a:noFill/>
                  </a:rPr>
                  <a:t> </a:t>
                </a:r>
              </a:p>
            </p:txBody>
          </p:sp>
        </mc:Fallback>
      </mc:AlternateContent>
      <p:pic>
        <p:nvPicPr>
          <p:cNvPr id="3074" name="Picture 2" descr="G:\Desktop\Black Hole Astrophysics\Textbook circle\11 Ch\fi1bi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5107" y="3261630"/>
            <a:ext cx="2629529" cy="178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9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Overview of conservation of Energy-Momentum</a:t>
            </a:r>
            <a:endParaRPr lang="zh-TW" altLang="en-US" dirty="0"/>
          </a:p>
        </p:txBody>
      </p:sp>
      <mc:AlternateContent xmlns:mc="http://schemas.openxmlformats.org/markup-compatibility/2006" xmlns:a14="http://schemas.microsoft.com/office/drawing/2010/main">
        <mc:Choice Requires="a14">
          <p:sp>
            <p:nvSpPr>
              <p:cNvPr id="3" name="Rectangle 2"/>
              <p:cNvSpPr/>
              <p:nvPr/>
            </p:nvSpPr>
            <p:spPr>
              <a:xfrm>
                <a:off x="2298998" y="4717176"/>
                <a:ext cx="3782574" cy="512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a:latin typeface="Cambria Math"/>
                        </a:rPr>
                        <m:t>𝛻</m:t>
                      </m:r>
                      <m:r>
                        <a:rPr lang="zh-TW" altLang="en-US">
                          <a:latin typeface="Cambria Math"/>
                        </a:rPr>
                        <m:t>·</m:t>
                      </m:r>
                      <m:d>
                        <m:dPr>
                          <m:ctrlPr>
                            <a:rPr lang="zh-TW" altLang="en-US" i="1">
                              <a:latin typeface="Cambria Math"/>
                            </a:rPr>
                          </m:ctrlPr>
                        </m:dPr>
                        <m:e>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Gas</m:t>
                              </m:r>
                            </m:sub>
                          </m:sSub>
                          <m:r>
                            <a:rPr lang="zh-TW" altLang="en-US">
                              <a:latin typeface="Cambria Math"/>
                            </a:rPr>
                            <m:t>+</m:t>
                          </m:r>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Radiation</m:t>
                              </m:r>
                            </m:sub>
                          </m:sSub>
                          <m:r>
                            <a:rPr lang="zh-TW" altLang="en-US">
                              <a:latin typeface="Cambria Math"/>
                            </a:rPr>
                            <m:t>+</m:t>
                          </m:r>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EM</m:t>
                              </m:r>
                            </m:sub>
                          </m:sSub>
                        </m:e>
                      </m:d>
                      <m:r>
                        <a:rPr lang="zh-TW" altLang="en-US">
                          <a:latin typeface="Cambria Math"/>
                        </a:rPr>
                        <m:t>=0</m:t>
                      </m:r>
                    </m:oMath>
                  </m:oMathPara>
                </a14:m>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2298998" y="4717176"/>
                <a:ext cx="3782574" cy="512513"/>
              </a:xfrm>
              <a:prstGeom prst="rect">
                <a:avLst/>
              </a:prstGeom>
              <a:blipFill rotWithShape="1">
                <a:blip r:embed="rId2"/>
                <a:stretch>
                  <a:fillRect t="-26190" r="-209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72533" y="1314008"/>
                <a:ext cx="8333692" cy="2518382"/>
              </a:xfrm>
              <a:prstGeom prst="rect">
                <a:avLst/>
              </a:prstGeom>
              <a:noFill/>
            </p:spPr>
            <p:txBody>
              <a:bodyPr wrap="none" rtlCol="0">
                <a:spAutoFit/>
              </a:bodyPr>
              <a:lstStyle/>
              <a:p>
                <a:r>
                  <a:rPr lang="en-US" altLang="zh-TW" dirty="0">
                    <a:latin typeface="Cambria Math" pitchFamily="18" charset="0"/>
                    <a:ea typeface="Cambria Math" pitchFamily="18" charset="0"/>
                  </a:rPr>
                  <a:t>The stress-energy tensor has the nice property of being linear. In order to include a</a:t>
                </a:r>
              </a:p>
              <a:p>
                <a:r>
                  <a:rPr lang="en-US" altLang="zh-TW" dirty="0">
                    <a:latin typeface="Cambria Math" pitchFamily="18" charset="0"/>
                    <a:ea typeface="Cambria Math" pitchFamily="18" charset="0"/>
                  </a:rPr>
                  <a:t>new set of physical forces, one simply adds the stress-energy for those processes to</a:t>
                </a:r>
              </a:p>
              <a:p>
                <a:r>
                  <a:rPr lang="en-US" altLang="zh-TW" dirty="0">
                    <a:latin typeface="Cambria Math" pitchFamily="18" charset="0"/>
                    <a:ea typeface="Cambria Math" pitchFamily="18" charset="0"/>
                  </a:rPr>
                  <a:t>the current set. There are three major stress-energy components that we will need</a:t>
                </a:r>
              </a:p>
              <a:p>
                <a:r>
                  <a:rPr lang="en-US" altLang="zh-TW" dirty="0">
                    <a:latin typeface="Cambria Math" pitchFamily="18" charset="0"/>
                    <a:ea typeface="Cambria Math" pitchFamily="18" charset="0"/>
                  </a:rPr>
                  <a:t>to study black hole </a:t>
                </a:r>
                <a:r>
                  <a:rPr lang="en-US" altLang="zh-TW" dirty="0" smtClean="0">
                    <a:latin typeface="Cambria Math" pitchFamily="18" charset="0"/>
                    <a:ea typeface="Cambria Math" pitchFamily="18" charset="0"/>
                  </a:rPr>
                  <a:t>engines are</a:t>
                </a:r>
                <a:br>
                  <a:rPr lang="en-US" altLang="zh-TW" dirty="0" smtClean="0">
                    <a:latin typeface="Cambria Math" pitchFamily="18" charset="0"/>
                    <a:ea typeface="Cambria Math" pitchFamily="18" charset="0"/>
                  </a:rPr>
                </a:b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1.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Gas</m:t>
                        </m:r>
                      </m:sub>
                    </m:sSub>
                  </m:oMath>
                </a14:m>
                <a:r>
                  <a:rPr lang="en-US" altLang="zh-TW" dirty="0" smtClean="0">
                    <a:latin typeface="Cambria Math" pitchFamily="18" charset="0"/>
                    <a:ea typeface="Cambria Math" pitchFamily="18" charset="0"/>
                  </a:rPr>
                  <a:t>		includes ideal and non-ideal fluid properties</a:t>
                </a:r>
              </a:p>
              <a:p>
                <a:r>
                  <a:rPr lang="en-US" altLang="zh-TW" dirty="0" smtClean="0">
                    <a:latin typeface="Cambria Math" pitchFamily="18" charset="0"/>
                    <a:ea typeface="Cambria Math" pitchFamily="18" charset="0"/>
                  </a:rPr>
                  <a:t>2.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EM</m:t>
                        </m:r>
                      </m:sub>
                    </m:sSub>
                  </m:oMath>
                </a14:m>
                <a:r>
                  <a:rPr lang="en-US" altLang="zh-TW" dirty="0" smtClean="0">
                    <a:latin typeface="Cambria Math" pitchFamily="18" charset="0"/>
                    <a:ea typeface="Cambria Math" pitchFamily="18" charset="0"/>
                  </a:rPr>
                  <a:t>		includes the stress-energy of the electromagnetic field</a:t>
                </a:r>
              </a:p>
              <a:p>
                <a:r>
                  <a:rPr lang="en-US" altLang="zh-TW" dirty="0" smtClean="0">
                    <a:latin typeface="Cambria Math" pitchFamily="18" charset="0"/>
                    <a:ea typeface="Cambria Math" pitchFamily="18" charset="0"/>
                  </a:rPr>
                  <a:t>3.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Radiation</m:t>
                        </m:r>
                      </m:sub>
                    </m:sSub>
                  </m:oMath>
                </a14:m>
                <a:r>
                  <a:rPr lang="en-US" altLang="zh-TW" dirty="0" smtClean="0">
                    <a:latin typeface="Cambria Math" pitchFamily="18" charset="0"/>
                    <a:ea typeface="Cambria Math" pitchFamily="18" charset="0"/>
                  </a:rPr>
                  <a:t>	describes the stress-energy of radiation </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2533" y="1314008"/>
                <a:ext cx="8333692" cy="2518382"/>
              </a:xfrm>
              <a:prstGeom prst="rect">
                <a:avLst/>
              </a:prstGeom>
              <a:blipFill rotWithShape="1">
                <a:blip r:embed="rId3"/>
                <a:stretch>
                  <a:fillRect l="-585" t="-1453" b="-2906"/>
                </a:stretch>
              </a:blipFill>
            </p:spPr>
            <p:txBody>
              <a:bodyPr/>
              <a:lstStyle/>
              <a:p>
                <a:r>
                  <a:rPr lang="zh-TW" altLang="en-US">
                    <a:noFill/>
                  </a:rPr>
                  <a:t> </a:t>
                </a:r>
              </a:p>
            </p:txBody>
          </p:sp>
        </mc:Fallback>
      </mc:AlternateContent>
      <p:sp>
        <p:nvSpPr>
          <p:cNvPr id="5" name="Rectangle 4"/>
          <p:cNvSpPr/>
          <p:nvPr/>
        </p:nvSpPr>
        <p:spPr>
          <a:xfrm>
            <a:off x="893532" y="4299797"/>
            <a:ext cx="4448077" cy="369332"/>
          </a:xfrm>
          <a:prstGeom prst="rect">
            <a:avLst/>
          </a:prstGeom>
        </p:spPr>
        <p:txBody>
          <a:bodyPr wrap="none">
            <a:spAutoFit/>
          </a:bodyPr>
          <a:lstStyle/>
          <a:p>
            <a:r>
              <a:rPr lang="en-US" altLang="zh-TW" dirty="0" smtClean="0"/>
              <a:t>Thus, the general conservation law reads as:</a:t>
            </a:r>
            <a:endParaRPr lang="zh-TW" altLang="en-US" dirty="0"/>
          </a:p>
        </p:txBody>
      </p:sp>
      <p:sp>
        <p:nvSpPr>
          <p:cNvPr id="7" name="Rectangle 6"/>
          <p:cNvSpPr/>
          <p:nvPr/>
        </p:nvSpPr>
        <p:spPr>
          <a:xfrm>
            <a:off x="372532" y="5424119"/>
            <a:ext cx="8333691" cy="646331"/>
          </a:xfrm>
          <a:prstGeom prst="rect">
            <a:avLst/>
          </a:prstGeom>
        </p:spPr>
        <p:txBody>
          <a:bodyPr wrap="square">
            <a:spAutoFit/>
          </a:bodyPr>
          <a:lstStyle/>
          <a:p>
            <a:r>
              <a:rPr lang="en-US" altLang="zh-TW" dirty="0"/>
              <a:t> This conservation law </a:t>
            </a:r>
            <a:r>
              <a:rPr lang="en-US" altLang="zh-TW" dirty="0" smtClean="0"/>
              <a:t>will determine </a:t>
            </a:r>
            <a:r>
              <a:rPr lang="en-US" altLang="zh-TW" dirty="0"/>
              <a:t>only four state variables: the temperature (from the energy </a:t>
            </a:r>
            <a:r>
              <a:rPr lang="en-US" altLang="zh-TW" dirty="0" smtClean="0"/>
              <a:t>conservation part</a:t>
            </a:r>
            <a:r>
              <a:rPr lang="en-US" altLang="zh-TW" dirty="0"/>
              <a:t>) and the three spatial components of the four-velocity.</a:t>
            </a:r>
            <a:endParaRPr lang="zh-TW" altLang="en-US" dirty="0"/>
          </a:p>
        </p:txBody>
      </p:sp>
      <mc:AlternateContent xmlns:mc="http://schemas.openxmlformats.org/markup-compatibility/2006" xmlns:a14="http://schemas.microsoft.com/office/drawing/2010/main">
        <mc:Choice Requires="a14">
          <p:sp>
            <p:nvSpPr>
              <p:cNvPr id="8" name="Rectangle 7"/>
              <p:cNvSpPr/>
              <p:nvPr/>
            </p:nvSpPr>
            <p:spPr>
              <a:xfrm>
                <a:off x="213682" y="6204316"/>
                <a:ext cx="8651394" cy="369332"/>
              </a:xfrm>
              <a:prstGeom prst="rect">
                <a:avLst/>
              </a:prstGeom>
            </p:spPr>
            <p:txBody>
              <a:bodyPr wrap="square">
                <a:spAutoFit/>
              </a:bodyPr>
              <a:lstStyle/>
              <a:p>
                <a:r>
                  <a:rPr lang="en-US" altLang="zh-TW" dirty="0"/>
                  <a:t> The time component </a:t>
                </a:r>
                <a:r>
                  <a:rPr lang="en-US" altLang="zh-TW" dirty="0" smtClean="0"/>
                  <a:t>of the </a:t>
                </a:r>
                <a:r>
                  <a:rPr lang="en-US" altLang="zh-TW" dirty="0"/>
                  <a:t>four-velocity can be found from the normalization</a:t>
                </a:r>
                <a:r>
                  <a:rPr lang="en-US" altLang="zh-TW" dirty="0" smtClean="0"/>
                  <a:t> </a:t>
                </a:r>
                <a14:m>
                  <m:oMath xmlns:m="http://schemas.openxmlformats.org/officeDocument/2006/math">
                    <m:sSup>
                      <m:sSupPr>
                        <m:ctrlPr>
                          <a:rPr lang="zh-TW" altLang="en-US" i="1">
                            <a:latin typeface="Cambria Math"/>
                          </a:rPr>
                        </m:ctrlPr>
                      </m:sSupPr>
                      <m:e>
                        <m:r>
                          <a:rPr lang="zh-TW" altLang="en-US" i="1">
                            <a:latin typeface="Cambria Math"/>
                          </a:rPr>
                          <m:t>𝑈</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𝑐</m:t>
                        </m:r>
                      </m:e>
                      <m:sup>
                        <m:r>
                          <a:rPr lang="zh-TW" altLang="en-US">
                            <a:latin typeface="Cambria Math"/>
                          </a:rPr>
                          <m:t>2</m:t>
                        </m:r>
                      </m:sup>
                    </m:sSup>
                  </m:oMath>
                </a14:m>
                <a:endParaRPr lang="zh-TW" altLang="en-US" dirty="0"/>
              </a:p>
            </p:txBody>
          </p:sp>
        </mc:Choice>
        <mc:Fallback xmlns="">
          <p:sp>
            <p:nvSpPr>
              <p:cNvPr id="8" name="Rectangle 7"/>
              <p:cNvSpPr>
                <a:spLocks noRot="1" noChangeAspect="1" noMove="1" noResize="1" noEditPoints="1" noAdjustHandles="1" noChangeArrowheads="1" noChangeShapeType="1" noTextEdit="1"/>
              </p:cNvSpPr>
              <p:nvPr/>
            </p:nvSpPr>
            <p:spPr>
              <a:xfrm>
                <a:off x="213682" y="6204316"/>
                <a:ext cx="8651394" cy="369332"/>
              </a:xfrm>
              <a:prstGeom prst="rect">
                <a:avLst/>
              </a:prstGeom>
              <a:blipFill rotWithShape="1">
                <a:blip r:embed="rId4"/>
                <a:stretch>
                  <a:fillRect t="-8333" b="-26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339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is the Stress-Energy Tensor?</a:t>
            </a:r>
            <a:endParaRPr lang="zh-TW" altLang="en-US" dirty="0"/>
          </a:p>
        </p:txBody>
      </p:sp>
      <mc:AlternateContent xmlns:mc="http://schemas.openxmlformats.org/markup-compatibility/2006" xmlns:a14="http://schemas.microsoft.com/office/drawing/2010/main">
        <mc:Choice Requires="a14">
          <p:sp>
            <p:nvSpPr>
              <p:cNvPr id="14" name="TextBox 13"/>
              <p:cNvSpPr txBox="1"/>
              <p:nvPr/>
            </p:nvSpPr>
            <p:spPr>
              <a:xfrm>
                <a:off x="220021" y="3194851"/>
                <a:ext cx="8678445" cy="1477328"/>
              </a:xfrm>
              <a:prstGeom prst="rect">
                <a:avLst/>
              </a:prstGeom>
              <a:noFill/>
            </p:spPr>
            <p:txBody>
              <a:bodyPr wrap="square" rtlCol="0">
                <a:spAutoFit/>
              </a:bodyPr>
              <a:lstStyle/>
              <a:p>
                <a:r>
                  <a:rPr lang="en-US" altLang="zh-TW" dirty="0" smtClean="0">
                    <a:latin typeface="Cambria Math" pitchFamily="18" charset="0"/>
                    <a:ea typeface="Cambria Math" pitchFamily="18" charset="0"/>
                  </a:rPr>
                  <a:t>Let’s take a few examples</a:t>
                </a:r>
                <a:r>
                  <a:rPr lang="zh-TW" altLang="en-US" dirty="0" smtClean="0">
                    <a:latin typeface="Cambria Math" pitchFamily="18" charset="0"/>
                    <a:ea typeface="Cambria Math" pitchFamily="18" charset="0"/>
                  </a:rPr>
                  <a:t>：</a:t>
                </a:r>
                <a:endParaRPr lang="en-US" altLang="zh-TW" dirty="0" smtClean="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1. </a:t>
                </a:r>
                <a14:m>
                  <m:oMath xmlns:m="http://schemas.openxmlformats.org/officeDocument/2006/math">
                    <m:sSup>
                      <m:sSupPr>
                        <m:ctrlPr>
                          <a:rPr lang="zh-TW" altLang="en-US" i="1">
                            <a:latin typeface="Cambria Math"/>
                          </a:rPr>
                        </m:ctrlPr>
                      </m:sSupPr>
                      <m:e>
                        <m:r>
                          <a:rPr lang="zh-TW" altLang="en-US" i="1">
                            <a:latin typeface="Cambria Math"/>
                          </a:rPr>
                          <m:t>𝑇</m:t>
                        </m:r>
                      </m:e>
                      <m:sup>
                        <m:r>
                          <a:rPr lang="zh-TW" altLang="en-US">
                            <a:latin typeface="Cambria Math"/>
                          </a:rPr>
                          <m:t>0</m:t>
                        </m:r>
                        <m:r>
                          <a:rPr lang="en-US" altLang="zh-TW" b="0" i="1" smtClean="0">
                            <a:latin typeface="Cambria Math"/>
                          </a:rPr>
                          <m:t>2</m:t>
                        </m:r>
                      </m:sup>
                    </m:sSup>
                  </m:oMath>
                </a14:m>
                <a:r>
                  <a:rPr lang="en-US" altLang="zh-TW" dirty="0">
                    <a:latin typeface="Cambria Math" pitchFamily="18" charset="0"/>
                    <a:ea typeface="Cambria Math" pitchFamily="18" charset="0"/>
                  </a:rPr>
                  <a:t> is the flux of </a:t>
                </a:r>
                <a14:m>
                  <m:oMath xmlns:m="http://schemas.openxmlformats.org/officeDocument/2006/math">
                    <m:r>
                      <a:rPr lang="en-US" altLang="zh-TW" b="0" i="1" smtClean="0">
                        <a:latin typeface="Cambria Math"/>
                        <a:ea typeface="Cambria Math" pitchFamily="18" charset="0"/>
                      </a:rPr>
                      <m:t>0</m:t>
                    </m:r>
                  </m:oMath>
                </a14:m>
                <a:r>
                  <a:rPr lang="zh-TW" altLang="en-US" dirty="0" smtClean="0">
                    <a:latin typeface="Cambria Math" pitchFamily="18" charset="0"/>
                    <a:ea typeface="Cambria Math" pitchFamily="18" charset="0"/>
                  </a:rPr>
                  <a:t> </a:t>
                </a:r>
                <a:r>
                  <a:rPr lang="en-US" altLang="zh-TW" dirty="0">
                    <a:latin typeface="Cambria Math" pitchFamily="18" charset="0"/>
                    <a:ea typeface="Cambria Math" pitchFamily="18" charset="0"/>
                  </a:rPr>
                  <a:t>momentum across the surface of constant </a:t>
                </a:r>
                <a14:m>
                  <m:oMath xmlns:m="http://schemas.openxmlformats.org/officeDocument/2006/math">
                    <m:sSup>
                      <m:sSupPr>
                        <m:ctrlPr>
                          <a:rPr lang="zh-TW" altLang="en-US" i="1">
                            <a:latin typeface="Cambria Math"/>
                          </a:rPr>
                        </m:ctrlPr>
                      </m:sSupPr>
                      <m:e>
                        <m:r>
                          <a:rPr lang="en-US" altLang="zh-TW" i="1">
                            <a:latin typeface="Cambria Math"/>
                          </a:rPr>
                          <m:t>𝑥</m:t>
                        </m:r>
                      </m:e>
                      <m:sup>
                        <m:r>
                          <a:rPr lang="en-US" altLang="zh-TW" b="0" i="1" smtClean="0">
                            <a:latin typeface="Cambria Math"/>
                          </a:rPr>
                          <m:t>2</m:t>
                        </m:r>
                      </m:sup>
                    </m:sSup>
                  </m:oMath>
                </a14:m>
                <a:r>
                  <a:rPr lang="en-US" altLang="zh-TW" dirty="0" smtClean="0">
                    <a:latin typeface="Cambria Math" pitchFamily="18" charset="0"/>
                    <a:ea typeface="Cambria Math" pitchFamily="18" charset="0"/>
                  </a:rPr>
                  <a:t> (not x-squared). </a:t>
                </a:r>
              </a:p>
              <a:p>
                <a:r>
                  <a:rPr lang="en-US" altLang="zh-TW" dirty="0" smtClean="0">
                    <a:latin typeface="Cambria Math" pitchFamily="18" charset="0"/>
                    <a:ea typeface="Cambria Math" pitchFamily="18" charset="0"/>
                  </a:rPr>
                  <a:t>Since 0</a:t>
                </a:r>
                <a:r>
                  <a:rPr lang="en-US" altLang="zh-TW" baseline="30000" dirty="0" smtClean="0">
                    <a:latin typeface="Cambria Math" pitchFamily="18" charset="0"/>
                    <a:ea typeface="Cambria Math" pitchFamily="18" charset="0"/>
                  </a:rPr>
                  <a:t>th</a:t>
                </a:r>
                <a:r>
                  <a:rPr lang="en-US" altLang="zh-TW" dirty="0" smtClean="0">
                    <a:latin typeface="Cambria Math" pitchFamily="18" charset="0"/>
                    <a:ea typeface="Cambria Math" pitchFamily="18" charset="0"/>
                  </a:rPr>
                  <a:t> </a:t>
                </a:r>
                <a:r>
                  <a:rPr lang="en-US" altLang="zh-TW" dirty="0">
                    <a:latin typeface="Cambria Math" pitchFamily="18" charset="0"/>
                    <a:ea typeface="Cambria Math" pitchFamily="18" charset="0"/>
                  </a:rPr>
                  <a:t>component of momentum is </a:t>
                </a:r>
                <a:r>
                  <a:rPr lang="en-US" altLang="zh-TW" dirty="0" smtClean="0">
                    <a:latin typeface="Cambria Math" pitchFamily="18" charset="0"/>
                    <a:ea typeface="Cambria Math" pitchFamily="18" charset="0"/>
                  </a:rPr>
                  <a:t>energy, this describes the flux of energy across the surface of constant y.</a:t>
                </a:r>
              </a:p>
            </p:txBody>
          </p:sp>
        </mc:Choice>
        <mc:Fallback xmlns="">
          <p:sp>
            <p:nvSpPr>
              <p:cNvPr id="14" name="TextBox 13"/>
              <p:cNvSpPr txBox="1">
                <a:spLocks noRot="1" noChangeAspect="1" noMove="1" noResize="1" noEditPoints="1" noAdjustHandles="1" noChangeArrowheads="1" noChangeShapeType="1" noTextEdit="1"/>
              </p:cNvSpPr>
              <p:nvPr/>
            </p:nvSpPr>
            <p:spPr>
              <a:xfrm>
                <a:off x="220021" y="3194851"/>
                <a:ext cx="8678445" cy="1477328"/>
              </a:xfrm>
              <a:prstGeom prst="rect">
                <a:avLst/>
              </a:prstGeom>
              <a:blipFill rotWithShape="1">
                <a:blip r:embed="rId2"/>
                <a:stretch>
                  <a:fillRect l="-562" t="-2479" b="-5372"/>
                </a:stretch>
              </a:blipFill>
            </p:spPr>
            <p:txBody>
              <a:bodyPr/>
              <a:lstStyle/>
              <a:p>
                <a:r>
                  <a:rPr lang="zh-TW" altLang="en-US">
                    <a:noFill/>
                  </a:rPr>
                  <a:t> </a:t>
                </a:r>
              </a:p>
            </p:txBody>
          </p:sp>
        </mc:Fallback>
      </mc:AlternateContent>
      <p:grpSp>
        <p:nvGrpSpPr>
          <p:cNvPr id="83" name="Group 82"/>
          <p:cNvGrpSpPr/>
          <p:nvPr/>
        </p:nvGrpSpPr>
        <p:grpSpPr>
          <a:xfrm>
            <a:off x="715641" y="5086346"/>
            <a:ext cx="2425492" cy="1364968"/>
            <a:chOff x="1164167" y="5190065"/>
            <a:chExt cx="2425492" cy="1364968"/>
          </a:xfrm>
        </p:grpSpPr>
        <p:grpSp>
          <p:nvGrpSpPr>
            <p:cNvPr id="80" name="Group 79"/>
            <p:cNvGrpSpPr/>
            <p:nvPr/>
          </p:nvGrpSpPr>
          <p:grpSpPr>
            <a:xfrm>
              <a:off x="1164167" y="5190065"/>
              <a:ext cx="2425492" cy="1364968"/>
              <a:chOff x="1164167" y="5190065"/>
              <a:chExt cx="2425492" cy="1364968"/>
            </a:xfrm>
          </p:grpSpPr>
          <p:grpSp>
            <p:nvGrpSpPr>
              <p:cNvPr id="79" name="Group 78"/>
              <p:cNvGrpSpPr/>
              <p:nvPr/>
            </p:nvGrpSpPr>
            <p:grpSpPr>
              <a:xfrm>
                <a:off x="1164167" y="5190065"/>
                <a:ext cx="2425492" cy="1364968"/>
                <a:chOff x="1164167" y="5190065"/>
                <a:chExt cx="2425492" cy="1364968"/>
              </a:xfrm>
            </p:grpSpPr>
            <p:cxnSp>
              <p:nvCxnSpPr>
                <p:cNvPr id="18" name="Straight Connector 17"/>
                <p:cNvCxnSpPr/>
                <p:nvPr/>
              </p:nvCxnSpPr>
              <p:spPr>
                <a:xfrm flipH="1">
                  <a:off x="1176867" y="5197839"/>
                  <a:ext cx="429476" cy="525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59000"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141133"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64167" y="57234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606343" y="51900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64167" y="6544734"/>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176867"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159000"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141133" y="57234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141133" y="6011334"/>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581399" y="51900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594826" y="5190065"/>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159000" y="6011332"/>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76867" y="6011334"/>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612693" y="5197839"/>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612693" y="6011334"/>
                  <a:ext cx="197696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2159000" y="5518150"/>
                  <a:ext cx="171554" cy="410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166147" y="5370357"/>
                  <a:ext cx="292850" cy="7009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167991" y="5222875"/>
                  <a:ext cx="419903" cy="10050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160409" y="5383920"/>
                  <a:ext cx="427486" cy="10232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182007" y="5553075"/>
                  <a:ext cx="401915" cy="9620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319579" y="5689600"/>
                  <a:ext cx="278556" cy="6667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463211" y="5866007"/>
                  <a:ext cx="127921" cy="3061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877275" y="5950959"/>
                  <a:ext cx="343364"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dx</a:t>
                  </a:r>
                  <a:endParaRPr lang="zh-TW" altLang="en-US" sz="1200" dirty="0" smtClean="0">
                    <a:latin typeface="Cambria Math" pitchFamily="18" charset="0"/>
                    <a:ea typeface="Cambria Math" pitchFamily="18" charset="0"/>
                  </a:endParaRPr>
                </a:p>
              </p:txBody>
            </p:sp>
            <p:sp>
              <p:nvSpPr>
                <p:cNvPr id="77" name="TextBox 76"/>
                <p:cNvSpPr txBox="1"/>
                <p:nvPr/>
              </p:nvSpPr>
              <p:spPr>
                <a:xfrm>
                  <a:off x="2073095" y="5317544"/>
                  <a:ext cx="340158"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dz</a:t>
                  </a:r>
                  <a:endParaRPr lang="zh-TW" altLang="en-US" sz="1200" dirty="0" smtClean="0">
                    <a:latin typeface="Cambria Math" pitchFamily="18" charset="0"/>
                    <a:ea typeface="Cambria Math" pitchFamily="18" charset="0"/>
                  </a:endParaRPr>
                </a:p>
              </p:txBody>
            </p:sp>
            <p:sp>
              <p:nvSpPr>
                <p:cNvPr id="85" name="TextBox 84"/>
                <p:cNvSpPr txBox="1"/>
                <p:nvPr/>
              </p:nvSpPr>
              <p:spPr>
                <a:xfrm>
                  <a:off x="2551074" y="6278034"/>
                  <a:ext cx="343492"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dy</a:t>
                  </a:r>
                  <a:endParaRPr lang="zh-TW" altLang="en-US" sz="1200" dirty="0" smtClean="0">
                    <a:latin typeface="Cambria Math" pitchFamily="18" charset="0"/>
                    <a:ea typeface="Cambria Math" pitchFamily="18" charset="0"/>
                  </a:endParaRPr>
                </a:p>
              </p:txBody>
            </p:sp>
          </p:grpSp>
          <p:sp>
            <p:nvSpPr>
              <p:cNvPr id="78" name="TextBox 77"/>
              <p:cNvSpPr txBox="1"/>
              <p:nvPr/>
            </p:nvSpPr>
            <p:spPr>
              <a:xfrm>
                <a:off x="2820211" y="5277346"/>
                <a:ext cx="320922"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dt</a:t>
                </a:r>
                <a:endParaRPr lang="zh-TW" altLang="en-US" sz="1200" dirty="0" smtClean="0">
                  <a:latin typeface="Cambria Math" pitchFamily="18" charset="0"/>
                  <a:ea typeface="Cambria Math" pitchFamily="18" charset="0"/>
                </a:endParaRPr>
              </a:p>
            </p:txBody>
          </p:sp>
        </p:grpSp>
        <p:cxnSp>
          <p:nvCxnSpPr>
            <p:cNvPr id="82" name="Straight Arrow Connector 81"/>
            <p:cNvCxnSpPr/>
            <p:nvPr/>
          </p:nvCxnSpPr>
          <p:spPr>
            <a:xfrm>
              <a:off x="2084110" y="5895535"/>
              <a:ext cx="59770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TextBox 83"/>
              <p:cNvSpPr txBox="1"/>
              <p:nvPr/>
            </p:nvSpPr>
            <p:spPr>
              <a:xfrm>
                <a:off x="3536753" y="4572180"/>
                <a:ext cx="5271195" cy="739946"/>
              </a:xfrm>
              <a:prstGeom prst="rect">
                <a:avLst/>
              </a:prstGeom>
              <a:noFill/>
            </p:spPr>
            <p:txBody>
              <a:bodyPr wrap="square" rtlCol="0">
                <a:spAutoFit/>
              </a:bodyPr>
              <a:lstStyle/>
              <a:p>
                <a:r>
                  <a:rPr lang="en-US" altLang="zh-TW" dirty="0" smtClean="0">
                    <a:latin typeface="Cambria Math" pitchFamily="18" charset="0"/>
                    <a:ea typeface="Cambria Math" pitchFamily="18" charset="0"/>
                  </a:rPr>
                  <a:t>A simpler way to think of this is simply </a:t>
                </a:r>
                <a14:m>
                  <m:oMath xmlns:m="http://schemas.openxmlformats.org/officeDocument/2006/math">
                    <m:f>
                      <m:fPr>
                        <m:ctrlPr>
                          <a:rPr lang="zh-TW" altLang="en-US" i="1">
                            <a:latin typeface="Cambria Math"/>
                          </a:rPr>
                        </m:ctrlPr>
                      </m:fPr>
                      <m:num>
                        <m:r>
                          <m:rPr>
                            <m:sty m:val="p"/>
                          </m:rPr>
                          <a:rPr lang="zh-TW" altLang="en-US">
                            <a:latin typeface="Cambria Math"/>
                          </a:rPr>
                          <m:t>energy</m:t>
                        </m:r>
                      </m:num>
                      <m:den>
                        <m:r>
                          <m:rPr>
                            <m:sty m:val="p"/>
                          </m:rPr>
                          <a:rPr lang="zh-TW" altLang="en-US">
                            <a:latin typeface="Cambria Math"/>
                          </a:rPr>
                          <m:t>dx</m:t>
                        </m:r>
                        <m:r>
                          <a:rPr lang="en-US" altLang="zh-TW" b="0" i="0" smtClean="0">
                            <a:latin typeface="Cambria Math"/>
                          </a:rPr>
                          <m:t> </m:t>
                        </m:r>
                        <m:r>
                          <a:rPr lang="zh-TW" altLang="en-US">
                            <a:latin typeface="Cambria Math"/>
                          </a:rPr>
                          <m:t>⁢</m:t>
                        </m:r>
                        <m:r>
                          <m:rPr>
                            <m:sty m:val="p"/>
                          </m:rPr>
                          <a:rPr lang="zh-TW" altLang="en-US">
                            <a:latin typeface="Cambria Math"/>
                          </a:rPr>
                          <m:t>dz</m:t>
                        </m:r>
                        <m:r>
                          <a:rPr lang="zh-TW" altLang="en-US">
                            <a:latin typeface="Cambria Math"/>
                          </a:rPr>
                          <m:t>⁢ </m:t>
                        </m:r>
                        <m:r>
                          <m:rPr>
                            <m:sty m:val="p"/>
                          </m:rPr>
                          <a:rPr lang="zh-TW" altLang="en-US">
                            <a:latin typeface="Cambria Math"/>
                          </a:rPr>
                          <m:t>dt</m:t>
                        </m:r>
                      </m:den>
                    </m:f>
                  </m:oMath>
                </a14:m>
                <a:r>
                  <a:rPr lang="zh-TW" altLang="en-US" dirty="0" smtClean="0"/>
                  <a:t> </a:t>
                </a:r>
                <a:r>
                  <a:rPr lang="en-US" altLang="zh-TW" dirty="0" smtClean="0"/>
                  <a:t>which is energy flux we are used to in classical physics.</a:t>
                </a:r>
                <a:endParaRPr lang="zh-TW" alt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3536753" y="4572180"/>
                <a:ext cx="5271195" cy="739946"/>
              </a:xfrm>
              <a:prstGeom prst="rect">
                <a:avLst/>
              </a:prstGeom>
              <a:blipFill rotWithShape="1">
                <a:blip r:embed="rId3"/>
                <a:stretch>
                  <a:fillRect l="-925" t="-826" r="-1387" b="-12397"/>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7" name="TextBox 86"/>
              <p:cNvSpPr txBox="1"/>
              <p:nvPr/>
            </p:nvSpPr>
            <p:spPr>
              <a:xfrm>
                <a:off x="3365893" y="5515162"/>
                <a:ext cx="5731933" cy="1263808"/>
              </a:xfrm>
              <a:prstGeom prst="rect">
                <a:avLst/>
              </a:prstGeom>
              <a:noFill/>
            </p:spPr>
            <p:txBody>
              <a:bodyPr wrap="square" rtlCol="0">
                <a:spAutoFit/>
              </a:bodyPr>
              <a:lstStyle/>
              <a:p>
                <a:r>
                  <a:rPr lang="en-US" altLang="zh-TW" dirty="0" smtClean="0">
                    <a:latin typeface="Cambria Math" pitchFamily="18" charset="0"/>
                    <a:ea typeface="Cambria Math" pitchFamily="18" charset="0"/>
                  </a:rPr>
                  <a:t>Analogously,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𝑇</m:t>
                        </m:r>
                      </m:e>
                      <m:sup>
                        <m:r>
                          <a:rPr lang="zh-TW" altLang="en-US">
                            <a:latin typeface="Cambria Math" panose="02040503050406030204" pitchFamily="18" charset="0"/>
                          </a:rPr>
                          <m:t>0</m:t>
                        </m:r>
                        <m:r>
                          <a:rPr lang="en-US" altLang="zh-TW" b="0" i="1" smtClean="0">
                            <a:latin typeface="Cambria Math" panose="02040503050406030204" pitchFamily="18" charset="0"/>
                            <a:ea typeface="Cambria Math" panose="02040503050406030204" pitchFamily="18" charset="0"/>
                          </a:rPr>
                          <m:t>𝑗</m:t>
                        </m:r>
                      </m:sup>
                    </m:sSup>
                  </m:oMath>
                </a14:m>
                <a:r>
                  <a:rPr lang="zh-TW" altLang="en-US" dirty="0" smtClean="0">
                    <a:latin typeface="Cambria Math" panose="02040503050406030204" pitchFamily="18" charset="0"/>
                  </a:rPr>
                  <a:t> </a:t>
                </a:r>
                <a:r>
                  <a:rPr lang="en-US" altLang="zh-TW" dirty="0" smtClean="0">
                    <a:latin typeface="Cambria Math" pitchFamily="18" charset="0"/>
                    <a:ea typeface="Cambria Math" pitchFamily="18" charset="0"/>
                  </a:rPr>
                  <a:t>is simply the energy flux across the surface of constant </a:t>
                </a:r>
                <a14:m>
                  <m:oMath xmlns:m="http://schemas.openxmlformats.org/officeDocument/2006/math">
                    <m:sSup>
                      <m:sSupPr>
                        <m:ctrlPr>
                          <a:rPr lang="zh-TW" altLang="en-US" i="1">
                            <a:latin typeface="Cambria Math"/>
                          </a:rPr>
                        </m:ctrlPr>
                      </m:sSupPr>
                      <m:e>
                        <m:r>
                          <a:rPr lang="en-US" altLang="zh-TW" i="1">
                            <a:latin typeface="Cambria Math" panose="02040503050406030204" pitchFamily="18" charset="0"/>
                            <a:ea typeface="Cambria Math" panose="02040503050406030204" pitchFamily="18" charset="0"/>
                          </a:rPr>
                          <m:t>𝑥</m:t>
                        </m:r>
                      </m:e>
                      <m:sup>
                        <m:r>
                          <a:rPr lang="en-US" altLang="zh-TW" b="0" i="1" smtClean="0">
                            <a:latin typeface="Cambria Math"/>
                            <a:ea typeface="Cambria Math" panose="02040503050406030204" pitchFamily="18" charset="0"/>
                          </a:rPr>
                          <m:t>𝑗</m:t>
                        </m:r>
                      </m:sup>
                    </m:sSup>
                  </m:oMath>
                </a14:m>
                <a:r>
                  <a:rPr lang="en-US" altLang="zh-TW" dirty="0" smtClean="0">
                    <a:latin typeface="Cambria Math" pitchFamily="18" charset="0"/>
                    <a:ea typeface="Cambria Math" pitchFamily="18" charset="0"/>
                  </a:rPr>
                  <a:t>, or, </a:t>
                </a:r>
              </a:p>
              <a:p>
                <a:endParaRPr lang="en-US" altLang="zh-TW" dirty="0" smtClean="0">
                  <a:latin typeface="Cambria Math" pitchFamily="18" charset="0"/>
                  <a:ea typeface="Cambria Math" pitchFamily="18" charset="0"/>
                </a:endParaRPr>
              </a:p>
              <a:p>
                <a:r>
                  <a:rPr lang="en-US" altLang="zh-TW" dirty="0">
                    <a:latin typeface="Cambria Math" panose="02040503050406030204" pitchFamily="18" charset="0"/>
                    <a:ea typeface="Cambria Math" panose="02040503050406030204" pitchFamily="18" charset="0"/>
                  </a:rPr>
                  <a:t>	</a:t>
                </a:r>
                <a:r>
                  <a:rPr lang="en-US" altLang="zh-TW" dirty="0" smtClean="0">
                    <a:solidFill>
                      <a:srgbClr val="0000FF"/>
                    </a:solidFill>
                    <a:latin typeface="Cambria Math" panose="02040503050406030204" pitchFamily="18" charset="0"/>
                    <a:ea typeface="Cambria Math" panose="02040503050406030204" pitchFamily="18" charset="0"/>
                  </a:rPr>
                  <a:t>“flux of energy in the j direction”</a:t>
                </a:r>
                <a:endParaRPr lang="zh-TW" altLang="en-US" dirty="0">
                  <a:solidFill>
                    <a:srgbClr val="0000FF"/>
                  </a:solidFill>
                  <a:latin typeface="Cambria Math" panose="02040503050406030204" pitchFamily="18" charset="0"/>
                </a:endParaRPr>
              </a:p>
            </p:txBody>
          </p:sp>
        </mc:Choice>
        <mc:Fallback>
          <p:sp>
            <p:nvSpPr>
              <p:cNvPr id="87" name="TextBox 86"/>
              <p:cNvSpPr txBox="1">
                <a:spLocks noRot="1" noChangeAspect="1" noMove="1" noResize="1" noEditPoints="1" noAdjustHandles="1" noChangeArrowheads="1" noChangeShapeType="1" noTextEdit="1"/>
              </p:cNvSpPr>
              <p:nvPr/>
            </p:nvSpPr>
            <p:spPr>
              <a:xfrm>
                <a:off x="3365893" y="5515162"/>
                <a:ext cx="5731933" cy="1263808"/>
              </a:xfrm>
              <a:prstGeom prst="rect">
                <a:avLst/>
              </a:prstGeom>
              <a:blipFill rotWithShape="1">
                <a:blip r:embed="rId4"/>
                <a:stretch>
                  <a:fillRect l="-851" t="-1932" b="-2899"/>
                </a:stretch>
              </a:blipFill>
            </p:spPr>
            <p:txBody>
              <a:bodyPr/>
              <a:lstStyle/>
              <a:p>
                <a:r>
                  <a:rPr lang="zh-TW" altLang="en-US">
                    <a:noFill/>
                  </a:rPr>
                  <a:t> </a:t>
                </a:r>
              </a:p>
            </p:txBody>
          </p:sp>
        </mc:Fallback>
      </mc:AlternateContent>
      <p:grpSp>
        <p:nvGrpSpPr>
          <p:cNvPr id="88" name="Group 87"/>
          <p:cNvGrpSpPr/>
          <p:nvPr/>
        </p:nvGrpSpPr>
        <p:grpSpPr>
          <a:xfrm>
            <a:off x="1376226" y="1185333"/>
            <a:ext cx="5820440" cy="1180216"/>
            <a:chOff x="626533" y="1185333"/>
            <a:chExt cx="5820440" cy="1180216"/>
          </a:xfrm>
        </p:grpSpPr>
        <mc:AlternateContent xmlns:mc="http://schemas.openxmlformats.org/markup-compatibility/2006" xmlns:a14="http://schemas.microsoft.com/office/drawing/2010/main">
          <mc:Choice Requires="a14">
            <p:sp>
              <p:nvSpPr>
                <p:cNvPr id="89" name="TextBox 88"/>
                <p:cNvSpPr txBox="1"/>
                <p:nvPr/>
              </p:nvSpPr>
              <p:spPr>
                <a:xfrm>
                  <a:off x="626533" y="1185333"/>
                  <a:ext cx="5820440" cy="1142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𝑇</m:t>
                            </m:r>
                          </m:e>
                          <m:sup>
                            <m:r>
                              <m:rPr>
                                <m:sty m:val="p"/>
                              </m:rPr>
                              <a:rPr lang="zh-TW" altLang="en-US">
                                <a:latin typeface="Cambria Math"/>
                              </a:rPr>
                              <m:t>αβ</m:t>
                            </m:r>
                          </m:sup>
                        </m:sSup>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sSup>
                                    <m:sSupPr>
                                      <m:ctrlPr>
                                        <a:rPr lang="zh-TW" altLang="en-US" i="1">
                                          <a:latin typeface="Cambria Math"/>
                                        </a:rPr>
                                      </m:ctrlPr>
                                    </m:sSupPr>
                                    <m:e>
                                      <m:r>
                                        <a:rPr lang="zh-TW" altLang="en-US" i="1">
                                          <a:latin typeface="Cambria Math"/>
                                        </a:rPr>
                                        <m:t>𝑇</m:t>
                                      </m:r>
                                    </m:e>
                                    <m:sup>
                                      <m:r>
                                        <a:rPr lang="zh-TW" altLang="en-US">
                                          <a:latin typeface="Cambria Math"/>
                                        </a:rPr>
                                        <m:t>01</m:t>
                                      </m:r>
                                    </m:sup>
                                  </m:sSup>
                                </m:e>
                                <m:e>
                                  <m:sSup>
                                    <m:sSupPr>
                                      <m:ctrlPr>
                                        <a:rPr lang="zh-TW" altLang="en-US" i="1">
                                          <a:latin typeface="Cambria Math"/>
                                        </a:rPr>
                                      </m:ctrlPr>
                                    </m:sSupPr>
                                    <m:e>
                                      <m:r>
                                        <a:rPr lang="zh-TW" altLang="en-US" i="1">
                                          <a:latin typeface="Cambria Math"/>
                                        </a:rPr>
                                        <m:t>𝑇</m:t>
                                      </m:r>
                                    </m:e>
                                    <m:sup>
                                      <m:r>
                                        <a:rPr lang="zh-TW" altLang="en-US">
                                          <a:latin typeface="Cambria Math"/>
                                        </a:rPr>
                                        <m:t>02</m:t>
                                      </m:r>
                                    </m:sup>
                                  </m:sSup>
                                </m:e>
                                <m:e>
                                  <m:sSup>
                                    <m:sSupPr>
                                      <m:ctrlPr>
                                        <a:rPr lang="zh-TW" altLang="en-US" i="1">
                                          <a:latin typeface="Cambria Math"/>
                                        </a:rPr>
                                      </m:ctrlPr>
                                    </m:sSupPr>
                                    <m:e>
                                      <m:r>
                                        <a:rPr lang="zh-TW" altLang="en-US" i="1">
                                          <a:latin typeface="Cambria Math"/>
                                        </a:rPr>
                                        <m:t>𝑇</m:t>
                                      </m:r>
                                    </m:e>
                                    <m:sup>
                                      <m:r>
                                        <a:rPr lang="zh-TW" altLang="en-US">
                                          <a:latin typeface="Cambria Math"/>
                                        </a:rPr>
                                        <m:t>03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10</m:t>
                                      </m:r>
                                    </m:sup>
                                  </m:sSup>
                                </m:e>
                                <m:e>
                                  <m:sSup>
                                    <m:sSupPr>
                                      <m:ctrlPr>
                                        <a:rPr lang="zh-TW" altLang="en-US" i="1">
                                          <a:latin typeface="Cambria Math"/>
                                        </a:rPr>
                                      </m:ctrlPr>
                                    </m:sSupPr>
                                    <m:e>
                                      <m:r>
                                        <a:rPr lang="zh-TW" altLang="en-US" i="1">
                                          <a:latin typeface="Cambria Math"/>
                                        </a:rPr>
                                        <m:t>𝑇</m:t>
                                      </m:r>
                                    </m:e>
                                    <m:sup>
                                      <m:r>
                                        <a:rPr lang="zh-TW" altLang="en-US">
                                          <a:latin typeface="Cambria Math"/>
                                        </a:rPr>
                                        <m:t>11</m:t>
                                      </m:r>
                                    </m:sup>
                                  </m:sSup>
                                </m:e>
                                <m:e>
                                  <m:sSup>
                                    <m:sSupPr>
                                      <m:ctrlPr>
                                        <a:rPr lang="zh-TW" altLang="en-US" i="1">
                                          <a:latin typeface="Cambria Math"/>
                                        </a:rPr>
                                      </m:ctrlPr>
                                    </m:sSupPr>
                                    <m:e>
                                      <m:r>
                                        <a:rPr lang="zh-TW" altLang="en-US" i="1">
                                          <a:latin typeface="Cambria Math"/>
                                        </a:rPr>
                                        <m:t>𝑇</m:t>
                                      </m:r>
                                    </m:e>
                                    <m:sup>
                                      <m:r>
                                        <a:rPr lang="zh-TW" altLang="en-US">
                                          <a:latin typeface="Cambria Math"/>
                                        </a:rPr>
                                        <m:t>12</m:t>
                                      </m:r>
                                    </m:sup>
                                  </m:sSup>
                                </m:e>
                                <m:e>
                                  <m:sSup>
                                    <m:sSupPr>
                                      <m:ctrlPr>
                                        <a:rPr lang="zh-TW" altLang="en-US" i="1">
                                          <a:latin typeface="Cambria Math"/>
                                        </a:rPr>
                                      </m:ctrlPr>
                                    </m:sSupPr>
                                    <m:e>
                                      <m:r>
                                        <a:rPr lang="zh-TW" altLang="en-US" i="1">
                                          <a:latin typeface="Cambria Math"/>
                                        </a:rPr>
                                        <m:t>𝑇</m:t>
                                      </m:r>
                                    </m:e>
                                    <m:sup>
                                      <m:r>
                                        <a:rPr lang="zh-TW" altLang="en-US">
                                          <a:latin typeface="Cambria Math"/>
                                        </a:rPr>
                                        <m:t>13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20</m:t>
                                      </m:r>
                                    </m:sup>
                                  </m:sSup>
                                </m:e>
                                <m:e>
                                  <m:sSup>
                                    <m:sSupPr>
                                      <m:ctrlPr>
                                        <a:rPr lang="zh-TW" altLang="en-US" i="1">
                                          <a:latin typeface="Cambria Math"/>
                                        </a:rPr>
                                      </m:ctrlPr>
                                    </m:sSupPr>
                                    <m:e>
                                      <m:r>
                                        <a:rPr lang="zh-TW" altLang="en-US" i="1">
                                          <a:latin typeface="Cambria Math"/>
                                        </a:rPr>
                                        <m:t>𝑇</m:t>
                                      </m:r>
                                    </m:e>
                                    <m:sup>
                                      <m:r>
                                        <a:rPr lang="zh-TW" altLang="en-US">
                                          <a:latin typeface="Cambria Math"/>
                                        </a:rPr>
                                        <m:t>21</m:t>
                                      </m:r>
                                    </m:sup>
                                  </m:sSup>
                                </m:e>
                                <m:e>
                                  <m:sSup>
                                    <m:sSupPr>
                                      <m:ctrlPr>
                                        <a:rPr lang="zh-TW" altLang="en-US" i="1">
                                          <a:latin typeface="Cambria Math"/>
                                        </a:rPr>
                                      </m:ctrlPr>
                                    </m:sSupPr>
                                    <m:e>
                                      <m:r>
                                        <a:rPr lang="zh-TW" altLang="en-US" i="1">
                                          <a:latin typeface="Cambria Math"/>
                                        </a:rPr>
                                        <m:t>𝑇</m:t>
                                      </m:r>
                                    </m:e>
                                    <m:sup>
                                      <m:r>
                                        <a:rPr lang="zh-TW" altLang="en-US">
                                          <a:latin typeface="Cambria Math"/>
                                        </a:rPr>
                                        <m:t>22</m:t>
                                      </m:r>
                                    </m:sup>
                                  </m:sSup>
                                </m:e>
                                <m:e>
                                  <m:sSup>
                                    <m:sSupPr>
                                      <m:ctrlPr>
                                        <a:rPr lang="zh-TW" altLang="en-US" i="1">
                                          <a:latin typeface="Cambria Math"/>
                                        </a:rPr>
                                      </m:ctrlPr>
                                    </m:sSupPr>
                                    <m:e>
                                      <m:r>
                                        <a:rPr lang="zh-TW" altLang="en-US" i="1">
                                          <a:latin typeface="Cambria Math"/>
                                        </a:rPr>
                                        <m:t>𝑇</m:t>
                                      </m:r>
                                    </m:e>
                                    <m:sup>
                                      <m:r>
                                        <a:rPr lang="zh-TW" altLang="en-US">
                                          <a:latin typeface="Cambria Math"/>
                                        </a:rPr>
                                        <m:t>23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30</m:t>
                                      </m:r>
                                    </m:sup>
                                  </m:sSup>
                                </m:e>
                                <m:e>
                                  <m:sSup>
                                    <m:sSupPr>
                                      <m:ctrlPr>
                                        <a:rPr lang="zh-TW" altLang="en-US" i="1">
                                          <a:latin typeface="Cambria Math"/>
                                        </a:rPr>
                                      </m:ctrlPr>
                                    </m:sSupPr>
                                    <m:e>
                                      <m:r>
                                        <a:rPr lang="zh-TW" altLang="en-US" i="1">
                                          <a:latin typeface="Cambria Math"/>
                                        </a:rPr>
                                        <m:t>𝑇</m:t>
                                      </m:r>
                                    </m:e>
                                    <m:sup>
                                      <m:r>
                                        <a:rPr lang="zh-TW" altLang="en-US">
                                          <a:latin typeface="Cambria Math"/>
                                        </a:rPr>
                                        <m:t>31</m:t>
                                      </m:r>
                                    </m:sup>
                                  </m:sSup>
                                </m:e>
                                <m:e>
                                  <m:sSup>
                                    <m:sSupPr>
                                      <m:ctrlPr>
                                        <a:rPr lang="zh-TW" altLang="en-US" i="1">
                                          <a:latin typeface="Cambria Math"/>
                                        </a:rPr>
                                      </m:ctrlPr>
                                    </m:sSupPr>
                                    <m:e>
                                      <m:r>
                                        <a:rPr lang="zh-TW" altLang="en-US" i="1">
                                          <a:latin typeface="Cambria Math"/>
                                        </a:rPr>
                                        <m:t>𝑇</m:t>
                                      </m:r>
                                    </m:e>
                                    <m:sup>
                                      <m:r>
                                        <a:rPr lang="zh-TW" altLang="en-US">
                                          <a:latin typeface="Cambria Math"/>
                                        </a:rPr>
                                        <m:t>32</m:t>
                                      </m:r>
                                    </m:sup>
                                  </m:sSup>
                                </m:e>
                                <m:e>
                                  <m:sSup>
                                    <m:sSupPr>
                                      <m:ctrlPr>
                                        <a:rPr lang="zh-TW" altLang="en-US" i="1">
                                          <a:latin typeface="Cambria Math"/>
                                        </a:rPr>
                                      </m:ctrlPr>
                                    </m:sSupPr>
                                    <m:e>
                                      <m:r>
                                        <a:rPr lang="zh-TW" altLang="en-US" i="1">
                                          <a:latin typeface="Cambria Math"/>
                                        </a:rPr>
                                        <m:t>𝑇</m:t>
                                      </m:r>
                                    </m:e>
                                    <m:sup>
                                      <m:r>
                                        <a:rPr lang="zh-TW" altLang="en-US">
                                          <a:latin typeface="Cambria Math"/>
                                        </a:rPr>
                                        <m:t>33</m:t>
                                      </m:r>
                                    </m:sup>
                                  </m:sSup>
                                </m:e>
                              </m:mr>
                            </m:m>
                          </m:e>
                        </m:d>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e>
                                  <m:sSup>
                                    <m:sSupPr>
                                      <m:ctrlPr>
                                        <a:rPr lang="zh-TW" altLang="en-US" i="1">
                                          <a:latin typeface="Cambria Math"/>
                                        </a:rPr>
                                      </m:ctrlPr>
                                    </m:sSupPr>
                                    <m:e>
                                      <m:r>
                                        <a:rPr lang="zh-TW" altLang="en-US" i="1">
                                          <a:latin typeface="Cambria Math"/>
                                        </a:rPr>
                                        <m:t>𝑇</m:t>
                                      </m:r>
                                    </m:e>
                                    <m:sup>
                                      <m:r>
                                        <a:rPr lang="zh-TW" altLang="en-US">
                                          <a:latin typeface="Cambria Math"/>
                                        </a:rPr>
                                        <m:t>0⁢</m:t>
                                      </m:r>
                                      <m:r>
                                        <a:rPr lang="zh-TW" altLang="en-US" i="1">
                                          <a:latin typeface="Cambria Math"/>
                                        </a:rPr>
                                        <m:t>𝑗</m:t>
                                      </m:r>
                                    </m:sup>
                                  </m:sSup>
                                </m:e>
                                <m:e/>
                              </m:mr>
                              <m:mr>
                                <m:e/>
                                <m:e/>
                                <m:e/>
                                <m:e/>
                              </m:mr>
                              <m:mr>
                                <m:e>
                                  <m:sSup>
                                    <m:sSupPr>
                                      <m:ctrlPr>
                                        <a:rPr lang="zh-TW" altLang="en-US" i="1">
                                          <a:latin typeface="Cambria Math"/>
                                        </a:rPr>
                                      </m:ctrlPr>
                                    </m:sSupPr>
                                    <m:e>
                                      <m:r>
                                        <a:rPr lang="zh-TW" altLang="en-US" i="1">
                                          <a:latin typeface="Cambria Math"/>
                                        </a:rPr>
                                        <m:t>𝑇</m:t>
                                      </m:r>
                                    </m:e>
                                    <m:sup>
                                      <m:r>
                                        <m:rPr>
                                          <m:sty m:val="p"/>
                                        </m:rPr>
                                        <a:rPr lang="zh-TW" altLang="en-US">
                                          <a:latin typeface="Cambria Math"/>
                                        </a:rPr>
                                        <m:t>i</m:t>
                                      </m:r>
                                      <m:r>
                                        <a:rPr lang="zh-TW" altLang="en-US">
                                          <a:latin typeface="Cambria Math"/>
                                        </a:rPr>
                                        <m:t>0</m:t>
                                      </m:r>
                                    </m:sup>
                                  </m:sSup>
                                </m:e>
                                <m:e/>
                                <m:e>
                                  <m:sSup>
                                    <m:sSupPr>
                                      <m:ctrlPr>
                                        <a:rPr lang="zh-TW" altLang="en-US" i="1">
                                          <a:latin typeface="Cambria Math"/>
                                        </a:rPr>
                                      </m:ctrlPr>
                                    </m:sSupPr>
                                    <m:e>
                                      <m:r>
                                        <a:rPr lang="zh-TW" altLang="en-US" i="1">
                                          <a:latin typeface="Cambria Math"/>
                                        </a:rPr>
                                        <m:t>𝑇</m:t>
                                      </m:r>
                                    </m:e>
                                    <m:sup>
                                      <m:r>
                                        <m:rPr>
                                          <m:sty m:val="p"/>
                                        </m:rPr>
                                        <a:rPr lang="zh-TW" altLang="en-US">
                                          <a:latin typeface="Cambria Math"/>
                                        </a:rPr>
                                        <m:t>ij</m:t>
                                      </m:r>
                                    </m:sup>
                                  </m:sSup>
                                </m:e>
                                <m:e/>
                              </m:mr>
                              <m:mr>
                                <m:e/>
                                <m:e/>
                                <m:e/>
                                <m:e/>
                              </m:mr>
                            </m:m>
                          </m:e>
                        </m:d>
                      </m:oMath>
                    </m:oMathPara>
                  </a14:m>
                  <a:endParaRPr lang="zh-TW" altLang="en-US" dirty="0"/>
                </a:p>
              </p:txBody>
            </p:sp>
          </mc:Choice>
          <mc:Fallback xmlns="">
            <p:sp>
              <p:nvSpPr>
                <p:cNvPr id="89" name="TextBox 88"/>
                <p:cNvSpPr txBox="1">
                  <a:spLocks noRot="1" noChangeAspect="1" noMove="1" noResize="1" noEditPoints="1" noAdjustHandles="1" noChangeArrowheads="1" noChangeShapeType="1" noTextEdit="1"/>
                </p:cNvSpPr>
                <p:nvPr/>
              </p:nvSpPr>
              <p:spPr>
                <a:xfrm>
                  <a:off x="626533" y="1185333"/>
                  <a:ext cx="5820440" cy="1142685"/>
                </a:xfrm>
                <a:prstGeom prst="rect">
                  <a:avLst/>
                </a:prstGeom>
                <a:blipFill rotWithShape="1">
                  <a:blip r:embed="rId5"/>
                  <a:stretch>
                    <a:fillRect/>
                  </a:stretch>
                </a:blipFill>
              </p:spPr>
              <p:txBody>
                <a:bodyPr/>
                <a:lstStyle/>
                <a:p>
                  <a:r>
                    <a:rPr lang="zh-TW" altLang="en-US">
                      <a:noFill/>
                    </a:rPr>
                    <a:t> </a:t>
                  </a:r>
                </a:p>
              </p:txBody>
            </p:sp>
          </mc:Fallback>
        </mc:AlternateContent>
        <p:cxnSp>
          <p:nvCxnSpPr>
            <p:cNvPr id="90" name="Straight Connector 89"/>
            <p:cNvCxnSpPr/>
            <p:nvPr/>
          </p:nvCxnSpPr>
          <p:spPr>
            <a:xfrm>
              <a:off x="4301066" y="1507066"/>
              <a:ext cx="18457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775199" y="1185333"/>
              <a:ext cx="0" cy="11802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2" name="TextBox 91"/>
              <p:cNvSpPr txBox="1"/>
              <p:nvPr/>
            </p:nvSpPr>
            <p:spPr>
              <a:xfrm>
                <a:off x="626532" y="2433712"/>
                <a:ext cx="6633461" cy="659540"/>
              </a:xfrm>
              <a:prstGeom prst="rect">
                <a:avLst/>
              </a:prstGeom>
              <a:noFill/>
            </p:spPr>
            <p:txBody>
              <a:bodyPr wrap="square" rtlCol="0">
                <a:spAutoFit/>
              </a:bodyPr>
              <a:lstStyle/>
              <a:p>
                <a:r>
                  <a:rPr lang="en-US" altLang="zh-TW" dirty="0" smtClean="0">
                    <a:latin typeface="Cambria Math" pitchFamily="18" charset="0"/>
                    <a:ea typeface="Cambria Math" pitchFamily="18" charset="0"/>
                  </a:rPr>
                  <a:t>How do we read the stress-energy tensor?</a:t>
                </a:r>
              </a:p>
              <a:p>
                <a14:m>
                  <m:oMath xmlns:m="http://schemas.openxmlformats.org/officeDocument/2006/math">
                    <m:sSup>
                      <m:sSupPr>
                        <m:ctrlPr>
                          <a:rPr lang="zh-TW" altLang="en-US" i="1" u="sng" smtClean="0">
                            <a:solidFill>
                              <a:srgbClr val="0000FF"/>
                            </a:solidFill>
                            <a:latin typeface="Cambria Math"/>
                          </a:rPr>
                        </m:ctrlPr>
                      </m:sSupPr>
                      <m:e>
                        <m:r>
                          <m:rPr>
                            <m:sty m:val="p"/>
                          </m:rPr>
                          <a:rPr lang="zh-TW" altLang="en-US" i="0" u="sng">
                            <a:solidFill>
                              <a:srgbClr val="0000FF"/>
                            </a:solidFill>
                            <a:latin typeface="Cambria Math"/>
                          </a:rPr>
                          <m:t>T</m:t>
                        </m:r>
                      </m:e>
                      <m:sup>
                        <m:r>
                          <m:rPr>
                            <m:sty m:val="p"/>
                          </m:rPr>
                          <a:rPr lang="zh-TW" altLang="en-US" i="0" u="sng">
                            <a:solidFill>
                              <a:srgbClr val="0000FF"/>
                            </a:solidFill>
                            <a:latin typeface="Cambria Math"/>
                          </a:rPr>
                          <m:t>αβ</m:t>
                        </m:r>
                      </m:sup>
                    </m:sSup>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is the flux of </a:t>
                </a:r>
                <a14:m>
                  <m:oMath xmlns:m="http://schemas.openxmlformats.org/officeDocument/2006/math">
                    <m:r>
                      <m:rPr>
                        <m:sty m:val="p"/>
                      </m:rPr>
                      <a:rPr lang="zh-TW" altLang="en-US" i="0" u="sng">
                        <a:solidFill>
                          <a:srgbClr val="0000FF"/>
                        </a:solidFill>
                        <a:latin typeface="Cambria Math"/>
                      </a:rPr>
                      <m:t>α</m:t>
                    </m:r>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momentum across the surface of constant </a:t>
                </a:r>
                <a14:m>
                  <m:oMath xmlns:m="http://schemas.openxmlformats.org/officeDocument/2006/math">
                    <m:sSup>
                      <m:sSupPr>
                        <m:ctrlPr>
                          <a:rPr lang="zh-TW" altLang="en-US" i="1" u="sng">
                            <a:solidFill>
                              <a:srgbClr val="0000FF"/>
                            </a:solidFill>
                            <a:latin typeface="Cambria Math"/>
                          </a:rPr>
                        </m:ctrlPr>
                      </m:sSupPr>
                      <m:e>
                        <m:r>
                          <m:rPr>
                            <m:sty m:val="p"/>
                          </m:rPr>
                          <a:rPr lang="en-US" altLang="zh-TW" b="0" i="0" u="sng" smtClean="0">
                            <a:solidFill>
                              <a:srgbClr val="0000FF"/>
                            </a:solidFill>
                            <a:latin typeface="Cambria Math"/>
                          </a:rPr>
                          <m:t>x</m:t>
                        </m:r>
                      </m:e>
                      <m:sup>
                        <m:r>
                          <m:rPr>
                            <m:sty m:val="p"/>
                          </m:rPr>
                          <a:rPr lang="zh-TW" altLang="en-US" i="0" u="sng">
                            <a:solidFill>
                              <a:srgbClr val="0000FF"/>
                            </a:solidFill>
                            <a:latin typeface="Cambria Math"/>
                          </a:rPr>
                          <m:t>β</m:t>
                        </m:r>
                      </m:sup>
                    </m:sSup>
                  </m:oMath>
                </a14:m>
                <a:r>
                  <a:rPr lang="en-US" altLang="zh-TW" dirty="0" smtClean="0">
                    <a:latin typeface="Cambria Math" pitchFamily="18" charset="0"/>
                    <a:ea typeface="Cambria Math" pitchFamily="18" charset="0"/>
                  </a:rPr>
                  <a:t> </a:t>
                </a:r>
                <a:endParaRPr lang="zh-TW" altLang="en-US" dirty="0" smtClean="0">
                  <a:latin typeface="Cambria Math" pitchFamily="18" charset="0"/>
                  <a:ea typeface="Cambria Math" pitchFamily="18"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626532" y="2433712"/>
                <a:ext cx="6633461" cy="659540"/>
              </a:xfrm>
              <a:prstGeom prst="rect">
                <a:avLst/>
              </a:prstGeom>
              <a:blipFill rotWithShape="1">
                <a:blip r:embed="rId6"/>
                <a:stretch>
                  <a:fillRect l="-827" t="-5556" b="-13889"/>
                </a:stretch>
              </a:blipFill>
            </p:spPr>
            <p:txBody>
              <a:bodyPr/>
              <a:lstStyle/>
              <a:p>
                <a:r>
                  <a:rPr lang="zh-TW" altLang="en-US">
                    <a:noFill/>
                  </a:rPr>
                  <a:t> </a:t>
                </a:r>
              </a:p>
            </p:txBody>
          </p:sp>
        </mc:Fallback>
      </mc:AlternateContent>
      <p:sp>
        <p:nvSpPr>
          <p:cNvPr id="4" name="Oval 3"/>
          <p:cNvSpPr/>
          <p:nvPr/>
        </p:nvSpPr>
        <p:spPr>
          <a:xfrm>
            <a:off x="5524892" y="1185333"/>
            <a:ext cx="1371600" cy="32173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339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fade">
                                      <p:cBhvr>
                                        <p:cTn id="2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4" grpId="0"/>
      <p:bldP spid="87" grpId="0"/>
      <p:bldP spid="92"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is the Stress-Energy Tensor?</a:t>
            </a:r>
            <a:endParaRPr lang="zh-TW" altLang="en-US" dirty="0"/>
          </a:p>
        </p:txBody>
      </p:sp>
      <p:grpSp>
        <p:nvGrpSpPr>
          <p:cNvPr id="5" name="Group 4"/>
          <p:cNvGrpSpPr/>
          <p:nvPr/>
        </p:nvGrpSpPr>
        <p:grpSpPr>
          <a:xfrm>
            <a:off x="1376226" y="1185333"/>
            <a:ext cx="5820440" cy="1180216"/>
            <a:chOff x="626533" y="1185333"/>
            <a:chExt cx="5820440" cy="1180216"/>
          </a:xfrm>
        </p:grpSpPr>
        <mc:AlternateContent xmlns:mc="http://schemas.openxmlformats.org/markup-compatibility/2006" xmlns:a14="http://schemas.microsoft.com/office/drawing/2010/main">
          <mc:Choice Requires="a14">
            <p:sp>
              <p:nvSpPr>
                <p:cNvPr id="6" name="TextBox 5"/>
                <p:cNvSpPr txBox="1"/>
                <p:nvPr/>
              </p:nvSpPr>
              <p:spPr>
                <a:xfrm>
                  <a:off x="626533" y="1185333"/>
                  <a:ext cx="5820440" cy="1142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𝑇</m:t>
                            </m:r>
                          </m:e>
                          <m:sup>
                            <m:r>
                              <m:rPr>
                                <m:sty m:val="p"/>
                              </m:rPr>
                              <a:rPr lang="zh-TW" altLang="en-US">
                                <a:latin typeface="Cambria Math"/>
                              </a:rPr>
                              <m:t>αβ</m:t>
                            </m:r>
                          </m:sup>
                        </m:sSup>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sSup>
                                    <m:sSupPr>
                                      <m:ctrlPr>
                                        <a:rPr lang="zh-TW" altLang="en-US" i="1">
                                          <a:latin typeface="Cambria Math"/>
                                        </a:rPr>
                                      </m:ctrlPr>
                                    </m:sSupPr>
                                    <m:e>
                                      <m:r>
                                        <a:rPr lang="zh-TW" altLang="en-US" i="1">
                                          <a:latin typeface="Cambria Math"/>
                                        </a:rPr>
                                        <m:t>𝑇</m:t>
                                      </m:r>
                                    </m:e>
                                    <m:sup>
                                      <m:r>
                                        <a:rPr lang="zh-TW" altLang="en-US">
                                          <a:latin typeface="Cambria Math"/>
                                        </a:rPr>
                                        <m:t>01</m:t>
                                      </m:r>
                                    </m:sup>
                                  </m:sSup>
                                </m:e>
                                <m:e>
                                  <m:sSup>
                                    <m:sSupPr>
                                      <m:ctrlPr>
                                        <a:rPr lang="zh-TW" altLang="en-US" i="1">
                                          <a:latin typeface="Cambria Math"/>
                                        </a:rPr>
                                      </m:ctrlPr>
                                    </m:sSupPr>
                                    <m:e>
                                      <m:r>
                                        <a:rPr lang="zh-TW" altLang="en-US" i="1">
                                          <a:latin typeface="Cambria Math"/>
                                        </a:rPr>
                                        <m:t>𝑇</m:t>
                                      </m:r>
                                    </m:e>
                                    <m:sup>
                                      <m:r>
                                        <a:rPr lang="zh-TW" altLang="en-US">
                                          <a:latin typeface="Cambria Math"/>
                                        </a:rPr>
                                        <m:t>02</m:t>
                                      </m:r>
                                    </m:sup>
                                  </m:sSup>
                                </m:e>
                                <m:e>
                                  <m:sSup>
                                    <m:sSupPr>
                                      <m:ctrlPr>
                                        <a:rPr lang="zh-TW" altLang="en-US" i="1">
                                          <a:latin typeface="Cambria Math"/>
                                        </a:rPr>
                                      </m:ctrlPr>
                                    </m:sSupPr>
                                    <m:e>
                                      <m:r>
                                        <a:rPr lang="zh-TW" altLang="en-US" i="1">
                                          <a:latin typeface="Cambria Math"/>
                                        </a:rPr>
                                        <m:t>𝑇</m:t>
                                      </m:r>
                                    </m:e>
                                    <m:sup>
                                      <m:r>
                                        <a:rPr lang="zh-TW" altLang="en-US">
                                          <a:latin typeface="Cambria Math"/>
                                        </a:rPr>
                                        <m:t>03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10</m:t>
                                      </m:r>
                                    </m:sup>
                                  </m:sSup>
                                </m:e>
                                <m:e>
                                  <m:sSup>
                                    <m:sSupPr>
                                      <m:ctrlPr>
                                        <a:rPr lang="zh-TW" altLang="en-US" i="1">
                                          <a:latin typeface="Cambria Math"/>
                                        </a:rPr>
                                      </m:ctrlPr>
                                    </m:sSupPr>
                                    <m:e>
                                      <m:r>
                                        <a:rPr lang="zh-TW" altLang="en-US" i="1">
                                          <a:latin typeface="Cambria Math"/>
                                        </a:rPr>
                                        <m:t>𝑇</m:t>
                                      </m:r>
                                    </m:e>
                                    <m:sup>
                                      <m:r>
                                        <a:rPr lang="zh-TW" altLang="en-US">
                                          <a:latin typeface="Cambria Math"/>
                                        </a:rPr>
                                        <m:t>11</m:t>
                                      </m:r>
                                    </m:sup>
                                  </m:sSup>
                                </m:e>
                                <m:e>
                                  <m:sSup>
                                    <m:sSupPr>
                                      <m:ctrlPr>
                                        <a:rPr lang="zh-TW" altLang="en-US" i="1">
                                          <a:latin typeface="Cambria Math"/>
                                        </a:rPr>
                                      </m:ctrlPr>
                                    </m:sSupPr>
                                    <m:e>
                                      <m:r>
                                        <a:rPr lang="zh-TW" altLang="en-US" i="1">
                                          <a:latin typeface="Cambria Math"/>
                                        </a:rPr>
                                        <m:t>𝑇</m:t>
                                      </m:r>
                                    </m:e>
                                    <m:sup>
                                      <m:r>
                                        <a:rPr lang="zh-TW" altLang="en-US">
                                          <a:latin typeface="Cambria Math"/>
                                        </a:rPr>
                                        <m:t>12</m:t>
                                      </m:r>
                                    </m:sup>
                                  </m:sSup>
                                </m:e>
                                <m:e>
                                  <m:sSup>
                                    <m:sSupPr>
                                      <m:ctrlPr>
                                        <a:rPr lang="zh-TW" altLang="en-US" i="1">
                                          <a:latin typeface="Cambria Math"/>
                                        </a:rPr>
                                      </m:ctrlPr>
                                    </m:sSupPr>
                                    <m:e>
                                      <m:r>
                                        <a:rPr lang="zh-TW" altLang="en-US" i="1">
                                          <a:latin typeface="Cambria Math"/>
                                        </a:rPr>
                                        <m:t>𝑇</m:t>
                                      </m:r>
                                    </m:e>
                                    <m:sup>
                                      <m:r>
                                        <a:rPr lang="zh-TW" altLang="en-US">
                                          <a:latin typeface="Cambria Math"/>
                                        </a:rPr>
                                        <m:t>13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20</m:t>
                                      </m:r>
                                    </m:sup>
                                  </m:sSup>
                                </m:e>
                                <m:e>
                                  <m:sSup>
                                    <m:sSupPr>
                                      <m:ctrlPr>
                                        <a:rPr lang="zh-TW" altLang="en-US" i="1">
                                          <a:latin typeface="Cambria Math"/>
                                        </a:rPr>
                                      </m:ctrlPr>
                                    </m:sSupPr>
                                    <m:e>
                                      <m:r>
                                        <a:rPr lang="zh-TW" altLang="en-US" i="1">
                                          <a:latin typeface="Cambria Math"/>
                                        </a:rPr>
                                        <m:t>𝑇</m:t>
                                      </m:r>
                                    </m:e>
                                    <m:sup>
                                      <m:r>
                                        <a:rPr lang="zh-TW" altLang="en-US">
                                          <a:latin typeface="Cambria Math"/>
                                        </a:rPr>
                                        <m:t>21</m:t>
                                      </m:r>
                                    </m:sup>
                                  </m:sSup>
                                </m:e>
                                <m:e>
                                  <m:sSup>
                                    <m:sSupPr>
                                      <m:ctrlPr>
                                        <a:rPr lang="zh-TW" altLang="en-US" i="1">
                                          <a:latin typeface="Cambria Math"/>
                                        </a:rPr>
                                      </m:ctrlPr>
                                    </m:sSupPr>
                                    <m:e>
                                      <m:r>
                                        <a:rPr lang="zh-TW" altLang="en-US" i="1">
                                          <a:latin typeface="Cambria Math"/>
                                        </a:rPr>
                                        <m:t>𝑇</m:t>
                                      </m:r>
                                    </m:e>
                                    <m:sup>
                                      <m:r>
                                        <a:rPr lang="zh-TW" altLang="en-US">
                                          <a:latin typeface="Cambria Math"/>
                                        </a:rPr>
                                        <m:t>22</m:t>
                                      </m:r>
                                    </m:sup>
                                  </m:sSup>
                                </m:e>
                                <m:e>
                                  <m:sSup>
                                    <m:sSupPr>
                                      <m:ctrlPr>
                                        <a:rPr lang="zh-TW" altLang="en-US" i="1">
                                          <a:latin typeface="Cambria Math"/>
                                        </a:rPr>
                                      </m:ctrlPr>
                                    </m:sSupPr>
                                    <m:e>
                                      <m:r>
                                        <a:rPr lang="zh-TW" altLang="en-US" i="1">
                                          <a:latin typeface="Cambria Math"/>
                                        </a:rPr>
                                        <m:t>𝑇</m:t>
                                      </m:r>
                                    </m:e>
                                    <m:sup>
                                      <m:r>
                                        <a:rPr lang="zh-TW" altLang="en-US">
                                          <a:latin typeface="Cambria Math"/>
                                        </a:rPr>
                                        <m:t>23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30</m:t>
                                      </m:r>
                                    </m:sup>
                                  </m:sSup>
                                </m:e>
                                <m:e>
                                  <m:sSup>
                                    <m:sSupPr>
                                      <m:ctrlPr>
                                        <a:rPr lang="zh-TW" altLang="en-US" i="1">
                                          <a:latin typeface="Cambria Math"/>
                                        </a:rPr>
                                      </m:ctrlPr>
                                    </m:sSupPr>
                                    <m:e>
                                      <m:r>
                                        <a:rPr lang="zh-TW" altLang="en-US" i="1">
                                          <a:latin typeface="Cambria Math"/>
                                        </a:rPr>
                                        <m:t>𝑇</m:t>
                                      </m:r>
                                    </m:e>
                                    <m:sup>
                                      <m:r>
                                        <a:rPr lang="zh-TW" altLang="en-US">
                                          <a:latin typeface="Cambria Math"/>
                                        </a:rPr>
                                        <m:t>31</m:t>
                                      </m:r>
                                    </m:sup>
                                  </m:sSup>
                                </m:e>
                                <m:e>
                                  <m:sSup>
                                    <m:sSupPr>
                                      <m:ctrlPr>
                                        <a:rPr lang="zh-TW" altLang="en-US" i="1">
                                          <a:latin typeface="Cambria Math"/>
                                        </a:rPr>
                                      </m:ctrlPr>
                                    </m:sSupPr>
                                    <m:e>
                                      <m:r>
                                        <a:rPr lang="zh-TW" altLang="en-US" i="1">
                                          <a:latin typeface="Cambria Math"/>
                                        </a:rPr>
                                        <m:t>𝑇</m:t>
                                      </m:r>
                                    </m:e>
                                    <m:sup>
                                      <m:r>
                                        <a:rPr lang="zh-TW" altLang="en-US">
                                          <a:latin typeface="Cambria Math"/>
                                        </a:rPr>
                                        <m:t>32</m:t>
                                      </m:r>
                                    </m:sup>
                                  </m:sSup>
                                </m:e>
                                <m:e>
                                  <m:sSup>
                                    <m:sSupPr>
                                      <m:ctrlPr>
                                        <a:rPr lang="zh-TW" altLang="en-US" i="1">
                                          <a:latin typeface="Cambria Math"/>
                                        </a:rPr>
                                      </m:ctrlPr>
                                    </m:sSupPr>
                                    <m:e>
                                      <m:r>
                                        <a:rPr lang="zh-TW" altLang="en-US" i="1">
                                          <a:latin typeface="Cambria Math"/>
                                        </a:rPr>
                                        <m:t>𝑇</m:t>
                                      </m:r>
                                    </m:e>
                                    <m:sup>
                                      <m:r>
                                        <a:rPr lang="zh-TW" altLang="en-US">
                                          <a:latin typeface="Cambria Math"/>
                                        </a:rPr>
                                        <m:t>33</m:t>
                                      </m:r>
                                    </m:sup>
                                  </m:sSup>
                                </m:e>
                              </m:mr>
                            </m:m>
                          </m:e>
                        </m:d>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e>
                                  <m:sSup>
                                    <m:sSupPr>
                                      <m:ctrlPr>
                                        <a:rPr lang="zh-TW" altLang="en-US" i="1">
                                          <a:latin typeface="Cambria Math"/>
                                        </a:rPr>
                                      </m:ctrlPr>
                                    </m:sSupPr>
                                    <m:e>
                                      <m:r>
                                        <a:rPr lang="zh-TW" altLang="en-US" i="1">
                                          <a:latin typeface="Cambria Math"/>
                                        </a:rPr>
                                        <m:t>𝑇</m:t>
                                      </m:r>
                                    </m:e>
                                    <m:sup>
                                      <m:r>
                                        <a:rPr lang="zh-TW" altLang="en-US">
                                          <a:latin typeface="Cambria Math"/>
                                        </a:rPr>
                                        <m:t>0⁢</m:t>
                                      </m:r>
                                      <m:r>
                                        <a:rPr lang="zh-TW" altLang="en-US" i="1">
                                          <a:latin typeface="Cambria Math"/>
                                        </a:rPr>
                                        <m:t>𝑗</m:t>
                                      </m:r>
                                    </m:sup>
                                  </m:sSup>
                                </m:e>
                                <m:e/>
                              </m:mr>
                              <m:mr>
                                <m:e/>
                                <m:e/>
                                <m:e/>
                                <m:e/>
                              </m:mr>
                              <m:mr>
                                <m:e>
                                  <m:sSup>
                                    <m:sSupPr>
                                      <m:ctrlPr>
                                        <a:rPr lang="zh-TW" altLang="en-US" i="1">
                                          <a:latin typeface="Cambria Math"/>
                                        </a:rPr>
                                      </m:ctrlPr>
                                    </m:sSupPr>
                                    <m:e>
                                      <m:r>
                                        <a:rPr lang="zh-TW" altLang="en-US" i="1">
                                          <a:latin typeface="Cambria Math"/>
                                        </a:rPr>
                                        <m:t>𝑇</m:t>
                                      </m:r>
                                    </m:e>
                                    <m:sup>
                                      <m:r>
                                        <m:rPr>
                                          <m:sty m:val="p"/>
                                        </m:rPr>
                                        <a:rPr lang="zh-TW" altLang="en-US">
                                          <a:latin typeface="Cambria Math"/>
                                        </a:rPr>
                                        <m:t>i</m:t>
                                      </m:r>
                                      <m:r>
                                        <a:rPr lang="zh-TW" altLang="en-US">
                                          <a:latin typeface="Cambria Math"/>
                                        </a:rPr>
                                        <m:t>0</m:t>
                                      </m:r>
                                    </m:sup>
                                  </m:sSup>
                                </m:e>
                                <m:e/>
                                <m:e>
                                  <m:sSup>
                                    <m:sSupPr>
                                      <m:ctrlPr>
                                        <a:rPr lang="zh-TW" altLang="en-US" i="1">
                                          <a:latin typeface="Cambria Math"/>
                                        </a:rPr>
                                      </m:ctrlPr>
                                    </m:sSupPr>
                                    <m:e>
                                      <m:r>
                                        <a:rPr lang="zh-TW" altLang="en-US" i="1">
                                          <a:latin typeface="Cambria Math"/>
                                        </a:rPr>
                                        <m:t>𝑇</m:t>
                                      </m:r>
                                    </m:e>
                                    <m:sup>
                                      <m:r>
                                        <m:rPr>
                                          <m:sty m:val="p"/>
                                        </m:rPr>
                                        <a:rPr lang="zh-TW" altLang="en-US">
                                          <a:latin typeface="Cambria Math"/>
                                        </a:rPr>
                                        <m:t>ij</m:t>
                                      </m:r>
                                    </m:sup>
                                  </m:sSup>
                                </m:e>
                                <m:e/>
                              </m:mr>
                              <m:mr>
                                <m:e/>
                                <m:e/>
                                <m:e/>
                                <m:e/>
                              </m:mr>
                            </m:m>
                          </m:e>
                        </m:d>
                      </m:oMath>
                    </m:oMathPara>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26533" y="1185333"/>
                  <a:ext cx="5820440" cy="1142685"/>
                </a:xfrm>
                <a:prstGeom prst="rect">
                  <a:avLst/>
                </a:prstGeom>
                <a:blipFill rotWithShape="1">
                  <a:blip r:embed="rId2"/>
                  <a:stretch>
                    <a:fillRect/>
                  </a:stretch>
                </a:blipFill>
              </p:spPr>
              <p:txBody>
                <a:bodyPr/>
                <a:lstStyle/>
                <a:p>
                  <a:r>
                    <a:rPr lang="zh-TW" altLang="en-US">
                      <a:noFill/>
                    </a:rPr>
                    <a:t> </a:t>
                  </a:r>
                </a:p>
              </p:txBody>
            </p:sp>
          </mc:Fallback>
        </mc:AlternateContent>
        <p:cxnSp>
          <p:nvCxnSpPr>
            <p:cNvPr id="7" name="Straight Connector 6"/>
            <p:cNvCxnSpPr/>
            <p:nvPr/>
          </p:nvCxnSpPr>
          <p:spPr>
            <a:xfrm>
              <a:off x="4301066" y="1507066"/>
              <a:ext cx="18457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75199" y="1185333"/>
              <a:ext cx="0" cy="11802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626532" y="2433712"/>
                <a:ext cx="6633461" cy="659540"/>
              </a:xfrm>
              <a:prstGeom prst="rect">
                <a:avLst/>
              </a:prstGeom>
              <a:noFill/>
            </p:spPr>
            <p:txBody>
              <a:bodyPr wrap="square" rtlCol="0">
                <a:spAutoFit/>
              </a:bodyPr>
              <a:lstStyle/>
              <a:p>
                <a:r>
                  <a:rPr lang="en-US" altLang="zh-TW" dirty="0" smtClean="0">
                    <a:latin typeface="Cambria Math" pitchFamily="18" charset="0"/>
                    <a:ea typeface="Cambria Math" pitchFamily="18" charset="0"/>
                  </a:rPr>
                  <a:t>How do we read the stress-energy tensor?</a:t>
                </a:r>
              </a:p>
              <a:p>
                <a14:m>
                  <m:oMath xmlns:m="http://schemas.openxmlformats.org/officeDocument/2006/math">
                    <m:sSup>
                      <m:sSupPr>
                        <m:ctrlPr>
                          <a:rPr lang="zh-TW" altLang="en-US" i="1" u="sng" smtClean="0">
                            <a:solidFill>
                              <a:srgbClr val="0000FF"/>
                            </a:solidFill>
                            <a:latin typeface="Cambria Math"/>
                          </a:rPr>
                        </m:ctrlPr>
                      </m:sSupPr>
                      <m:e>
                        <m:r>
                          <m:rPr>
                            <m:sty m:val="p"/>
                          </m:rPr>
                          <a:rPr lang="zh-TW" altLang="en-US" i="0" u="sng">
                            <a:solidFill>
                              <a:srgbClr val="0000FF"/>
                            </a:solidFill>
                            <a:latin typeface="Cambria Math"/>
                          </a:rPr>
                          <m:t>T</m:t>
                        </m:r>
                      </m:e>
                      <m:sup>
                        <m:r>
                          <m:rPr>
                            <m:sty m:val="p"/>
                          </m:rPr>
                          <a:rPr lang="zh-TW" altLang="en-US" i="0" u="sng">
                            <a:solidFill>
                              <a:srgbClr val="0000FF"/>
                            </a:solidFill>
                            <a:latin typeface="Cambria Math"/>
                          </a:rPr>
                          <m:t>αβ</m:t>
                        </m:r>
                      </m:sup>
                    </m:sSup>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is the flux of </a:t>
                </a:r>
                <a14:m>
                  <m:oMath xmlns:m="http://schemas.openxmlformats.org/officeDocument/2006/math">
                    <m:r>
                      <m:rPr>
                        <m:sty m:val="p"/>
                      </m:rPr>
                      <a:rPr lang="zh-TW" altLang="en-US" i="0" u="sng">
                        <a:solidFill>
                          <a:srgbClr val="0000FF"/>
                        </a:solidFill>
                        <a:latin typeface="Cambria Math"/>
                      </a:rPr>
                      <m:t>α</m:t>
                    </m:r>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momentum across the surface of constant </a:t>
                </a:r>
                <a14:m>
                  <m:oMath xmlns:m="http://schemas.openxmlformats.org/officeDocument/2006/math">
                    <m:sSup>
                      <m:sSupPr>
                        <m:ctrlPr>
                          <a:rPr lang="zh-TW" altLang="en-US" i="1" u="sng">
                            <a:solidFill>
                              <a:srgbClr val="0000FF"/>
                            </a:solidFill>
                            <a:latin typeface="Cambria Math"/>
                          </a:rPr>
                        </m:ctrlPr>
                      </m:sSupPr>
                      <m:e>
                        <m:r>
                          <m:rPr>
                            <m:sty m:val="p"/>
                          </m:rPr>
                          <a:rPr lang="en-US" altLang="zh-TW" b="0" i="0" u="sng" smtClean="0">
                            <a:solidFill>
                              <a:srgbClr val="0000FF"/>
                            </a:solidFill>
                            <a:latin typeface="Cambria Math"/>
                          </a:rPr>
                          <m:t>x</m:t>
                        </m:r>
                      </m:e>
                      <m:sup>
                        <m:r>
                          <m:rPr>
                            <m:sty m:val="p"/>
                          </m:rPr>
                          <a:rPr lang="zh-TW" altLang="en-US" i="0" u="sng">
                            <a:solidFill>
                              <a:srgbClr val="0000FF"/>
                            </a:solidFill>
                            <a:latin typeface="Cambria Math"/>
                          </a:rPr>
                          <m:t>β</m:t>
                        </m:r>
                      </m:sup>
                    </m:sSup>
                  </m:oMath>
                </a14:m>
                <a:r>
                  <a:rPr lang="en-US" altLang="zh-TW" dirty="0" smtClean="0">
                    <a:latin typeface="Cambria Math" pitchFamily="18" charset="0"/>
                    <a:ea typeface="Cambria Math" pitchFamily="18" charset="0"/>
                  </a:rPr>
                  <a:t> </a:t>
                </a:r>
                <a:endParaRPr lang="zh-TW" altLang="en-US" dirty="0" smtClean="0">
                  <a:latin typeface="Cambria Math" pitchFamily="18" charset="0"/>
                  <a:ea typeface="Cambria Math"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26532" y="2433712"/>
                <a:ext cx="6633461" cy="659540"/>
              </a:xfrm>
              <a:prstGeom prst="rect">
                <a:avLst/>
              </a:prstGeom>
              <a:blipFill rotWithShape="1">
                <a:blip r:embed="rId3"/>
                <a:stretch>
                  <a:fillRect l="-827" t="-5556" b="-138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0021" y="3338785"/>
                <a:ext cx="8587928"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2. </a:t>
                </a:r>
                <a14:m>
                  <m:oMath xmlns:m="http://schemas.openxmlformats.org/officeDocument/2006/math">
                    <m:sSup>
                      <m:sSupPr>
                        <m:ctrlPr>
                          <a:rPr lang="zh-TW" altLang="en-US" i="1">
                            <a:latin typeface="Cambria Math"/>
                          </a:rPr>
                        </m:ctrlPr>
                      </m:sSupPr>
                      <m:e>
                        <m:r>
                          <a:rPr lang="zh-TW" altLang="en-US" i="1">
                            <a:latin typeface="Cambria Math"/>
                          </a:rPr>
                          <m:t>𝑇</m:t>
                        </m:r>
                      </m:e>
                      <m:sup>
                        <m:r>
                          <a:rPr lang="zh-TW" altLang="en-US">
                            <a:latin typeface="Cambria Math"/>
                          </a:rPr>
                          <m:t>0</m:t>
                        </m:r>
                        <m:r>
                          <a:rPr lang="en-US" altLang="zh-TW" b="0" i="1" smtClean="0">
                            <a:latin typeface="Cambria Math"/>
                          </a:rPr>
                          <m:t>0</m:t>
                        </m:r>
                      </m:sup>
                    </m:sSup>
                  </m:oMath>
                </a14:m>
                <a:r>
                  <a:rPr lang="en-US" altLang="zh-TW" dirty="0">
                    <a:latin typeface="Cambria Math" pitchFamily="18" charset="0"/>
                    <a:ea typeface="Cambria Math" pitchFamily="18" charset="0"/>
                  </a:rPr>
                  <a:t> is the flux of </a:t>
                </a:r>
                <a14:m>
                  <m:oMath xmlns:m="http://schemas.openxmlformats.org/officeDocument/2006/math">
                    <m:r>
                      <a:rPr lang="en-US" altLang="zh-TW" b="0" i="1" smtClean="0">
                        <a:latin typeface="Cambria Math"/>
                        <a:ea typeface="Cambria Math" pitchFamily="18" charset="0"/>
                      </a:rPr>
                      <m:t>0</m:t>
                    </m:r>
                  </m:oMath>
                </a14:m>
                <a:r>
                  <a:rPr lang="zh-TW" altLang="en-US" dirty="0" smtClean="0">
                    <a:latin typeface="Cambria Math" pitchFamily="18" charset="0"/>
                    <a:ea typeface="Cambria Math" pitchFamily="18" charset="0"/>
                  </a:rPr>
                  <a:t> </a:t>
                </a:r>
                <a:r>
                  <a:rPr lang="en-US" altLang="zh-TW" dirty="0">
                    <a:latin typeface="Cambria Math" pitchFamily="18" charset="0"/>
                    <a:ea typeface="Cambria Math" pitchFamily="18" charset="0"/>
                  </a:rPr>
                  <a:t>momentum across the surface of constant </a:t>
                </a:r>
                <a14:m>
                  <m:oMath xmlns:m="http://schemas.openxmlformats.org/officeDocument/2006/math">
                    <m:sSup>
                      <m:sSupPr>
                        <m:ctrlPr>
                          <a:rPr lang="zh-TW" altLang="en-US" i="1">
                            <a:latin typeface="Cambria Math"/>
                          </a:rPr>
                        </m:ctrlPr>
                      </m:sSupPr>
                      <m:e>
                        <m:r>
                          <a:rPr lang="en-US" altLang="zh-TW" i="1">
                            <a:latin typeface="Cambria Math"/>
                          </a:rPr>
                          <m:t>𝑥</m:t>
                        </m:r>
                      </m:e>
                      <m:sup>
                        <m:r>
                          <a:rPr lang="en-US" altLang="zh-TW" b="0" i="1" smtClean="0">
                            <a:latin typeface="Cambria Math"/>
                          </a:rPr>
                          <m:t>0</m:t>
                        </m:r>
                      </m:sup>
                    </m:sSup>
                  </m:oMath>
                </a14:m>
                <a:r>
                  <a:rPr lang="en-US" altLang="zh-TW" dirty="0" smtClean="0">
                    <a:latin typeface="Cambria Math" pitchFamily="18" charset="0"/>
                    <a:ea typeface="Cambria Math" pitchFamily="18" charset="0"/>
                  </a:rPr>
                  <a:t>. </a:t>
                </a:r>
              </a:p>
              <a:p>
                <a:r>
                  <a:rPr lang="en-US" altLang="zh-TW" dirty="0" smtClean="0">
                    <a:latin typeface="Cambria Math" pitchFamily="18" charset="0"/>
                    <a:ea typeface="Cambria Math" pitchFamily="18" charset="0"/>
                  </a:rPr>
                  <a:t>Now, we again are discussing energy through some surface, but now it is a bit trickier because we go across the surface of constant t !</a:t>
                </a:r>
              </a:p>
            </p:txBody>
          </p:sp>
        </mc:Choice>
        <mc:Fallback xmlns="">
          <p:sp>
            <p:nvSpPr>
              <p:cNvPr id="11" name="TextBox 10"/>
              <p:cNvSpPr txBox="1">
                <a:spLocks noRot="1" noChangeAspect="1" noMove="1" noResize="1" noEditPoints="1" noAdjustHandles="1" noChangeArrowheads="1" noChangeShapeType="1" noTextEdit="1"/>
              </p:cNvSpPr>
              <p:nvPr/>
            </p:nvSpPr>
            <p:spPr>
              <a:xfrm>
                <a:off x="220021" y="3338785"/>
                <a:ext cx="8587928" cy="923330"/>
              </a:xfrm>
              <a:prstGeom prst="rect">
                <a:avLst/>
              </a:prstGeom>
              <a:blipFill rotWithShape="1">
                <a:blip r:embed="rId4"/>
                <a:stretch>
                  <a:fillRect l="-568" t="-3974" b="-9272"/>
                </a:stretch>
              </a:blipFill>
            </p:spPr>
            <p:txBody>
              <a:bodyPr/>
              <a:lstStyle/>
              <a:p>
                <a:r>
                  <a:rPr lang="zh-TW" altLang="en-US">
                    <a:noFill/>
                  </a:rPr>
                  <a:t> </a:t>
                </a:r>
              </a:p>
            </p:txBody>
          </p:sp>
        </mc:Fallback>
      </mc:AlternateContent>
      <p:grpSp>
        <p:nvGrpSpPr>
          <p:cNvPr id="12" name="Group 11"/>
          <p:cNvGrpSpPr/>
          <p:nvPr/>
        </p:nvGrpSpPr>
        <p:grpSpPr>
          <a:xfrm>
            <a:off x="651105" y="4500309"/>
            <a:ext cx="2425492" cy="1364968"/>
            <a:chOff x="1164167" y="5190065"/>
            <a:chExt cx="2425492" cy="1364968"/>
          </a:xfrm>
        </p:grpSpPr>
        <p:grpSp>
          <p:nvGrpSpPr>
            <p:cNvPr id="13" name="Group 12"/>
            <p:cNvGrpSpPr/>
            <p:nvPr/>
          </p:nvGrpSpPr>
          <p:grpSpPr>
            <a:xfrm>
              <a:off x="1164167" y="5190065"/>
              <a:ext cx="2425492" cy="1364968"/>
              <a:chOff x="1164167" y="5190065"/>
              <a:chExt cx="2425492" cy="1364968"/>
            </a:xfrm>
          </p:grpSpPr>
          <p:grpSp>
            <p:nvGrpSpPr>
              <p:cNvPr id="15" name="Group 14"/>
              <p:cNvGrpSpPr/>
              <p:nvPr/>
            </p:nvGrpSpPr>
            <p:grpSpPr>
              <a:xfrm>
                <a:off x="1164167" y="5190065"/>
                <a:ext cx="2425492" cy="1354669"/>
                <a:chOff x="1164167" y="5190065"/>
                <a:chExt cx="2425492" cy="1354669"/>
              </a:xfrm>
            </p:grpSpPr>
            <p:cxnSp>
              <p:nvCxnSpPr>
                <p:cNvPr id="17" name="Straight Connector 16"/>
                <p:cNvCxnSpPr/>
                <p:nvPr/>
              </p:nvCxnSpPr>
              <p:spPr>
                <a:xfrm flipH="1">
                  <a:off x="1176867" y="5197839"/>
                  <a:ext cx="429476" cy="525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159000"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141133"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164167" y="57234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06343" y="51900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64167" y="6544734"/>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176867"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159000"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41133" y="57234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141133" y="6011334"/>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581399" y="51900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594826" y="5190065"/>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159000" y="6011332"/>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176867" y="6011334"/>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612693" y="5197839"/>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612693" y="6011334"/>
                  <a:ext cx="197696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159000" y="5518150"/>
                  <a:ext cx="171554" cy="410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66147" y="5370357"/>
                  <a:ext cx="292850" cy="7009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67991" y="5222875"/>
                  <a:ext cx="419903" cy="10050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160409" y="5383920"/>
                  <a:ext cx="427486" cy="10232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182007" y="5553075"/>
                  <a:ext cx="401915" cy="9620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2319579" y="5689600"/>
                  <a:ext cx="278556" cy="6667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463211" y="5866007"/>
                  <a:ext cx="127921" cy="3061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877275" y="5950959"/>
                  <a:ext cx="343364"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dx</a:t>
                  </a:r>
                  <a:endParaRPr lang="zh-TW" altLang="en-US" sz="1200" dirty="0" smtClean="0">
                    <a:latin typeface="Cambria Math" pitchFamily="18" charset="0"/>
                    <a:ea typeface="Cambria Math" pitchFamily="18" charset="0"/>
                  </a:endParaRPr>
                </a:p>
              </p:txBody>
            </p:sp>
            <p:sp>
              <p:nvSpPr>
                <p:cNvPr id="41" name="TextBox 40"/>
                <p:cNvSpPr txBox="1"/>
                <p:nvPr/>
              </p:nvSpPr>
              <p:spPr>
                <a:xfrm>
                  <a:off x="2073095" y="5317544"/>
                  <a:ext cx="340158"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dz</a:t>
                  </a:r>
                  <a:endParaRPr lang="zh-TW" altLang="en-US" sz="1200" dirty="0" smtClean="0">
                    <a:latin typeface="Cambria Math" pitchFamily="18" charset="0"/>
                    <a:ea typeface="Cambria Math" pitchFamily="18" charset="0"/>
                  </a:endParaRPr>
                </a:p>
              </p:txBody>
            </p:sp>
          </p:grpSp>
          <p:sp>
            <p:nvSpPr>
              <p:cNvPr id="16" name="TextBox 15"/>
              <p:cNvSpPr txBox="1"/>
              <p:nvPr/>
            </p:nvSpPr>
            <p:spPr>
              <a:xfrm>
                <a:off x="2554186" y="6278034"/>
                <a:ext cx="320922"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dt</a:t>
                </a:r>
                <a:endParaRPr lang="zh-TW" altLang="en-US" sz="1200" dirty="0" smtClean="0">
                  <a:latin typeface="Cambria Math" pitchFamily="18" charset="0"/>
                  <a:ea typeface="Cambria Math" pitchFamily="18" charset="0"/>
                </a:endParaRPr>
              </a:p>
            </p:txBody>
          </p:sp>
        </p:grpSp>
        <p:cxnSp>
          <p:nvCxnSpPr>
            <p:cNvPr id="14" name="Straight Arrow Connector 13"/>
            <p:cNvCxnSpPr/>
            <p:nvPr/>
          </p:nvCxnSpPr>
          <p:spPr>
            <a:xfrm>
              <a:off x="2084110" y="5895535"/>
              <a:ext cx="59770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TextBox 43"/>
              <p:cNvSpPr txBox="1"/>
              <p:nvPr/>
            </p:nvSpPr>
            <p:spPr>
              <a:xfrm>
                <a:off x="3582652" y="4423486"/>
                <a:ext cx="5375081" cy="774507"/>
              </a:xfrm>
              <a:prstGeom prst="rect">
                <a:avLst/>
              </a:prstGeom>
              <a:noFill/>
            </p:spPr>
            <p:txBody>
              <a:bodyPr wrap="square" rtlCol="0">
                <a:spAutoFit/>
              </a:bodyPr>
              <a:lstStyle/>
              <a:p>
                <a:r>
                  <a:rPr lang="en-US" altLang="zh-TW" dirty="0" smtClean="0">
                    <a:latin typeface="Cambria Math" pitchFamily="18" charset="0"/>
                    <a:ea typeface="Cambria Math" pitchFamily="18" charset="0"/>
                  </a:rPr>
                  <a:t>Using our simple way from last page, this reads as </a:t>
                </a:r>
                <a14:m>
                  <m:oMath xmlns:m="http://schemas.openxmlformats.org/officeDocument/2006/math">
                    <m:f>
                      <m:fPr>
                        <m:ctrlPr>
                          <a:rPr lang="zh-TW" altLang="en-US" i="1">
                            <a:latin typeface="Cambria Math"/>
                          </a:rPr>
                        </m:ctrlPr>
                      </m:fPr>
                      <m:num>
                        <m:r>
                          <m:rPr>
                            <m:sty m:val="p"/>
                          </m:rPr>
                          <a:rPr lang="zh-TW" altLang="en-US">
                            <a:latin typeface="Cambria Math"/>
                          </a:rPr>
                          <m:t>energy</m:t>
                        </m:r>
                      </m:num>
                      <m:den>
                        <m:r>
                          <m:rPr>
                            <m:sty m:val="p"/>
                          </m:rPr>
                          <a:rPr lang="zh-TW" altLang="en-US">
                            <a:latin typeface="Cambria Math"/>
                          </a:rPr>
                          <m:t>dx</m:t>
                        </m:r>
                        <m:r>
                          <a:rPr lang="en-US" altLang="zh-TW">
                            <a:latin typeface="Cambria Math"/>
                          </a:rPr>
                          <m:t> </m:t>
                        </m:r>
                        <m:r>
                          <a:rPr lang="zh-TW" altLang="en-US">
                            <a:latin typeface="Cambria Math"/>
                          </a:rPr>
                          <m:t>⁢</m:t>
                        </m:r>
                        <m:r>
                          <m:rPr>
                            <m:sty m:val="p"/>
                          </m:rPr>
                          <a:rPr lang="en-US" altLang="zh-TW" b="0" i="0" smtClean="0">
                            <a:latin typeface="Cambria Math"/>
                          </a:rPr>
                          <m:t>dy</m:t>
                        </m:r>
                        <m:r>
                          <a:rPr lang="en-US" altLang="zh-TW" b="0" i="0" smtClean="0">
                            <a:latin typeface="Cambria Math"/>
                          </a:rPr>
                          <m:t> </m:t>
                        </m:r>
                        <m:r>
                          <m:rPr>
                            <m:sty m:val="p"/>
                          </m:rPr>
                          <a:rPr lang="zh-TW" altLang="en-US">
                            <a:latin typeface="Cambria Math"/>
                          </a:rPr>
                          <m:t>dz</m:t>
                        </m:r>
                        <m:r>
                          <a:rPr lang="zh-TW" altLang="en-US">
                            <a:latin typeface="Cambria Math"/>
                          </a:rPr>
                          <m:t>⁢</m:t>
                        </m:r>
                      </m:den>
                    </m:f>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which is energy density!</a:t>
                </a:r>
                <a:endParaRPr lang="zh-TW" altLang="en-US" dirty="0" smtClean="0">
                  <a:latin typeface="Cambria Math" pitchFamily="18" charset="0"/>
                  <a:ea typeface="Cambria Math"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582652" y="4423486"/>
                <a:ext cx="5375081" cy="774507"/>
              </a:xfrm>
              <a:prstGeom prst="rect">
                <a:avLst/>
              </a:prstGeom>
              <a:blipFill rotWithShape="1">
                <a:blip r:embed="rId5"/>
                <a:stretch>
                  <a:fillRect l="-1022" t="-4724" b="-39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3536478" y="5450970"/>
                <a:ext cx="537508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the </a:t>
                </a:r>
                <a14:m>
                  <m:oMath xmlns:m="http://schemas.openxmlformats.org/officeDocument/2006/math">
                    <m:sSup>
                      <m:sSupPr>
                        <m:ctrlPr>
                          <a:rPr lang="zh-TW" altLang="en-US" i="1" smtClean="0">
                            <a:solidFill>
                              <a:srgbClr val="0000FF"/>
                            </a:solidFill>
                            <a:latin typeface="Cambria Math"/>
                          </a:rPr>
                        </m:ctrlPr>
                      </m:sSupPr>
                      <m:e>
                        <m:r>
                          <a:rPr lang="zh-TW" altLang="en-US" i="1">
                            <a:solidFill>
                              <a:srgbClr val="0000FF"/>
                            </a:solidFill>
                            <a:latin typeface="Cambria Math"/>
                          </a:rPr>
                          <m:t>𝑇</m:t>
                        </m:r>
                      </m:e>
                      <m:sup>
                        <m:r>
                          <a:rPr lang="zh-TW" altLang="en-US">
                            <a:solidFill>
                              <a:srgbClr val="0000FF"/>
                            </a:solidFill>
                            <a:latin typeface="Cambria Math"/>
                          </a:rPr>
                          <m:t>0</m:t>
                        </m:r>
                        <m:r>
                          <a:rPr lang="en-US" altLang="zh-TW" i="1">
                            <a:solidFill>
                              <a:srgbClr val="0000FF"/>
                            </a:solidFill>
                            <a:latin typeface="Cambria Math"/>
                          </a:rPr>
                          <m:t>0</m:t>
                        </m:r>
                      </m:sup>
                    </m:sSup>
                  </m:oMath>
                </a14:m>
                <a:r>
                  <a:rPr lang="en-US" altLang="zh-TW" dirty="0" smtClean="0">
                    <a:solidFill>
                      <a:srgbClr val="0000FF"/>
                    </a:solidFill>
                    <a:latin typeface="Cambria Math" pitchFamily="18" charset="0"/>
                    <a:ea typeface="Cambria Math" pitchFamily="18" charset="0"/>
                  </a:rPr>
                  <a:t> component actually describes the energy density</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536478" y="5450970"/>
                <a:ext cx="5375081" cy="646331"/>
              </a:xfrm>
              <a:prstGeom prst="rect">
                <a:avLst/>
              </a:prstGeom>
              <a:blipFill rotWithShape="1">
                <a:blip r:embed="rId6"/>
                <a:stretch>
                  <a:fillRect l="-907" t="-5660" b="-13208"/>
                </a:stretch>
              </a:blipFill>
            </p:spPr>
            <p:txBody>
              <a:bodyPr/>
              <a:lstStyle/>
              <a:p>
                <a:r>
                  <a:rPr lang="zh-TW" altLang="en-US">
                    <a:noFill/>
                  </a:rPr>
                  <a:t> </a:t>
                </a:r>
              </a:p>
            </p:txBody>
          </p:sp>
        </mc:Fallback>
      </mc:AlternateContent>
      <p:sp>
        <p:nvSpPr>
          <p:cNvPr id="42" name="Oval 41"/>
          <p:cNvSpPr/>
          <p:nvPr/>
        </p:nvSpPr>
        <p:spPr>
          <a:xfrm>
            <a:off x="4933004" y="1185333"/>
            <a:ext cx="647308" cy="32173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4" grpId="0"/>
      <p:bldP spid="45"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is the Stress-Energy Tensor?</a:t>
            </a:r>
            <a:endParaRPr lang="zh-TW" altLang="en-US" dirty="0"/>
          </a:p>
        </p:txBody>
      </p:sp>
      <p:grpSp>
        <p:nvGrpSpPr>
          <p:cNvPr id="4" name="Group 3"/>
          <p:cNvGrpSpPr/>
          <p:nvPr/>
        </p:nvGrpSpPr>
        <p:grpSpPr>
          <a:xfrm>
            <a:off x="1376226" y="1185333"/>
            <a:ext cx="5820440" cy="1180216"/>
            <a:chOff x="626533" y="1185333"/>
            <a:chExt cx="5820440" cy="1180216"/>
          </a:xfrm>
        </p:grpSpPr>
        <mc:AlternateContent xmlns:mc="http://schemas.openxmlformats.org/markup-compatibility/2006" xmlns:a14="http://schemas.microsoft.com/office/drawing/2010/main">
          <mc:Choice Requires="a14">
            <p:sp>
              <p:nvSpPr>
                <p:cNvPr id="5" name="TextBox 4"/>
                <p:cNvSpPr txBox="1"/>
                <p:nvPr/>
              </p:nvSpPr>
              <p:spPr>
                <a:xfrm>
                  <a:off x="626533" y="1185333"/>
                  <a:ext cx="5820440" cy="1142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𝑇</m:t>
                            </m:r>
                          </m:e>
                          <m:sup>
                            <m:r>
                              <m:rPr>
                                <m:sty m:val="p"/>
                              </m:rPr>
                              <a:rPr lang="zh-TW" altLang="en-US">
                                <a:latin typeface="Cambria Math"/>
                              </a:rPr>
                              <m:t>αβ</m:t>
                            </m:r>
                          </m:sup>
                        </m:sSup>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sSup>
                                    <m:sSupPr>
                                      <m:ctrlPr>
                                        <a:rPr lang="zh-TW" altLang="en-US" i="1">
                                          <a:latin typeface="Cambria Math"/>
                                        </a:rPr>
                                      </m:ctrlPr>
                                    </m:sSupPr>
                                    <m:e>
                                      <m:r>
                                        <a:rPr lang="zh-TW" altLang="en-US" i="1">
                                          <a:latin typeface="Cambria Math"/>
                                        </a:rPr>
                                        <m:t>𝑇</m:t>
                                      </m:r>
                                    </m:e>
                                    <m:sup>
                                      <m:r>
                                        <a:rPr lang="zh-TW" altLang="en-US">
                                          <a:latin typeface="Cambria Math"/>
                                        </a:rPr>
                                        <m:t>01</m:t>
                                      </m:r>
                                    </m:sup>
                                  </m:sSup>
                                </m:e>
                                <m:e>
                                  <m:sSup>
                                    <m:sSupPr>
                                      <m:ctrlPr>
                                        <a:rPr lang="zh-TW" altLang="en-US" i="1">
                                          <a:latin typeface="Cambria Math"/>
                                        </a:rPr>
                                      </m:ctrlPr>
                                    </m:sSupPr>
                                    <m:e>
                                      <m:r>
                                        <a:rPr lang="zh-TW" altLang="en-US" i="1">
                                          <a:latin typeface="Cambria Math"/>
                                        </a:rPr>
                                        <m:t>𝑇</m:t>
                                      </m:r>
                                    </m:e>
                                    <m:sup>
                                      <m:r>
                                        <a:rPr lang="zh-TW" altLang="en-US">
                                          <a:latin typeface="Cambria Math"/>
                                        </a:rPr>
                                        <m:t>02</m:t>
                                      </m:r>
                                    </m:sup>
                                  </m:sSup>
                                </m:e>
                                <m:e>
                                  <m:sSup>
                                    <m:sSupPr>
                                      <m:ctrlPr>
                                        <a:rPr lang="zh-TW" altLang="en-US" i="1">
                                          <a:latin typeface="Cambria Math"/>
                                        </a:rPr>
                                      </m:ctrlPr>
                                    </m:sSupPr>
                                    <m:e>
                                      <m:r>
                                        <a:rPr lang="zh-TW" altLang="en-US" i="1">
                                          <a:latin typeface="Cambria Math"/>
                                        </a:rPr>
                                        <m:t>𝑇</m:t>
                                      </m:r>
                                    </m:e>
                                    <m:sup>
                                      <m:r>
                                        <a:rPr lang="zh-TW" altLang="en-US">
                                          <a:latin typeface="Cambria Math"/>
                                        </a:rPr>
                                        <m:t>03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10</m:t>
                                      </m:r>
                                    </m:sup>
                                  </m:sSup>
                                </m:e>
                                <m:e>
                                  <m:sSup>
                                    <m:sSupPr>
                                      <m:ctrlPr>
                                        <a:rPr lang="zh-TW" altLang="en-US" i="1">
                                          <a:latin typeface="Cambria Math"/>
                                        </a:rPr>
                                      </m:ctrlPr>
                                    </m:sSupPr>
                                    <m:e>
                                      <m:r>
                                        <a:rPr lang="zh-TW" altLang="en-US" i="1">
                                          <a:latin typeface="Cambria Math"/>
                                        </a:rPr>
                                        <m:t>𝑇</m:t>
                                      </m:r>
                                    </m:e>
                                    <m:sup>
                                      <m:r>
                                        <a:rPr lang="zh-TW" altLang="en-US">
                                          <a:latin typeface="Cambria Math"/>
                                        </a:rPr>
                                        <m:t>11</m:t>
                                      </m:r>
                                    </m:sup>
                                  </m:sSup>
                                </m:e>
                                <m:e>
                                  <m:sSup>
                                    <m:sSupPr>
                                      <m:ctrlPr>
                                        <a:rPr lang="zh-TW" altLang="en-US" i="1">
                                          <a:latin typeface="Cambria Math"/>
                                        </a:rPr>
                                      </m:ctrlPr>
                                    </m:sSupPr>
                                    <m:e>
                                      <m:r>
                                        <a:rPr lang="zh-TW" altLang="en-US" i="1">
                                          <a:latin typeface="Cambria Math"/>
                                        </a:rPr>
                                        <m:t>𝑇</m:t>
                                      </m:r>
                                    </m:e>
                                    <m:sup>
                                      <m:r>
                                        <a:rPr lang="zh-TW" altLang="en-US">
                                          <a:latin typeface="Cambria Math"/>
                                        </a:rPr>
                                        <m:t>12</m:t>
                                      </m:r>
                                    </m:sup>
                                  </m:sSup>
                                </m:e>
                                <m:e>
                                  <m:sSup>
                                    <m:sSupPr>
                                      <m:ctrlPr>
                                        <a:rPr lang="zh-TW" altLang="en-US" i="1">
                                          <a:latin typeface="Cambria Math"/>
                                        </a:rPr>
                                      </m:ctrlPr>
                                    </m:sSupPr>
                                    <m:e>
                                      <m:r>
                                        <a:rPr lang="zh-TW" altLang="en-US" i="1">
                                          <a:latin typeface="Cambria Math"/>
                                        </a:rPr>
                                        <m:t>𝑇</m:t>
                                      </m:r>
                                    </m:e>
                                    <m:sup>
                                      <m:r>
                                        <a:rPr lang="zh-TW" altLang="en-US">
                                          <a:latin typeface="Cambria Math"/>
                                        </a:rPr>
                                        <m:t>13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20</m:t>
                                      </m:r>
                                    </m:sup>
                                  </m:sSup>
                                </m:e>
                                <m:e>
                                  <m:sSup>
                                    <m:sSupPr>
                                      <m:ctrlPr>
                                        <a:rPr lang="zh-TW" altLang="en-US" i="1">
                                          <a:latin typeface="Cambria Math"/>
                                        </a:rPr>
                                      </m:ctrlPr>
                                    </m:sSupPr>
                                    <m:e>
                                      <m:r>
                                        <a:rPr lang="zh-TW" altLang="en-US" i="1">
                                          <a:latin typeface="Cambria Math"/>
                                        </a:rPr>
                                        <m:t>𝑇</m:t>
                                      </m:r>
                                    </m:e>
                                    <m:sup>
                                      <m:r>
                                        <a:rPr lang="zh-TW" altLang="en-US">
                                          <a:latin typeface="Cambria Math"/>
                                        </a:rPr>
                                        <m:t>21</m:t>
                                      </m:r>
                                    </m:sup>
                                  </m:sSup>
                                </m:e>
                                <m:e>
                                  <m:sSup>
                                    <m:sSupPr>
                                      <m:ctrlPr>
                                        <a:rPr lang="zh-TW" altLang="en-US" i="1">
                                          <a:latin typeface="Cambria Math"/>
                                        </a:rPr>
                                      </m:ctrlPr>
                                    </m:sSupPr>
                                    <m:e>
                                      <m:r>
                                        <a:rPr lang="zh-TW" altLang="en-US" i="1">
                                          <a:latin typeface="Cambria Math"/>
                                        </a:rPr>
                                        <m:t>𝑇</m:t>
                                      </m:r>
                                    </m:e>
                                    <m:sup>
                                      <m:r>
                                        <a:rPr lang="zh-TW" altLang="en-US">
                                          <a:latin typeface="Cambria Math"/>
                                        </a:rPr>
                                        <m:t>22</m:t>
                                      </m:r>
                                    </m:sup>
                                  </m:sSup>
                                </m:e>
                                <m:e>
                                  <m:sSup>
                                    <m:sSupPr>
                                      <m:ctrlPr>
                                        <a:rPr lang="zh-TW" altLang="en-US" i="1">
                                          <a:latin typeface="Cambria Math"/>
                                        </a:rPr>
                                      </m:ctrlPr>
                                    </m:sSupPr>
                                    <m:e>
                                      <m:r>
                                        <a:rPr lang="zh-TW" altLang="en-US" i="1">
                                          <a:latin typeface="Cambria Math"/>
                                        </a:rPr>
                                        <m:t>𝑇</m:t>
                                      </m:r>
                                    </m:e>
                                    <m:sup>
                                      <m:r>
                                        <a:rPr lang="zh-TW" altLang="en-US">
                                          <a:latin typeface="Cambria Math"/>
                                        </a:rPr>
                                        <m:t>23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30</m:t>
                                      </m:r>
                                    </m:sup>
                                  </m:sSup>
                                </m:e>
                                <m:e>
                                  <m:sSup>
                                    <m:sSupPr>
                                      <m:ctrlPr>
                                        <a:rPr lang="zh-TW" altLang="en-US" i="1">
                                          <a:latin typeface="Cambria Math"/>
                                        </a:rPr>
                                      </m:ctrlPr>
                                    </m:sSupPr>
                                    <m:e>
                                      <m:r>
                                        <a:rPr lang="zh-TW" altLang="en-US" i="1">
                                          <a:latin typeface="Cambria Math"/>
                                        </a:rPr>
                                        <m:t>𝑇</m:t>
                                      </m:r>
                                    </m:e>
                                    <m:sup>
                                      <m:r>
                                        <a:rPr lang="zh-TW" altLang="en-US">
                                          <a:latin typeface="Cambria Math"/>
                                        </a:rPr>
                                        <m:t>31</m:t>
                                      </m:r>
                                    </m:sup>
                                  </m:sSup>
                                </m:e>
                                <m:e>
                                  <m:sSup>
                                    <m:sSupPr>
                                      <m:ctrlPr>
                                        <a:rPr lang="zh-TW" altLang="en-US" i="1">
                                          <a:latin typeface="Cambria Math"/>
                                        </a:rPr>
                                      </m:ctrlPr>
                                    </m:sSupPr>
                                    <m:e>
                                      <m:r>
                                        <a:rPr lang="zh-TW" altLang="en-US" i="1">
                                          <a:latin typeface="Cambria Math"/>
                                        </a:rPr>
                                        <m:t>𝑇</m:t>
                                      </m:r>
                                    </m:e>
                                    <m:sup>
                                      <m:r>
                                        <a:rPr lang="zh-TW" altLang="en-US">
                                          <a:latin typeface="Cambria Math"/>
                                        </a:rPr>
                                        <m:t>32</m:t>
                                      </m:r>
                                    </m:sup>
                                  </m:sSup>
                                </m:e>
                                <m:e>
                                  <m:sSup>
                                    <m:sSupPr>
                                      <m:ctrlPr>
                                        <a:rPr lang="zh-TW" altLang="en-US" i="1">
                                          <a:latin typeface="Cambria Math"/>
                                        </a:rPr>
                                      </m:ctrlPr>
                                    </m:sSupPr>
                                    <m:e>
                                      <m:r>
                                        <a:rPr lang="zh-TW" altLang="en-US" i="1">
                                          <a:latin typeface="Cambria Math"/>
                                        </a:rPr>
                                        <m:t>𝑇</m:t>
                                      </m:r>
                                    </m:e>
                                    <m:sup>
                                      <m:r>
                                        <a:rPr lang="zh-TW" altLang="en-US">
                                          <a:latin typeface="Cambria Math"/>
                                        </a:rPr>
                                        <m:t>33</m:t>
                                      </m:r>
                                    </m:sup>
                                  </m:sSup>
                                </m:e>
                              </m:mr>
                            </m:m>
                          </m:e>
                        </m:d>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e>
                                  <m:sSup>
                                    <m:sSupPr>
                                      <m:ctrlPr>
                                        <a:rPr lang="zh-TW" altLang="en-US" i="1">
                                          <a:latin typeface="Cambria Math"/>
                                        </a:rPr>
                                      </m:ctrlPr>
                                    </m:sSupPr>
                                    <m:e>
                                      <m:r>
                                        <a:rPr lang="zh-TW" altLang="en-US" i="1">
                                          <a:latin typeface="Cambria Math"/>
                                        </a:rPr>
                                        <m:t>𝑇</m:t>
                                      </m:r>
                                    </m:e>
                                    <m:sup>
                                      <m:r>
                                        <a:rPr lang="zh-TW" altLang="en-US">
                                          <a:latin typeface="Cambria Math"/>
                                        </a:rPr>
                                        <m:t>0⁢</m:t>
                                      </m:r>
                                      <m:r>
                                        <a:rPr lang="zh-TW" altLang="en-US" i="1">
                                          <a:latin typeface="Cambria Math"/>
                                        </a:rPr>
                                        <m:t>𝑗</m:t>
                                      </m:r>
                                    </m:sup>
                                  </m:sSup>
                                </m:e>
                                <m:e/>
                              </m:mr>
                              <m:mr>
                                <m:e/>
                                <m:e/>
                                <m:e/>
                                <m:e/>
                              </m:mr>
                              <m:mr>
                                <m:e>
                                  <m:sSup>
                                    <m:sSupPr>
                                      <m:ctrlPr>
                                        <a:rPr lang="zh-TW" altLang="en-US" i="1">
                                          <a:latin typeface="Cambria Math"/>
                                        </a:rPr>
                                      </m:ctrlPr>
                                    </m:sSupPr>
                                    <m:e>
                                      <m:r>
                                        <a:rPr lang="zh-TW" altLang="en-US" i="1">
                                          <a:latin typeface="Cambria Math"/>
                                        </a:rPr>
                                        <m:t>𝑇</m:t>
                                      </m:r>
                                    </m:e>
                                    <m:sup>
                                      <m:r>
                                        <m:rPr>
                                          <m:sty m:val="p"/>
                                        </m:rPr>
                                        <a:rPr lang="zh-TW" altLang="en-US">
                                          <a:latin typeface="Cambria Math"/>
                                        </a:rPr>
                                        <m:t>i</m:t>
                                      </m:r>
                                      <m:r>
                                        <a:rPr lang="zh-TW" altLang="en-US">
                                          <a:latin typeface="Cambria Math"/>
                                        </a:rPr>
                                        <m:t>0</m:t>
                                      </m:r>
                                    </m:sup>
                                  </m:sSup>
                                </m:e>
                                <m:e/>
                                <m:e>
                                  <m:sSup>
                                    <m:sSupPr>
                                      <m:ctrlPr>
                                        <a:rPr lang="zh-TW" altLang="en-US" i="1">
                                          <a:latin typeface="Cambria Math"/>
                                        </a:rPr>
                                      </m:ctrlPr>
                                    </m:sSupPr>
                                    <m:e>
                                      <m:r>
                                        <a:rPr lang="zh-TW" altLang="en-US" i="1">
                                          <a:latin typeface="Cambria Math"/>
                                        </a:rPr>
                                        <m:t>𝑇</m:t>
                                      </m:r>
                                    </m:e>
                                    <m:sup>
                                      <m:r>
                                        <m:rPr>
                                          <m:sty m:val="p"/>
                                        </m:rPr>
                                        <a:rPr lang="zh-TW" altLang="en-US">
                                          <a:latin typeface="Cambria Math"/>
                                        </a:rPr>
                                        <m:t>ij</m:t>
                                      </m:r>
                                    </m:sup>
                                  </m:sSup>
                                </m:e>
                                <m:e/>
                              </m:mr>
                              <m:mr>
                                <m:e/>
                                <m:e/>
                                <m:e/>
                                <m:e/>
                              </m:mr>
                            </m:m>
                          </m:e>
                        </m:d>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26533" y="1185333"/>
                  <a:ext cx="5820440" cy="1142685"/>
                </a:xfrm>
                <a:prstGeom prst="rect">
                  <a:avLst/>
                </a:prstGeom>
                <a:blipFill rotWithShape="1">
                  <a:blip r:embed="rId2"/>
                  <a:stretch>
                    <a:fillRect/>
                  </a:stretch>
                </a:blipFill>
              </p:spPr>
              <p:txBody>
                <a:bodyPr/>
                <a:lstStyle/>
                <a:p>
                  <a:r>
                    <a:rPr lang="zh-TW" altLang="en-US">
                      <a:noFill/>
                    </a:rPr>
                    <a:t> </a:t>
                  </a:r>
                </a:p>
              </p:txBody>
            </p:sp>
          </mc:Fallback>
        </mc:AlternateContent>
        <p:cxnSp>
          <p:nvCxnSpPr>
            <p:cNvPr id="6" name="Straight Connector 5"/>
            <p:cNvCxnSpPr/>
            <p:nvPr/>
          </p:nvCxnSpPr>
          <p:spPr>
            <a:xfrm>
              <a:off x="4301066" y="1507066"/>
              <a:ext cx="18457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75199" y="1185333"/>
              <a:ext cx="0" cy="11802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626532" y="2433712"/>
                <a:ext cx="6633461" cy="659540"/>
              </a:xfrm>
              <a:prstGeom prst="rect">
                <a:avLst/>
              </a:prstGeom>
              <a:noFill/>
            </p:spPr>
            <p:txBody>
              <a:bodyPr wrap="square" rtlCol="0">
                <a:spAutoFit/>
              </a:bodyPr>
              <a:lstStyle/>
              <a:p>
                <a:r>
                  <a:rPr lang="en-US" altLang="zh-TW" dirty="0" smtClean="0">
                    <a:latin typeface="Cambria Math" pitchFamily="18" charset="0"/>
                    <a:ea typeface="Cambria Math" pitchFamily="18" charset="0"/>
                  </a:rPr>
                  <a:t>How do we read the stress-energy tensor?</a:t>
                </a:r>
              </a:p>
              <a:p>
                <a14:m>
                  <m:oMath xmlns:m="http://schemas.openxmlformats.org/officeDocument/2006/math">
                    <m:sSup>
                      <m:sSupPr>
                        <m:ctrlPr>
                          <a:rPr lang="zh-TW" altLang="en-US" i="1" u="sng" smtClean="0">
                            <a:solidFill>
                              <a:srgbClr val="0000FF"/>
                            </a:solidFill>
                            <a:latin typeface="Cambria Math"/>
                          </a:rPr>
                        </m:ctrlPr>
                      </m:sSupPr>
                      <m:e>
                        <m:r>
                          <m:rPr>
                            <m:sty m:val="p"/>
                          </m:rPr>
                          <a:rPr lang="zh-TW" altLang="en-US" i="0" u="sng">
                            <a:solidFill>
                              <a:srgbClr val="0000FF"/>
                            </a:solidFill>
                            <a:latin typeface="Cambria Math"/>
                          </a:rPr>
                          <m:t>T</m:t>
                        </m:r>
                      </m:e>
                      <m:sup>
                        <m:r>
                          <m:rPr>
                            <m:sty m:val="p"/>
                          </m:rPr>
                          <a:rPr lang="zh-TW" altLang="en-US" i="0" u="sng">
                            <a:solidFill>
                              <a:srgbClr val="0000FF"/>
                            </a:solidFill>
                            <a:latin typeface="Cambria Math"/>
                          </a:rPr>
                          <m:t>αβ</m:t>
                        </m:r>
                      </m:sup>
                    </m:sSup>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is the flux of </a:t>
                </a:r>
                <a14:m>
                  <m:oMath xmlns:m="http://schemas.openxmlformats.org/officeDocument/2006/math">
                    <m:r>
                      <m:rPr>
                        <m:sty m:val="p"/>
                      </m:rPr>
                      <a:rPr lang="zh-TW" altLang="en-US" i="0" u="sng">
                        <a:solidFill>
                          <a:srgbClr val="0000FF"/>
                        </a:solidFill>
                        <a:latin typeface="Cambria Math"/>
                      </a:rPr>
                      <m:t>α</m:t>
                    </m:r>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momentum across the surface of constant </a:t>
                </a:r>
                <a14:m>
                  <m:oMath xmlns:m="http://schemas.openxmlformats.org/officeDocument/2006/math">
                    <m:sSup>
                      <m:sSupPr>
                        <m:ctrlPr>
                          <a:rPr lang="zh-TW" altLang="en-US" i="1" u="sng">
                            <a:solidFill>
                              <a:srgbClr val="0000FF"/>
                            </a:solidFill>
                            <a:latin typeface="Cambria Math"/>
                          </a:rPr>
                        </m:ctrlPr>
                      </m:sSupPr>
                      <m:e>
                        <m:r>
                          <m:rPr>
                            <m:sty m:val="p"/>
                          </m:rPr>
                          <a:rPr lang="en-US" altLang="zh-TW" b="0" i="0" u="sng" smtClean="0">
                            <a:solidFill>
                              <a:srgbClr val="0000FF"/>
                            </a:solidFill>
                            <a:latin typeface="Cambria Math"/>
                          </a:rPr>
                          <m:t>x</m:t>
                        </m:r>
                      </m:e>
                      <m:sup>
                        <m:r>
                          <m:rPr>
                            <m:sty m:val="p"/>
                          </m:rPr>
                          <a:rPr lang="zh-TW" altLang="en-US" i="0" u="sng">
                            <a:solidFill>
                              <a:srgbClr val="0000FF"/>
                            </a:solidFill>
                            <a:latin typeface="Cambria Math"/>
                          </a:rPr>
                          <m:t>β</m:t>
                        </m:r>
                      </m:sup>
                    </m:sSup>
                  </m:oMath>
                </a14:m>
                <a:r>
                  <a:rPr lang="en-US" altLang="zh-TW" dirty="0" smtClean="0">
                    <a:latin typeface="Cambria Math" pitchFamily="18" charset="0"/>
                    <a:ea typeface="Cambria Math" pitchFamily="18" charset="0"/>
                  </a:rPr>
                  <a:t> </a:t>
                </a:r>
                <a:endParaRPr lang="zh-TW" altLang="en-US" dirty="0" smtClean="0">
                  <a:latin typeface="Cambria Math" pitchFamily="18" charset="0"/>
                  <a:ea typeface="Cambria Math"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6532" y="2433712"/>
                <a:ext cx="6633461" cy="659540"/>
              </a:xfrm>
              <a:prstGeom prst="rect">
                <a:avLst/>
              </a:prstGeom>
              <a:blipFill rotWithShape="1">
                <a:blip r:embed="rId3"/>
                <a:stretch>
                  <a:fillRect l="-827" t="-5556" b="-1388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0021" y="3338785"/>
                <a:ext cx="8619179" cy="1224951"/>
              </a:xfrm>
              <a:prstGeom prst="rect">
                <a:avLst/>
              </a:prstGeom>
              <a:noFill/>
            </p:spPr>
            <p:txBody>
              <a:bodyPr wrap="square" rtlCol="0">
                <a:spAutoFit/>
              </a:bodyPr>
              <a:lstStyle/>
              <a:p>
                <a:r>
                  <a:rPr lang="en-US" altLang="zh-TW" dirty="0" smtClean="0">
                    <a:latin typeface="Cambria Math" pitchFamily="18" charset="0"/>
                    <a:ea typeface="Cambria Math" pitchFamily="18" charset="0"/>
                  </a:rPr>
                  <a:t>3. </a:t>
                </a:r>
                <a14:m>
                  <m:oMath xmlns:m="http://schemas.openxmlformats.org/officeDocument/2006/math">
                    <m:sSup>
                      <m:sSupPr>
                        <m:ctrlPr>
                          <a:rPr lang="zh-TW" altLang="en-US" i="1">
                            <a:latin typeface="Cambria Math"/>
                          </a:rPr>
                        </m:ctrlPr>
                      </m:sSupPr>
                      <m:e>
                        <m:r>
                          <a:rPr lang="zh-TW" altLang="en-US" i="1">
                            <a:latin typeface="Cambria Math"/>
                          </a:rPr>
                          <m:t>𝑇</m:t>
                        </m:r>
                      </m:e>
                      <m:sup>
                        <m:r>
                          <m:rPr>
                            <m:sty m:val="p"/>
                          </m:rPr>
                          <a:rPr lang="en-US" altLang="zh-TW" b="0" i="0" smtClean="0">
                            <a:latin typeface="Cambria Math"/>
                          </a:rPr>
                          <m:t>i</m:t>
                        </m:r>
                        <m:r>
                          <a:rPr lang="en-US" altLang="zh-TW" b="0" i="1" smtClean="0">
                            <a:latin typeface="Cambria Math"/>
                          </a:rPr>
                          <m:t>0</m:t>
                        </m:r>
                      </m:sup>
                    </m:sSup>
                  </m:oMath>
                </a14:m>
                <a:r>
                  <a:rPr lang="en-US" altLang="zh-TW" dirty="0">
                    <a:latin typeface="Cambria Math" pitchFamily="18" charset="0"/>
                    <a:ea typeface="Cambria Math" pitchFamily="18" charset="0"/>
                  </a:rPr>
                  <a:t> is the flux of </a:t>
                </a:r>
                <a14:m>
                  <m:oMath xmlns:m="http://schemas.openxmlformats.org/officeDocument/2006/math">
                    <m:sSup>
                      <m:sSupPr>
                        <m:ctrlPr>
                          <a:rPr lang="zh-TW" altLang="en-US" i="1">
                            <a:latin typeface="Cambria Math"/>
                          </a:rPr>
                        </m:ctrlPr>
                      </m:sSupPr>
                      <m:e>
                        <m:r>
                          <a:rPr lang="en-US" altLang="zh-TW" b="0" i="1" smtClean="0">
                            <a:latin typeface="Cambria Math"/>
                          </a:rPr>
                          <m:t>𝑖</m:t>
                        </m:r>
                      </m:e>
                      <m:sup>
                        <m:r>
                          <m:rPr>
                            <m:sty m:val="p"/>
                          </m:rPr>
                          <a:rPr lang="en-US" altLang="zh-TW" b="0" i="0" smtClean="0">
                            <a:latin typeface="Cambria Math"/>
                          </a:rPr>
                          <m:t>th</m:t>
                        </m:r>
                      </m:sup>
                    </m:sSup>
                  </m:oMath>
                </a14:m>
                <a:r>
                  <a:rPr lang="zh-TW" altLang="en-US" dirty="0" smtClean="0">
                    <a:latin typeface="Cambria Math" pitchFamily="18" charset="0"/>
                    <a:ea typeface="Cambria Math" pitchFamily="18" charset="0"/>
                  </a:rPr>
                  <a:t> </a:t>
                </a:r>
                <a:r>
                  <a:rPr lang="en-US" altLang="zh-TW" dirty="0">
                    <a:latin typeface="Cambria Math" pitchFamily="18" charset="0"/>
                    <a:ea typeface="Cambria Math" pitchFamily="18" charset="0"/>
                  </a:rPr>
                  <a:t>momentum across the surface of constant </a:t>
                </a:r>
                <a14:m>
                  <m:oMath xmlns:m="http://schemas.openxmlformats.org/officeDocument/2006/math">
                    <m:sSup>
                      <m:sSupPr>
                        <m:ctrlPr>
                          <a:rPr lang="zh-TW" altLang="en-US" i="1">
                            <a:latin typeface="Cambria Math"/>
                          </a:rPr>
                        </m:ctrlPr>
                      </m:sSupPr>
                      <m:e>
                        <m:r>
                          <a:rPr lang="en-US" altLang="zh-TW" i="1">
                            <a:latin typeface="Cambria Math"/>
                          </a:rPr>
                          <m:t>𝑥</m:t>
                        </m:r>
                      </m:e>
                      <m:sup>
                        <m:r>
                          <a:rPr lang="en-US" altLang="zh-TW" b="0" i="1" smtClean="0">
                            <a:latin typeface="Cambria Math"/>
                          </a:rPr>
                          <m:t>0</m:t>
                        </m:r>
                      </m:sup>
                    </m:sSup>
                  </m:oMath>
                </a14:m>
                <a:r>
                  <a:rPr lang="en-US" altLang="zh-TW" dirty="0" smtClean="0">
                    <a:latin typeface="Cambria Math" pitchFamily="18" charset="0"/>
                    <a:ea typeface="Cambria Math" pitchFamily="18" charset="0"/>
                  </a:rPr>
                  <a:t>. </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After the previous two examples, this should be easier. Since the surface of constant </a:t>
                </a:r>
                <a14:m>
                  <m:oMath xmlns:m="http://schemas.openxmlformats.org/officeDocument/2006/math">
                    <m:sSup>
                      <m:sSupPr>
                        <m:ctrlPr>
                          <a:rPr lang="zh-TW" altLang="en-US" i="1">
                            <a:latin typeface="Cambria Math"/>
                          </a:rPr>
                        </m:ctrlPr>
                      </m:sSupPr>
                      <m:e>
                        <m:r>
                          <a:rPr lang="en-US" altLang="zh-TW" i="1">
                            <a:latin typeface="Cambria Math"/>
                          </a:rPr>
                          <m:t>𝑥</m:t>
                        </m:r>
                      </m:e>
                      <m:sup>
                        <m:r>
                          <a:rPr lang="en-US" altLang="zh-TW" i="1">
                            <a:latin typeface="Cambria Math"/>
                          </a:rPr>
                          <m:t>0</m:t>
                        </m:r>
                      </m:sup>
                    </m:sSup>
                  </m:oMath>
                </a14:m>
                <a:r>
                  <a:rPr lang="en-US" altLang="zh-TW" dirty="0" smtClean="0">
                    <a:latin typeface="Cambria Math" pitchFamily="18" charset="0"/>
                    <a:ea typeface="Cambria Math" pitchFamily="18" charset="0"/>
                  </a:rPr>
                  <a:t> means density, </a:t>
                </a:r>
                <a14:m>
                  <m:oMath xmlns:m="http://schemas.openxmlformats.org/officeDocument/2006/math">
                    <m:sSup>
                      <m:sSupPr>
                        <m:ctrlPr>
                          <a:rPr lang="zh-TW" altLang="en-US" i="1" smtClean="0">
                            <a:solidFill>
                              <a:srgbClr val="0000FF"/>
                            </a:solidFill>
                            <a:latin typeface="Cambria Math"/>
                          </a:rPr>
                        </m:ctrlPr>
                      </m:sSupPr>
                      <m:e>
                        <m:r>
                          <a:rPr lang="zh-TW" altLang="en-US" i="1">
                            <a:solidFill>
                              <a:srgbClr val="0000FF"/>
                            </a:solidFill>
                            <a:latin typeface="Cambria Math"/>
                          </a:rPr>
                          <m:t>𝑇</m:t>
                        </m:r>
                      </m:e>
                      <m:sup>
                        <m:r>
                          <m:rPr>
                            <m:sty m:val="p"/>
                          </m:rPr>
                          <a:rPr lang="en-US" altLang="zh-TW">
                            <a:solidFill>
                              <a:srgbClr val="0000FF"/>
                            </a:solidFill>
                            <a:latin typeface="Cambria Math"/>
                          </a:rPr>
                          <m:t>i</m:t>
                        </m:r>
                        <m:r>
                          <a:rPr lang="en-US" altLang="zh-TW" i="1">
                            <a:solidFill>
                              <a:srgbClr val="0000FF"/>
                            </a:solidFill>
                            <a:latin typeface="Cambria Math"/>
                          </a:rPr>
                          <m:t>0</m:t>
                        </m:r>
                      </m:sup>
                    </m:sSup>
                  </m:oMath>
                </a14:m>
                <a:r>
                  <a:rPr lang="en-US" altLang="zh-TW" dirty="0" smtClean="0">
                    <a:solidFill>
                      <a:srgbClr val="0000FF"/>
                    </a:solidFill>
                    <a:latin typeface="Cambria Math" pitchFamily="18" charset="0"/>
                    <a:ea typeface="Cambria Math" pitchFamily="18" charset="0"/>
                  </a:rPr>
                  <a:t> thus describes the density of the </a:t>
                </a:r>
                <a14:m>
                  <m:oMath xmlns:m="http://schemas.openxmlformats.org/officeDocument/2006/math">
                    <m:sSup>
                      <m:sSupPr>
                        <m:ctrlPr>
                          <a:rPr lang="zh-TW" altLang="en-US" i="1">
                            <a:solidFill>
                              <a:srgbClr val="0000FF"/>
                            </a:solidFill>
                            <a:latin typeface="Cambria Math"/>
                          </a:rPr>
                        </m:ctrlPr>
                      </m:sSupPr>
                      <m:e>
                        <m:r>
                          <a:rPr lang="en-US" altLang="zh-TW" i="1">
                            <a:solidFill>
                              <a:srgbClr val="0000FF"/>
                            </a:solidFill>
                            <a:latin typeface="Cambria Math"/>
                          </a:rPr>
                          <m:t>𝑖</m:t>
                        </m:r>
                      </m:e>
                      <m:sup>
                        <m:r>
                          <m:rPr>
                            <m:sty m:val="p"/>
                          </m:rPr>
                          <a:rPr lang="en-US" altLang="zh-TW">
                            <a:solidFill>
                              <a:srgbClr val="0000FF"/>
                            </a:solidFill>
                            <a:latin typeface="Cambria Math"/>
                          </a:rPr>
                          <m:t>th</m:t>
                        </m:r>
                      </m:sup>
                    </m:sSup>
                  </m:oMath>
                </a14:m>
                <a:r>
                  <a:rPr lang="zh-TW" altLang="en-US" dirty="0">
                    <a:solidFill>
                      <a:srgbClr val="0000FF"/>
                    </a:solidFill>
                    <a:latin typeface="Cambria Math" pitchFamily="18" charset="0"/>
                    <a:ea typeface="Cambria Math" pitchFamily="18" charset="0"/>
                  </a:rPr>
                  <a:t> </a:t>
                </a:r>
                <a:r>
                  <a:rPr lang="en-US" altLang="zh-TW" dirty="0" smtClean="0">
                    <a:solidFill>
                      <a:srgbClr val="0000FF"/>
                    </a:solidFill>
                    <a:latin typeface="Cambria Math" pitchFamily="18" charset="0"/>
                    <a:ea typeface="Cambria Math" pitchFamily="18" charset="0"/>
                  </a:rPr>
                  <a:t>component of momentum</a:t>
                </a:r>
                <a:r>
                  <a:rPr lang="en-US" altLang="zh-TW" dirty="0" smtClean="0">
                    <a:latin typeface="Cambria Math" pitchFamily="18" charset="0"/>
                    <a:ea typeface="Cambria Math"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220021" y="3338785"/>
                <a:ext cx="8619179" cy="1224951"/>
              </a:xfrm>
              <a:prstGeom prst="rect">
                <a:avLst/>
              </a:prstGeom>
              <a:blipFill rotWithShape="1">
                <a:blip r:embed="rId4"/>
                <a:stretch>
                  <a:fillRect l="-566" t="-1493" b="-6965"/>
                </a:stretch>
              </a:blipFill>
            </p:spPr>
            <p:txBody>
              <a:bodyPr/>
              <a:lstStyle/>
              <a:p>
                <a:r>
                  <a:rPr lang="zh-TW" altLang="en-US">
                    <a:noFill/>
                  </a:rPr>
                  <a:t> </a:t>
                </a:r>
              </a:p>
            </p:txBody>
          </p:sp>
        </mc:Fallback>
      </mc:AlternateContent>
      <p:grpSp>
        <p:nvGrpSpPr>
          <p:cNvPr id="10" name="Group 9"/>
          <p:cNvGrpSpPr/>
          <p:nvPr/>
        </p:nvGrpSpPr>
        <p:grpSpPr>
          <a:xfrm>
            <a:off x="518969" y="4957092"/>
            <a:ext cx="2425492" cy="1364968"/>
            <a:chOff x="1164167" y="5190065"/>
            <a:chExt cx="2425492" cy="1364968"/>
          </a:xfrm>
        </p:grpSpPr>
        <p:grpSp>
          <p:nvGrpSpPr>
            <p:cNvPr id="11" name="Group 10"/>
            <p:cNvGrpSpPr/>
            <p:nvPr/>
          </p:nvGrpSpPr>
          <p:grpSpPr>
            <a:xfrm>
              <a:off x="1164167" y="5190065"/>
              <a:ext cx="2425492" cy="1364968"/>
              <a:chOff x="1164167" y="5190065"/>
              <a:chExt cx="2425492" cy="1364968"/>
            </a:xfrm>
          </p:grpSpPr>
          <p:grpSp>
            <p:nvGrpSpPr>
              <p:cNvPr id="13" name="Group 12"/>
              <p:cNvGrpSpPr/>
              <p:nvPr/>
            </p:nvGrpSpPr>
            <p:grpSpPr>
              <a:xfrm>
                <a:off x="1164167" y="5190065"/>
                <a:ext cx="2425492" cy="1354669"/>
                <a:chOff x="1164167" y="5190065"/>
                <a:chExt cx="2425492" cy="1354669"/>
              </a:xfrm>
            </p:grpSpPr>
            <p:cxnSp>
              <p:nvCxnSpPr>
                <p:cNvPr id="15" name="Straight Connector 14"/>
                <p:cNvCxnSpPr/>
                <p:nvPr/>
              </p:nvCxnSpPr>
              <p:spPr>
                <a:xfrm flipH="1">
                  <a:off x="1176867" y="5197839"/>
                  <a:ext cx="429476" cy="525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159000"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141133"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4167" y="57234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606343" y="51900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164167" y="6544734"/>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76867"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159000"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141133" y="57234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141133" y="6011334"/>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581399" y="51900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94826" y="5190065"/>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159000" y="6011332"/>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176867" y="6011334"/>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612693" y="5197839"/>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612693" y="6011334"/>
                  <a:ext cx="197696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59000" y="5518150"/>
                  <a:ext cx="171554" cy="410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166147" y="5370357"/>
                  <a:ext cx="292850" cy="7009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167991" y="5222875"/>
                  <a:ext cx="419903" cy="10050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60409" y="5383920"/>
                  <a:ext cx="427486" cy="10232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82007" y="5553075"/>
                  <a:ext cx="401915" cy="9620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319579" y="5689600"/>
                  <a:ext cx="278556" cy="6667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463211" y="5866007"/>
                  <a:ext cx="127921" cy="3061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877275" y="5950959"/>
                  <a:ext cx="343364"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dx</a:t>
                  </a:r>
                  <a:endParaRPr lang="zh-TW" altLang="en-US" sz="1200" dirty="0" smtClean="0">
                    <a:latin typeface="Cambria Math" pitchFamily="18" charset="0"/>
                    <a:ea typeface="Cambria Math" pitchFamily="18" charset="0"/>
                  </a:endParaRPr>
                </a:p>
              </p:txBody>
            </p:sp>
            <p:sp>
              <p:nvSpPr>
                <p:cNvPr id="39" name="TextBox 38"/>
                <p:cNvSpPr txBox="1"/>
                <p:nvPr/>
              </p:nvSpPr>
              <p:spPr>
                <a:xfrm>
                  <a:off x="2073095" y="5317544"/>
                  <a:ext cx="340158"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dz</a:t>
                  </a:r>
                  <a:endParaRPr lang="zh-TW" altLang="en-US" sz="1200" dirty="0" smtClean="0">
                    <a:latin typeface="Cambria Math" pitchFamily="18" charset="0"/>
                    <a:ea typeface="Cambria Math" pitchFamily="18" charset="0"/>
                  </a:endParaRPr>
                </a:p>
              </p:txBody>
            </p:sp>
          </p:grpSp>
          <p:sp>
            <p:nvSpPr>
              <p:cNvPr id="14" name="TextBox 13"/>
              <p:cNvSpPr txBox="1"/>
              <p:nvPr/>
            </p:nvSpPr>
            <p:spPr>
              <a:xfrm>
                <a:off x="2554186" y="6278034"/>
                <a:ext cx="320922"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dt</a:t>
                </a:r>
                <a:endParaRPr lang="zh-TW" altLang="en-US" sz="1200" dirty="0" smtClean="0">
                  <a:latin typeface="Cambria Math" pitchFamily="18" charset="0"/>
                  <a:ea typeface="Cambria Math" pitchFamily="18" charset="0"/>
                </a:endParaRPr>
              </a:p>
            </p:txBody>
          </p:sp>
        </p:grpSp>
        <p:cxnSp>
          <p:nvCxnSpPr>
            <p:cNvPr id="12" name="Straight Arrow Connector 11"/>
            <p:cNvCxnSpPr/>
            <p:nvPr/>
          </p:nvCxnSpPr>
          <p:spPr>
            <a:xfrm>
              <a:off x="2084110" y="5895535"/>
              <a:ext cx="59770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4974566" y="1453708"/>
            <a:ext cx="550326" cy="91184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is the Stress-Energy Tensor?</a:t>
            </a:r>
            <a:endParaRPr lang="zh-TW" altLang="en-US" dirty="0"/>
          </a:p>
        </p:txBody>
      </p:sp>
      <p:grpSp>
        <p:nvGrpSpPr>
          <p:cNvPr id="4" name="Group 3"/>
          <p:cNvGrpSpPr/>
          <p:nvPr/>
        </p:nvGrpSpPr>
        <p:grpSpPr>
          <a:xfrm>
            <a:off x="1376226" y="1185333"/>
            <a:ext cx="5820440" cy="1180216"/>
            <a:chOff x="626533" y="1185333"/>
            <a:chExt cx="5820440" cy="1180216"/>
          </a:xfrm>
        </p:grpSpPr>
        <mc:AlternateContent xmlns:mc="http://schemas.openxmlformats.org/markup-compatibility/2006" xmlns:a14="http://schemas.microsoft.com/office/drawing/2010/main">
          <mc:Choice Requires="a14">
            <p:sp>
              <p:nvSpPr>
                <p:cNvPr id="5" name="TextBox 4"/>
                <p:cNvSpPr txBox="1"/>
                <p:nvPr/>
              </p:nvSpPr>
              <p:spPr>
                <a:xfrm>
                  <a:off x="626533" y="1185333"/>
                  <a:ext cx="5820440" cy="1142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𝑇</m:t>
                            </m:r>
                          </m:e>
                          <m:sup>
                            <m:r>
                              <m:rPr>
                                <m:sty m:val="p"/>
                              </m:rPr>
                              <a:rPr lang="zh-TW" altLang="en-US">
                                <a:latin typeface="Cambria Math"/>
                              </a:rPr>
                              <m:t>αβ</m:t>
                            </m:r>
                          </m:sup>
                        </m:sSup>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sSup>
                                    <m:sSupPr>
                                      <m:ctrlPr>
                                        <a:rPr lang="zh-TW" altLang="en-US" i="1">
                                          <a:latin typeface="Cambria Math"/>
                                        </a:rPr>
                                      </m:ctrlPr>
                                    </m:sSupPr>
                                    <m:e>
                                      <m:r>
                                        <a:rPr lang="zh-TW" altLang="en-US" i="1">
                                          <a:latin typeface="Cambria Math"/>
                                        </a:rPr>
                                        <m:t>𝑇</m:t>
                                      </m:r>
                                    </m:e>
                                    <m:sup>
                                      <m:r>
                                        <a:rPr lang="zh-TW" altLang="en-US">
                                          <a:latin typeface="Cambria Math"/>
                                        </a:rPr>
                                        <m:t>01</m:t>
                                      </m:r>
                                    </m:sup>
                                  </m:sSup>
                                </m:e>
                                <m:e>
                                  <m:sSup>
                                    <m:sSupPr>
                                      <m:ctrlPr>
                                        <a:rPr lang="zh-TW" altLang="en-US" i="1">
                                          <a:latin typeface="Cambria Math"/>
                                        </a:rPr>
                                      </m:ctrlPr>
                                    </m:sSupPr>
                                    <m:e>
                                      <m:r>
                                        <a:rPr lang="zh-TW" altLang="en-US" i="1">
                                          <a:latin typeface="Cambria Math"/>
                                        </a:rPr>
                                        <m:t>𝑇</m:t>
                                      </m:r>
                                    </m:e>
                                    <m:sup>
                                      <m:r>
                                        <a:rPr lang="zh-TW" altLang="en-US">
                                          <a:latin typeface="Cambria Math"/>
                                        </a:rPr>
                                        <m:t>02</m:t>
                                      </m:r>
                                    </m:sup>
                                  </m:sSup>
                                </m:e>
                                <m:e>
                                  <m:sSup>
                                    <m:sSupPr>
                                      <m:ctrlPr>
                                        <a:rPr lang="zh-TW" altLang="en-US" i="1">
                                          <a:latin typeface="Cambria Math"/>
                                        </a:rPr>
                                      </m:ctrlPr>
                                    </m:sSupPr>
                                    <m:e>
                                      <m:r>
                                        <a:rPr lang="zh-TW" altLang="en-US" i="1">
                                          <a:latin typeface="Cambria Math"/>
                                        </a:rPr>
                                        <m:t>𝑇</m:t>
                                      </m:r>
                                    </m:e>
                                    <m:sup>
                                      <m:r>
                                        <a:rPr lang="zh-TW" altLang="en-US">
                                          <a:latin typeface="Cambria Math"/>
                                        </a:rPr>
                                        <m:t>03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10</m:t>
                                      </m:r>
                                    </m:sup>
                                  </m:sSup>
                                </m:e>
                                <m:e>
                                  <m:sSup>
                                    <m:sSupPr>
                                      <m:ctrlPr>
                                        <a:rPr lang="zh-TW" altLang="en-US" i="1">
                                          <a:latin typeface="Cambria Math"/>
                                        </a:rPr>
                                      </m:ctrlPr>
                                    </m:sSupPr>
                                    <m:e>
                                      <m:r>
                                        <a:rPr lang="zh-TW" altLang="en-US" i="1">
                                          <a:latin typeface="Cambria Math"/>
                                        </a:rPr>
                                        <m:t>𝑇</m:t>
                                      </m:r>
                                    </m:e>
                                    <m:sup>
                                      <m:r>
                                        <a:rPr lang="zh-TW" altLang="en-US">
                                          <a:latin typeface="Cambria Math"/>
                                        </a:rPr>
                                        <m:t>11</m:t>
                                      </m:r>
                                    </m:sup>
                                  </m:sSup>
                                </m:e>
                                <m:e>
                                  <m:sSup>
                                    <m:sSupPr>
                                      <m:ctrlPr>
                                        <a:rPr lang="zh-TW" altLang="en-US" i="1">
                                          <a:latin typeface="Cambria Math"/>
                                        </a:rPr>
                                      </m:ctrlPr>
                                    </m:sSupPr>
                                    <m:e>
                                      <m:r>
                                        <a:rPr lang="zh-TW" altLang="en-US" i="1">
                                          <a:latin typeface="Cambria Math"/>
                                        </a:rPr>
                                        <m:t>𝑇</m:t>
                                      </m:r>
                                    </m:e>
                                    <m:sup>
                                      <m:r>
                                        <a:rPr lang="zh-TW" altLang="en-US">
                                          <a:latin typeface="Cambria Math"/>
                                        </a:rPr>
                                        <m:t>12</m:t>
                                      </m:r>
                                    </m:sup>
                                  </m:sSup>
                                </m:e>
                                <m:e>
                                  <m:sSup>
                                    <m:sSupPr>
                                      <m:ctrlPr>
                                        <a:rPr lang="zh-TW" altLang="en-US" i="1">
                                          <a:latin typeface="Cambria Math"/>
                                        </a:rPr>
                                      </m:ctrlPr>
                                    </m:sSupPr>
                                    <m:e>
                                      <m:r>
                                        <a:rPr lang="zh-TW" altLang="en-US" i="1">
                                          <a:latin typeface="Cambria Math"/>
                                        </a:rPr>
                                        <m:t>𝑇</m:t>
                                      </m:r>
                                    </m:e>
                                    <m:sup>
                                      <m:r>
                                        <a:rPr lang="zh-TW" altLang="en-US">
                                          <a:latin typeface="Cambria Math"/>
                                        </a:rPr>
                                        <m:t>13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20</m:t>
                                      </m:r>
                                    </m:sup>
                                  </m:sSup>
                                </m:e>
                                <m:e>
                                  <m:sSup>
                                    <m:sSupPr>
                                      <m:ctrlPr>
                                        <a:rPr lang="zh-TW" altLang="en-US" i="1">
                                          <a:latin typeface="Cambria Math"/>
                                        </a:rPr>
                                      </m:ctrlPr>
                                    </m:sSupPr>
                                    <m:e>
                                      <m:r>
                                        <a:rPr lang="zh-TW" altLang="en-US" i="1">
                                          <a:latin typeface="Cambria Math"/>
                                        </a:rPr>
                                        <m:t>𝑇</m:t>
                                      </m:r>
                                    </m:e>
                                    <m:sup>
                                      <m:r>
                                        <a:rPr lang="zh-TW" altLang="en-US">
                                          <a:latin typeface="Cambria Math"/>
                                        </a:rPr>
                                        <m:t>21</m:t>
                                      </m:r>
                                    </m:sup>
                                  </m:sSup>
                                </m:e>
                                <m:e>
                                  <m:sSup>
                                    <m:sSupPr>
                                      <m:ctrlPr>
                                        <a:rPr lang="zh-TW" altLang="en-US" i="1">
                                          <a:latin typeface="Cambria Math"/>
                                        </a:rPr>
                                      </m:ctrlPr>
                                    </m:sSupPr>
                                    <m:e>
                                      <m:r>
                                        <a:rPr lang="zh-TW" altLang="en-US" i="1">
                                          <a:latin typeface="Cambria Math"/>
                                        </a:rPr>
                                        <m:t>𝑇</m:t>
                                      </m:r>
                                    </m:e>
                                    <m:sup>
                                      <m:r>
                                        <a:rPr lang="zh-TW" altLang="en-US">
                                          <a:latin typeface="Cambria Math"/>
                                        </a:rPr>
                                        <m:t>22</m:t>
                                      </m:r>
                                    </m:sup>
                                  </m:sSup>
                                </m:e>
                                <m:e>
                                  <m:sSup>
                                    <m:sSupPr>
                                      <m:ctrlPr>
                                        <a:rPr lang="zh-TW" altLang="en-US" i="1">
                                          <a:latin typeface="Cambria Math"/>
                                        </a:rPr>
                                      </m:ctrlPr>
                                    </m:sSupPr>
                                    <m:e>
                                      <m:r>
                                        <a:rPr lang="zh-TW" altLang="en-US" i="1">
                                          <a:latin typeface="Cambria Math"/>
                                        </a:rPr>
                                        <m:t>𝑇</m:t>
                                      </m:r>
                                    </m:e>
                                    <m:sup>
                                      <m:r>
                                        <a:rPr lang="zh-TW" altLang="en-US">
                                          <a:latin typeface="Cambria Math"/>
                                        </a:rPr>
                                        <m:t>23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30</m:t>
                                      </m:r>
                                    </m:sup>
                                  </m:sSup>
                                </m:e>
                                <m:e>
                                  <m:sSup>
                                    <m:sSupPr>
                                      <m:ctrlPr>
                                        <a:rPr lang="zh-TW" altLang="en-US" i="1">
                                          <a:latin typeface="Cambria Math"/>
                                        </a:rPr>
                                      </m:ctrlPr>
                                    </m:sSupPr>
                                    <m:e>
                                      <m:r>
                                        <a:rPr lang="zh-TW" altLang="en-US" i="1">
                                          <a:latin typeface="Cambria Math"/>
                                        </a:rPr>
                                        <m:t>𝑇</m:t>
                                      </m:r>
                                    </m:e>
                                    <m:sup>
                                      <m:r>
                                        <a:rPr lang="zh-TW" altLang="en-US">
                                          <a:latin typeface="Cambria Math"/>
                                        </a:rPr>
                                        <m:t>31</m:t>
                                      </m:r>
                                    </m:sup>
                                  </m:sSup>
                                </m:e>
                                <m:e>
                                  <m:sSup>
                                    <m:sSupPr>
                                      <m:ctrlPr>
                                        <a:rPr lang="zh-TW" altLang="en-US" i="1">
                                          <a:latin typeface="Cambria Math"/>
                                        </a:rPr>
                                      </m:ctrlPr>
                                    </m:sSupPr>
                                    <m:e>
                                      <m:r>
                                        <a:rPr lang="zh-TW" altLang="en-US" i="1">
                                          <a:latin typeface="Cambria Math"/>
                                        </a:rPr>
                                        <m:t>𝑇</m:t>
                                      </m:r>
                                    </m:e>
                                    <m:sup>
                                      <m:r>
                                        <a:rPr lang="zh-TW" altLang="en-US">
                                          <a:latin typeface="Cambria Math"/>
                                        </a:rPr>
                                        <m:t>32</m:t>
                                      </m:r>
                                    </m:sup>
                                  </m:sSup>
                                </m:e>
                                <m:e>
                                  <m:sSup>
                                    <m:sSupPr>
                                      <m:ctrlPr>
                                        <a:rPr lang="zh-TW" altLang="en-US" i="1">
                                          <a:latin typeface="Cambria Math"/>
                                        </a:rPr>
                                      </m:ctrlPr>
                                    </m:sSupPr>
                                    <m:e>
                                      <m:r>
                                        <a:rPr lang="zh-TW" altLang="en-US" i="1">
                                          <a:latin typeface="Cambria Math"/>
                                        </a:rPr>
                                        <m:t>𝑇</m:t>
                                      </m:r>
                                    </m:e>
                                    <m:sup>
                                      <m:r>
                                        <a:rPr lang="zh-TW" altLang="en-US">
                                          <a:latin typeface="Cambria Math"/>
                                        </a:rPr>
                                        <m:t>33</m:t>
                                      </m:r>
                                    </m:sup>
                                  </m:sSup>
                                </m:e>
                              </m:mr>
                            </m:m>
                          </m:e>
                        </m:d>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e>
                                  <m:sSup>
                                    <m:sSupPr>
                                      <m:ctrlPr>
                                        <a:rPr lang="zh-TW" altLang="en-US" i="1">
                                          <a:latin typeface="Cambria Math"/>
                                        </a:rPr>
                                      </m:ctrlPr>
                                    </m:sSupPr>
                                    <m:e>
                                      <m:r>
                                        <a:rPr lang="zh-TW" altLang="en-US" i="1">
                                          <a:latin typeface="Cambria Math"/>
                                        </a:rPr>
                                        <m:t>𝑇</m:t>
                                      </m:r>
                                    </m:e>
                                    <m:sup>
                                      <m:r>
                                        <a:rPr lang="zh-TW" altLang="en-US">
                                          <a:latin typeface="Cambria Math"/>
                                        </a:rPr>
                                        <m:t>0⁢</m:t>
                                      </m:r>
                                      <m:r>
                                        <a:rPr lang="zh-TW" altLang="en-US" i="1">
                                          <a:latin typeface="Cambria Math"/>
                                        </a:rPr>
                                        <m:t>𝑗</m:t>
                                      </m:r>
                                    </m:sup>
                                  </m:sSup>
                                </m:e>
                                <m:e/>
                              </m:mr>
                              <m:mr>
                                <m:e/>
                                <m:e/>
                                <m:e/>
                                <m:e/>
                              </m:mr>
                              <m:mr>
                                <m:e>
                                  <m:sSup>
                                    <m:sSupPr>
                                      <m:ctrlPr>
                                        <a:rPr lang="zh-TW" altLang="en-US" i="1">
                                          <a:latin typeface="Cambria Math"/>
                                        </a:rPr>
                                      </m:ctrlPr>
                                    </m:sSupPr>
                                    <m:e>
                                      <m:r>
                                        <a:rPr lang="zh-TW" altLang="en-US" i="1">
                                          <a:latin typeface="Cambria Math"/>
                                        </a:rPr>
                                        <m:t>𝑇</m:t>
                                      </m:r>
                                    </m:e>
                                    <m:sup>
                                      <m:r>
                                        <m:rPr>
                                          <m:sty m:val="p"/>
                                        </m:rPr>
                                        <a:rPr lang="zh-TW" altLang="en-US">
                                          <a:latin typeface="Cambria Math"/>
                                        </a:rPr>
                                        <m:t>i</m:t>
                                      </m:r>
                                      <m:r>
                                        <a:rPr lang="zh-TW" altLang="en-US">
                                          <a:latin typeface="Cambria Math"/>
                                        </a:rPr>
                                        <m:t>0</m:t>
                                      </m:r>
                                    </m:sup>
                                  </m:sSup>
                                </m:e>
                                <m:e/>
                                <m:e>
                                  <m:sSup>
                                    <m:sSupPr>
                                      <m:ctrlPr>
                                        <a:rPr lang="zh-TW" altLang="en-US" i="1">
                                          <a:latin typeface="Cambria Math"/>
                                        </a:rPr>
                                      </m:ctrlPr>
                                    </m:sSupPr>
                                    <m:e>
                                      <m:r>
                                        <a:rPr lang="zh-TW" altLang="en-US" i="1">
                                          <a:latin typeface="Cambria Math"/>
                                        </a:rPr>
                                        <m:t>𝑇</m:t>
                                      </m:r>
                                    </m:e>
                                    <m:sup>
                                      <m:r>
                                        <m:rPr>
                                          <m:sty m:val="p"/>
                                        </m:rPr>
                                        <a:rPr lang="zh-TW" altLang="en-US">
                                          <a:latin typeface="Cambria Math"/>
                                        </a:rPr>
                                        <m:t>ij</m:t>
                                      </m:r>
                                    </m:sup>
                                  </m:sSup>
                                </m:e>
                                <m:e/>
                              </m:mr>
                              <m:mr>
                                <m:e/>
                                <m:e/>
                                <m:e/>
                                <m:e/>
                              </m:mr>
                            </m:m>
                          </m:e>
                        </m:d>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26533" y="1185333"/>
                  <a:ext cx="5820440" cy="1142685"/>
                </a:xfrm>
                <a:prstGeom prst="rect">
                  <a:avLst/>
                </a:prstGeom>
                <a:blipFill rotWithShape="1">
                  <a:blip r:embed="rId2"/>
                  <a:stretch>
                    <a:fillRect/>
                  </a:stretch>
                </a:blipFill>
              </p:spPr>
              <p:txBody>
                <a:bodyPr/>
                <a:lstStyle/>
                <a:p>
                  <a:r>
                    <a:rPr lang="zh-TW" altLang="en-US">
                      <a:noFill/>
                    </a:rPr>
                    <a:t> </a:t>
                  </a:r>
                </a:p>
              </p:txBody>
            </p:sp>
          </mc:Fallback>
        </mc:AlternateContent>
        <p:cxnSp>
          <p:nvCxnSpPr>
            <p:cNvPr id="6" name="Straight Connector 5"/>
            <p:cNvCxnSpPr/>
            <p:nvPr/>
          </p:nvCxnSpPr>
          <p:spPr>
            <a:xfrm>
              <a:off x="4301066" y="1507066"/>
              <a:ext cx="18457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75199" y="1185333"/>
              <a:ext cx="0" cy="11802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626532" y="2433712"/>
                <a:ext cx="6633461" cy="659540"/>
              </a:xfrm>
              <a:prstGeom prst="rect">
                <a:avLst/>
              </a:prstGeom>
              <a:noFill/>
            </p:spPr>
            <p:txBody>
              <a:bodyPr wrap="square" rtlCol="0">
                <a:spAutoFit/>
              </a:bodyPr>
              <a:lstStyle/>
              <a:p>
                <a:r>
                  <a:rPr lang="en-US" altLang="zh-TW" dirty="0" smtClean="0">
                    <a:latin typeface="Cambria Math" pitchFamily="18" charset="0"/>
                    <a:ea typeface="Cambria Math" pitchFamily="18" charset="0"/>
                  </a:rPr>
                  <a:t>How do we read the stress-energy tensor?</a:t>
                </a:r>
              </a:p>
              <a:p>
                <a14:m>
                  <m:oMath xmlns:m="http://schemas.openxmlformats.org/officeDocument/2006/math">
                    <m:sSup>
                      <m:sSupPr>
                        <m:ctrlPr>
                          <a:rPr lang="zh-TW" altLang="en-US" i="1" u="sng" smtClean="0">
                            <a:solidFill>
                              <a:srgbClr val="0000FF"/>
                            </a:solidFill>
                            <a:latin typeface="Cambria Math"/>
                          </a:rPr>
                        </m:ctrlPr>
                      </m:sSupPr>
                      <m:e>
                        <m:r>
                          <m:rPr>
                            <m:sty m:val="p"/>
                          </m:rPr>
                          <a:rPr lang="zh-TW" altLang="en-US" i="0" u="sng">
                            <a:solidFill>
                              <a:srgbClr val="0000FF"/>
                            </a:solidFill>
                            <a:latin typeface="Cambria Math"/>
                          </a:rPr>
                          <m:t>T</m:t>
                        </m:r>
                      </m:e>
                      <m:sup>
                        <m:r>
                          <m:rPr>
                            <m:sty m:val="p"/>
                          </m:rPr>
                          <a:rPr lang="zh-TW" altLang="en-US" i="0" u="sng">
                            <a:solidFill>
                              <a:srgbClr val="0000FF"/>
                            </a:solidFill>
                            <a:latin typeface="Cambria Math"/>
                          </a:rPr>
                          <m:t>αβ</m:t>
                        </m:r>
                      </m:sup>
                    </m:sSup>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is the flux of </a:t>
                </a:r>
                <a14:m>
                  <m:oMath xmlns:m="http://schemas.openxmlformats.org/officeDocument/2006/math">
                    <m:r>
                      <m:rPr>
                        <m:sty m:val="p"/>
                      </m:rPr>
                      <a:rPr lang="zh-TW" altLang="en-US" i="0" u="sng">
                        <a:solidFill>
                          <a:srgbClr val="0000FF"/>
                        </a:solidFill>
                        <a:latin typeface="Cambria Math"/>
                      </a:rPr>
                      <m:t>α</m:t>
                    </m:r>
                  </m:oMath>
                </a14:m>
                <a:r>
                  <a:rPr lang="zh-TW" altLang="en-US" u="sng" dirty="0" smtClean="0">
                    <a:solidFill>
                      <a:srgbClr val="0000FF"/>
                    </a:solidFill>
                    <a:latin typeface="Cambria Math" pitchFamily="18" charset="0"/>
                    <a:ea typeface="Cambria Math" pitchFamily="18" charset="0"/>
                  </a:rPr>
                  <a:t> </a:t>
                </a:r>
                <a:r>
                  <a:rPr lang="en-US" altLang="zh-TW" u="sng" dirty="0" smtClean="0">
                    <a:solidFill>
                      <a:srgbClr val="0000FF"/>
                    </a:solidFill>
                    <a:latin typeface="Cambria Math" pitchFamily="18" charset="0"/>
                    <a:ea typeface="Cambria Math" pitchFamily="18" charset="0"/>
                  </a:rPr>
                  <a:t>momentum across the surface of constant </a:t>
                </a:r>
                <a14:m>
                  <m:oMath xmlns:m="http://schemas.openxmlformats.org/officeDocument/2006/math">
                    <m:sSup>
                      <m:sSupPr>
                        <m:ctrlPr>
                          <a:rPr lang="zh-TW" altLang="en-US" i="1" u="sng">
                            <a:solidFill>
                              <a:srgbClr val="0000FF"/>
                            </a:solidFill>
                            <a:latin typeface="Cambria Math"/>
                          </a:rPr>
                        </m:ctrlPr>
                      </m:sSupPr>
                      <m:e>
                        <m:r>
                          <m:rPr>
                            <m:sty m:val="p"/>
                          </m:rPr>
                          <a:rPr lang="en-US" altLang="zh-TW" b="0" i="0" u="sng" smtClean="0">
                            <a:solidFill>
                              <a:srgbClr val="0000FF"/>
                            </a:solidFill>
                            <a:latin typeface="Cambria Math"/>
                          </a:rPr>
                          <m:t>x</m:t>
                        </m:r>
                      </m:e>
                      <m:sup>
                        <m:r>
                          <m:rPr>
                            <m:sty m:val="p"/>
                          </m:rPr>
                          <a:rPr lang="zh-TW" altLang="en-US" i="0" u="sng">
                            <a:solidFill>
                              <a:srgbClr val="0000FF"/>
                            </a:solidFill>
                            <a:latin typeface="Cambria Math"/>
                          </a:rPr>
                          <m:t>β</m:t>
                        </m:r>
                      </m:sup>
                    </m:sSup>
                  </m:oMath>
                </a14:m>
                <a:r>
                  <a:rPr lang="en-US" altLang="zh-TW" dirty="0" smtClean="0">
                    <a:latin typeface="Cambria Math" pitchFamily="18" charset="0"/>
                    <a:ea typeface="Cambria Math" pitchFamily="18" charset="0"/>
                  </a:rPr>
                  <a:t> </a:t>
                </a:r>
                <a:endParaRPr lang="zh-TW" altLang="en-US" dirty="0" smtClean="0">
                  <a:latin typeface="Cambria Math" pitchFamily="18" charset="0"/>
                  <a:ea typeface="Cambria Math"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26532" y="2433712"/>
                <a:ext cx="6633461" cy="659540"/>
              </a:xfrm>
              <a:prstGeom prst="rect">
                <a:avLst/>
              </a:prstGeom>
              <a:blipFill rotWithShape="1">
                <a:blip r:embed="rId3"/>
                <a:stretch>
                  <a:fillRect l="-827" t="-5556" b="-13889"/>
                </a:stretch>
              </a:blipFill>
            </p:spPr>
            <p:txBody>
              <a:bodyPr/>
              <a:lstStyle/>
              <a:p>
                <a:r>
                  <a:rPr lang="zh-TW" altLang="en-US">
                    <a:noFill/>
                  </a:rPr>
                  <a:t> </a:t>
                </a:r>
              </a:p>
            </p:txBody>
          </p:sp>
        </mc:Fallback>
      </mc:AlternateContent>
      <p:grpSp>
        <p:nvGrpSpPr>
          <p:cNvPr id="9" name="Group 8"/>
          <p:cNvGrpSpPr/>
          <p:nvPr/>
        </p:nvGrpSpPr>
        <p:grpSpPr>
          <a:xfrm>
            <a:off x="581902" y="5173627"/>
            <a:ext cx="2425492" cy="1364968"/>
            <a:chOff x="1164167" y="5190065"/>
            <a:chExt cx="2425492" cy="1364968"/>
          </a:xfrm>
        </p:grpSpPr>
        <p:grpSp>
          <p:nvGrpSpPr>
            <p:cNvPr id="10" name="Group 9"/>
            <p:cNvGrpSpPr/>
            <p:nvPr/>
          </p:nvGrpSpPr>
          <p:grpSpPr>
            <a:xfrm>
              <a:off x="1164167" y="5190065"/>
              <a:ext cx="2425492" cy="1364968"/>
              <a:chOff x="1164167" y="5190065"/>
              <a:chExt cx="2425492" cy="1364968"/>
            </a:xfrm>
          </p:grpSpPr>
          <p:grpSp>
            <p:nvGrpSpPr>
              <p:cNvPr id="12" name="Group 11"/>
              <p:cNvGrpSpPr/>
              <p:nvPr/>
            </p:nvGrpSpPr>
            <p:grpSpPr>
              <a:xfrm>
                <a:off x="1164167" y="5190065"/>
                <a:ext cx="2425492" cy="1364968"/>
                <a:chOff x="1164167" y="5190065"/>
                <a:chExt cx="2425492" cy="1364968"/>
              </a:xfrm>
            </p:grpSpPr>
            <p:cxnSp>
              <p:nvCxnSpPr>
                <p:cNvPr id="14" name="Straight Connector 13"/>
                <p:cNvCxnSpPr/>
                <p:nvPr/>
              </p:nvCxnSpPr>
              <p:spPr>
                <a:xfrm flipH="1">
                  <a:off x="1176867" y="5197839"/>
                  <a:ext cx="429476" cy="525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59000"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41133" y="5190067"/>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4167" y="57234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606343" y="5190067"/>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4167" y="6544734"/>
                  <a:ext cx="197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76867"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159000" y="5723467"/>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41133" y="57234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141133" y="6011334"/>
                  <a:ext cx="435826"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581399" y="5190066"/>
                  <a:ext cx="0" cy="8212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594826" y="5190065"/>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159000" y="6011332"/>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76867" y="6011334"/>
                  <a:ext cx="435826" cy="53340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612693" y="5197839"/>
                  <a:ext cx="0" cy="821267"/>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612693" y="6011334"/>
                  <a:ext cx="197696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159000" y="5518150"/>
                  <a:ext cx="171554" cy="4106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66147" y="5370357"/>
                  <a:ext cx="292850" cy="7009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167991" y="5222875"/>
                  <a:ext cx="419903" cy="100508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160409" y="5383920"/>
                  <a:ext cx="427486" cy="10232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82007" y="5553075"/>
                  <a:ext cx="401915" cy="9620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319579" y="5689600"/>
                  <a:ext cx="278556" cy="6667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463211" y="5866007"/>
                  <a:ext cx="127921" cy="30619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77275" y="5950959"/>
                  <a:ext cx="343364" cy="276999"/>
                </a:xfrm>
                <a:prstGeom prst="rect">
                  <a:avLst/>
                </a:prstGeom>
                <a:noFill/>
              </p:spPr>
              <p:txBody>
                <a:bodyPr wrap="none" rtlCol="0">
                  <a:spAutoFit/>
                </a:bodyPr>
                <a:lstStyle/>
                <a:p>
                  <a:r>
                    <a:rPr lang="en-US" altLang="zh-TW" sz="1200" dirty="0" smtClean="0">
                      <a:latin typeface="Cambria Math" pitchFamily="18" charset="0"/>
                      <a:ea typeface="Cambria Math" pitchFamily="18" charset="0"/>
                    </a:rPr>
                    <a:t>dx</a:t>
                  </a:r>
                  <a:endParaRPr lang="zh-TW" altLang="en-US" sz="1200" dirty="0" smtClean="0">
                    <a:latin typeface="Cambria Math" pitchFamily="18" charset="0"/>
                    <a:ea typeface="Cambria Math" pitchFamily="18" charset="0"/>
                  </a:endParaRPr>
                </a:p>
              </p:txBody>
            </p:sp>
            <p:sp>
              <p:nvSpPr>
                <p:cNvPr id="38" name="TextBox 37"/>
                <p:cNvSpPr txBox="1"/>
                <p:nvPr/>
              </p:nvSpPr>
              <p:spPr>
                <a:xfrm>
                  <a:off x="2073095" y="5317544"/>
                  <a:ext cx="340158"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dz</a:t>
                  </a:r>
                  <a:endParaRPr lang="zh-TW" altLang="en-US" sz="1200" dirty="0" smtClean="0">
                    <a:latin typeface="Cambria Math" pitchFamily="18" charset="0"/>
                    <a:ea typeface="Cambria Math" pitchFamily="18" charset="0"/>
                  </a:endParaRPr>
                </a:p>
              </p:txBody>
            </p:sp>
            <p:sp>
              <p:nvSpPr>
                <p:cNvPr id="39" name="TextBox 38"/>
                <p:cNvSpPr txBox="1"/>
                <p:nvPr/>
              </p:nvSpPr>
              <p:spPr>
                <a:xfrm>
                  <a:off x="2551074" y="6278034"/>
                  <a:ext cx="343492"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dy</a:t>
                  </a:r>
                  <a:endParaRPr lang="zh-TW" altLang="en-US" sz="1200" dirty="0" smtClean="0">
                    <a:latin typeface="Cambria Math" pitchFamily="18" charset="0"/>
                    <a:ea typeface="Cambria Math" pitchFamily="18" charset="0"/>
                  </a:endParaRPr>
                </a:p>
              </p:txBody>
            </p:sp>
          </p:grpSp>
          <p:sp>
            <p:nvSpPr>
              <p:cNvPr id="13" name="TextBox 12"/>
              <p:cNvSpPr txBox="1"/>
              <p:nvPr/>
            </p:nvSpPr>
            <p:spPr>
              <a:xfrm>
                <a:off x="2820211" y="5277346"/>
                <a:ext cx="320922" cy="276999"/>
              </a:xfrm>
              <a:prstGeom prst="rect">
                <a:avLst/>
              </a:prstGeom>
              <a:noFill/>
            </p:spPr>
            <p:txBody>
              <a:bodyPr wrap="none" rtlCol="0">
                <a:spAutoFit/>
              </a:bodyPr>
              <a:lstStyle/>
              <a:p>
                <a:r>
                  <a:rPr lang="en-US" altLang="zh-TW" sz="1200" dirty="0" err="1" smtClean="0">
                    <a:latin typeface="Cambria Math" pitchFamily="18" charset="0"/>
                    <a:ea typeface="Cambria Math" pitchFamily="18" charset="0"/>
                  </a:rPr>
                  <a:t>dt</a:t>
                </a:r>
                <a:endParaRPr lang="zh-TW" altLang="en-US" sz="1200" dirty="0" smtClean="0">
                  <a:latin typeface="Cambria Math" pitchFamily="18" charset="0"/>
                  <a:ea typeface="Cambria Math" pitchFamily="18" charset="0"/>
                </a:endParaRPr>
              </a:p>
            </p:txBody>
          </p:sp>
        </p:grpSp>
        <p:cxnSp>
          <p:nvCxnSpPr>
            <p:cNvPr id="11" name="Straight Arrow Connector 10"/>
            <p:cNvCxnSpPr/>
            <p:nvPr/>
          </p:nvCxnSpPr>
          <p:spPr>
            <a:xfrm>
              <a:off x="2084110" y="5895535"/>
              <a:ext cx="59770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0" name="TextBox 39"/>
              <p:cNvSpPr txBox="1"/>
              <p:nvPr/>
            </p:nvSpPr>
            <p:spPr>
              <a:xfrm>
                <a:off x="220021" y="3338785"/>
                <a:ext cx="8610712" cy="1778949"/>
              </a:xfrm>
              <a:prstGeom prst="rect">
                <a:avLst/>
              </a:prstGeom>
              <a:noFill/>
            </p:spPr>
            <p:txBody>
              <a:bodyPr wrap="square" rtlCol="0">
                <a:spAutoFit/>
              </a:bodyPr>
              <a:lstStyle/>
              <a:p>
                <a:r>
                  <a:rPr lang="en-US" altLang="zh-TW" dirty="0" smtClean="0">
                    <a:latin typeface="Cambria Math" pitchFamily="18" charset="0"/>
                    <a:ea typeface="Cambria Math" pitchFamily="18" charset="0"/>
                  </a:rPr>
                  <a:t>4. </a:t>
                </a:r>
                <a14:m>
                  <m:oMath xmlns:m="http://schemas.openxmlformats.org/officeDocument/2006/math">
                    <m:sSup>
                      <m:sSupPr>
                        <m:ctrlPr>
                          <a:rPr lang="zh-TW" altLang="en-US" i="1">
                            <a:latin typeface="Cambria Math"/>
                          </a:rPr>
                        </m:ctrlPr>
                      </m:sSupPr>
                      <m:e>
                        <m:r>
                          <a:rPr lang="zh-TW" altLang="en-US" i="1">
                            <a:latin typeface="Cambria Math"/>
                          </a:rPr>
                          <m:t>𝑇</m:t>
                        </m:r>
                      </m:e>
                      <m:sup>
                        <m:r>
                          <m:rPr>
                            <m:sty m:val="p"/>
                          </m:rPr>
                          <a:rPr lang="en-US" altLang="zh-TW" b="0" i="0" smtClean="0">
                            <a:latin typeface="Cambria Math"/>
                          </a:rPr>
                          <m:t>i</m:t>
                        </m:r>
                        <m:r>
                          <a:rPr lang="en-US" altLang="zh-TW" b="0" i="1" smtClean="0">
                            <a:latin typeface="Cambria Math"/>
                          </a:rPr>
                          <m:t>𝑗</m:t>
                        </m:r>
                      </m:sup>
                    </m:sSup>
                  </m:oMath>
                </a14:m>
                <a:r>
                  <a:rPr lang="en-US" altLang="zh-TW" dirty="0">
                    <a:latin typeface="Cambria Math" pitchFamily="18" charset="0"/>
                    <a:ea typeface="Cambria Math" pitchFamily="18" charset="0"/>
                  </a:rPr>
                  <a:t> is the flux of </a:t>
                </a:r>
                <a14:m>
                  <m:oMath xmlns:m="http://schemas.openxmlformats.org/officeDocument/2006/math">
                    <m:sSup>
                      <m:sSupPr>
                        <m:ctrlPr>
                          <a:rPr lang="zh-TW" altLang="en-US" i="1">
                            <a:latin typeface="Cambria Math"/>
                          </a:rPr>
                        </m:ctrlPr>
                      </m:sSupPr>
                      <m:e>
                        <m:r>
                          <a:rPr lang="en-US" altLang="zh-TW" b="0" i="1" smtClean="0">
                            <a:latin typeface="Cambria Math"/>
                          </a:rPr>
                          <m:t>𝑖</m:t>
                        </m:r>
                      </m:e>
                      <m:sup>
                        <m:r>
                          <m:rPr>
                            <m:sty m:val="p"/>
                          </m:rPr>
                          <a:rPr lang="en-US" altLang="zh-TW" b="0" i="0" smtClean="0">
                            <a:latin typeface="Cambria Math"/>
                          </a:rPr>
                          <m:t>th</m:t>
                        </m:r>
                      </m:sup>
                    </m:sSup>
                  </m:oMath>
                </a14:m>
                <a:r>
                  <a:rPr lang="zh-TW" altLang="en-US" dirty="0" smtClean="0">
                    <a:latin typeface="Cambria Math" pitchFamily="18" charset="0"/>
                    <a:ea typeface="Cambria Math" pitchFamily="18" charset="0"/>
                  </a:rPr>
                  <a:t> </a:t>
                </a:r>
                <a:r>
                  <a:rPr lang="en-US" altLang="zh-TW" dirty="0">
                    <a:latin typeface="Cambria Math" pitchFamily="18" charset="0"/>
                    <a:ea typeface="Cambria Math" pitchFamily="18" charset="0"/>
                  </a:rPr>
                  <a:t>momentum across the surface of constant </a:t>
                </a:r>
                <a14:m>
                  <m:oMath xmlns:m="http://schemas.openxmlformats.org/officeDocument/2006/math">
                    <m:sSup>
                      <m:sSupPr>
                        <m:ctrlPr>
                          <a:rPr lang="zh-TW" altLang="en-US" i="1">
                            <a:latin typeface="Cambria Math"/>
                          </a:rPr>
                        </m:ctrlPr>
                      </m:sSupPr>
                      <m:e>
                        <m:r>
                          <a:rPr lang="en-US" altLang="zh-TW" i="1">
                            <a:latin typeface="Cambria Math"/>
                          </a:rPr>
                          <m:t>𝑥</m:t>
                        </m:r>
                      </m:e>
                      <m:sup>
                        <m:r>
                          <a:rPr lang="en-US" altLang="zh-TW" b="0" i="1" smtClean="0">
                            <a:latin typeface="Cambria Math"/>
                          </a:rPr>
                          <m:t>𝑗</m:t>
                        </m:r>
                      </m:sup>
                    </m:sSup>
                  </m:oMath>
                </a14:m>
                <a:r>
                  <a:rPr lang="en-US" altLang="zh-TW" dirty="0" smtClean="0">
                    <a:latin typeface="Cambria Math" pitchFamily="18" charset="0"/>
                    <a:ea typeface="Cambria Math" pitchFamily="18" charset="0"/>
                  </a:rPr>
                  <a:t>.</a:t>
                </a:r>
              </a:p>
              <a:p>
                <a:r>
                  <a:rPr lang="en-US" altLang="zh-TW" dirty="0" smtClean="0">
                    <a:latin typeface="Cambria Math" pitchFamily="18" charset="0"/>
                    <a:ea typeface="Cambria Math" pitchFamily="18" charset="0"/>
                  </a:rPr>
                  <a:t> </a:t>
                </a:r>
              </a:p>
              <a:p>
                <a:r>
                  <a:rPr lang="en-US" altLang="zh-TW" dirty="0" smtClean="0">
                    <a:latin typeface="Cambria Math" pitchFamily="18" charset="0"/>
                    <a:ea typeface="Cambria Math" pitchFamily="18" charset="0"/>
                  </a:rPr>
                  <a:t>Finally, we can interpret this term as</a:t>
                </a:r>
                <a:r>
                  <a:rPr lang="zh-TW" altLang="en-US" dirty="0" smtClean="0">
                    <a:latin typeface="Cambria Math" pitchFamily="18" charset="0"/>
                    <a:ea typeface="Cambria Math" pitchFamily="18" charset="0"/>
                  </a:rPr>
                  <a:t>：</a:t>
                </a:r>
                <a:endParaRPr lang="en-US" altLang="zh-TW" dirty="0" smtClean="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a:t>
                </a:r>
                <a:r>
                  <a:rPr lang="en-US" altLang="zh-TW" dirty="0" smtClean="0">
                    <a:solidFill>
                      <a:srgbClr val="0000FF"/>
                    </a:solidFill>
                    <a:latin typeface="Cambria Math" pitchFamily="18" charset="0"/>
                    <a:ea typeface="Cambria Math" pitchFamily="18" charset="0"/>
                  </a:rPr>
                  <a:t>flux of the </a:t>
                </a:r>
                <a14:m>
                  <m:oMath xmlns:m="http://schemas.openxmlformats.org/officeDocument/2006/math">
                    <m:sSup>
                      <m:sSupPr>
                        <m:ctrlPr>
                          <a:rPr lang="zh-TW" altLang="en-US" i="1">
                            <a:solidFill>
                              <a:srgbClr val="0000FF"/>
                            </a:solidFill>
                            <a:latin typeface="Cambria Math"/>
                          </a:rPr>
                        </m:ctrlPr>
                      </m:sSupPr>
                      <m:e>
                        <m:r>
                          <a:rPr lang="en-US" altLang="zh-TW" i="1">
                            <a:solidFill>
                              <a:srgbClr val="0000FF"/>
                            </a:solidFill>
                            <a:latin typeface="Cambria Math"/>
                          </a:rPr>
                          <m:t>𝑖</m:t>
                        </m:r>
                      </m:e>
                      <m:sup>
                        <m:r>
                          <m:rPr>
                            <m:sty m:val="p"/>
                          </m:rPr>
                          <a:rPr lang="en-US" altLang="zh-TW">
                            <a:solidFill>
                              <a:srgbClr val="0000FF"/>
                            </a:solidFill>
                            <a:latin typeface="Cambria Math"/>
                          </a:rPr>
                          <m:t>th</m:t>
                        </m:r>
                      </m:sup>
                    </m:sSup>
                  </m:oMath>
                </a14:m>
                <a:r>
                  <a:rPr lang="zh-TW" altLang="en-US" dirty="0">
                    <a:solidFill>
                      <a:srgbClr val="0000FF"/>
                    </a:solidFill>
                    <a:latin typeface="Cambria Math" pitchFamily="18" charset="0"/>
                    <a:ea typeface="Cambria Math" pitchFamily="18" charset="0"/>
                  </a:rPr>
                  <a:t> </a:t>
                </a:r>
                <a:r>
                  <a:rPr lang="en-US" altLang="zh-TW" dirty="0" smtClean="0">
                    <a:solidFill>
                      <a:srgbClr val="0000FF"/>
                    </a:solidFill>
                    <a:latin typeface="Cambria Math" pitchFamily="18" charset="0"/>
                    <a:ea typeface="Cambria Math" pitchFamily="18" charset="0"/>
                  </a:rPr>
                  <a:t>component of momentum in the </a:t>
                </a:r>
                <a14:m>
                  <m:oMath xmlns:m="http://schemas.openxmlformats.org/officeDocument/2006/math">
                    <m:r>
                      <a:rPr lang="en-US" altLang="zh-TW" i="1">
                        <a:solidFill>
                          <a:srgbClr val="0000FF"/>
                        </a:solidFill>
                        <a:latin typeface="Cambria Math"/>
                      </a:rPr>
                      <m:t>𝑗</m:t>
                    </m:r>
                  </m:oMath>
                </a14:m>
                <a:r>
                  <a:rPr lang="en-US" altLang="zh-TW" dirty="0" smtClean="0">
                    <a:solidFill>
                      <a:srgbClr val="0000FF"/>
                    </a:solidFill>
                    <a:latin typeface="Cambria Math" pitchFamily="18" charset="0"/>
                    <a:ea typeface="Cambria Math" pitchFamily="18" charset="0"/>
                  </a:rPr>
                  <a:t> direction</a:t>
                </a:r>
                <a:r>
                  <a:rPr lang="en-US" altLang="zh-TW" dirty="0" smtClean="0">
                    <a:latin typeface="Cambria Math" pitchFamily="18" charset="0"/>
                    <a:ea typeface="Cambria Math" pitchFamily="18" charset="0"/>
                  </a:rPr>
                  <a:t>”</a:t>
                </a:r>
              </a:p>
              <a:p>
                <a:endParaRPr lang="en-US" altLang="zh-TW" dirty="0" smtClean="0">
                  <a:latin typeface="Cambria Math" pitchFamily="18" charset="0"/>
                  <a:ea typeface="Cambria Math" pitchFamily="18"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20021" y="3338785"/>
                <a:ext cx="8610712" cy="1778949"/>
              </a:xfrm>
              <a:prstGeom prst="rect">
                <a:avLst/>
              </a:prstGeom>
              <a:blipFill rotWithShape="1">
                <a:blip r:embed="rId4"/>
                <a:stretch>
                  <a:fillRect l="-566" t="-1027"/>
                </a:stretch>
              </a:blipFill>
            </p:spPr>
            <p:txBody>
              <a:bodyPr/>
              <a:lstStyle/>
              <a:p>
                <a:r>
                  <a:rPr lang="zh-TW" altLang="en-US">
                    <a:noFill/>
                  </a:rPr>
                  <a:t> </a:t>
                </a:r>
              </a:p>
            </p:txBody>
          </p:sp>
        </mc:Fallback>
      </mc:AlternateContent>
      <p:sp>
        <p:nvSpPr>
          <p:cNvPr id="41" name="Oval 40"/>
          <p:cNvSpPr/>
          <p:nvPr/>
        </p:nvSpPr>
        <p:spPr>
          <a:xfrm>
            <a:off x="5524891" y="1453708"/>
            <a:ext cx="1499363" cy="911841"/>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Overview</a:t>
            </a:r>
            <a:endParaRPr lang="zh-TW" altLang="en-US" dirty="0"/>
          </a:p>
        </p:txBody>
      </p:sp>
      <p:pic>
        <p:nvPicPr>
          <p:cNvPr id="2051" name="Picture 3" descr="G:\Desktop\Black Hole Astrophysics\Textbook circle\11 Ch\Black-Hole-HD-and-Widescreen-Wallpaper-for-p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43" y="3228360"/>
            <a:ext cx="5117869" cy="34582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4243" y="1145506"/>
            <a:ext cx="8233932"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One of the most attractive, and also most daunting, features of astrophysics is </a:t>
            </a:r>
            <a:r>
              <a:rPr lang="en-US" altLang="zh-TW" dirty="0" smtClean="0">
                <a:latin typeface="Cambria Math" panose="02040503050406030204" pitchFamily="18" charset="0"/>
                <a:ea typeface="Cambria Math" panose="02040503050406030204" pitchFamily="18" charset="0"/>
              </a:rPr>
              <a:t>that it </a:t>
            </a:r>
            <a:r>
              <a:rPr lang="en-US" altLang="zh-TW" dirty="0">
                <a:latin typeface="Cambria Math" panose="02040503050406030204" pitchFamily="18" charset="0"/>
                <a:ea typeface="Cambria Math" panose="02040503050406030204" pitchFamily="18" charset="0"/>
              </a:rPr>
              <a:t>brings together physics from many different ﬁelds and deals in the extremes </a:t>
            </a:r>
            <a:r>
              <a:rPr lang="en-US" altLang="zh-TW" dirty="0" smtClean="0">
                <a:latin typeface="Cambria Math" panose="02040503050406030204" pitchFamily="18" charset="0"/>
                <a:ea typeface="Cambria Math" panose="02040503050406030204" pitchFamily="18" charset="0"/>
              </a:rPr>
              <a:t>of speed</a:t>
            </a:r>
            <a:r>
              <a:rPr lang="en-US" altLang="zh-TW" dirty="0">
                <a:latin typeface="Cambria Math" panose="02040503050406030204" pitchFamily="18" charset="0"/>
                <a:ea typeface="Cambria Math" panose="02040503050406030204" pitchFamily="18" charset="0"/>
              </a:rPr>
              <a:t>, gravity, temperature, and density. </a:t>
            </a:r>
            <a:endParaRPr lang="zh-TW" altLang="en-US" dirty="0">
              <a:latin typeface="Cambria Math" panose="02040503050406030204" pitchFamily="18" charset="0"/>
            </a:endParaRPr>
          </a:p>
        </p:txBody>
      </p:sp>
      <p:sp>
        <p:nvSpPr>
          <p:cNvPr id="6" name="Rectangle 5"/>
          <p:cNvSpPr/>
          <p:nvPr/>
        </p:nvSpPr>
        <p:spPr>
          <a:xfrm>
            <a:off x="244243" y="2180686"/>
            <a:ext cx="8233933" cy="923330"/>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The deep gravitational potential of the black hole provides a stable engine block on which are hung all the key systems of the black hole engine. Many Schwarzschild radii away from the black hole lies the carburetion system. </a:t>
            </a:r>
            <a:endParaRPr lang="zh-TW" altLang="en-US" dirty="0">
              <a:latin typeface="Cambria Math" panose="02040503050406030204" pitchFamily="18" charset="0"/>
            </a:endParaRPr>
          </a:p>
        </p:txBody>
      </p:sp>
      <p:sp>
        <p:nvSpPr>
          <p:cNvPr id="7" name="Rectangle 6"/>
          <p:cNvSpPr/>
          <p:nvPr/>
        </p:nvSpPr>
        <p:spPr>
          <a:xfrm>
            <a:off x="5470864" y="3180805"/>
            <a:ext cx="3440097" cy="369331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Fuel, in the form of gas clouds, or even whole stars, is tidally torn apart and dispersed into a smooth vapor of plasma ﬂowing into the central regions of the engine. Within ten Schwarzschild radii lies the accretion disk </a:t>
            </a:r>
            <a:r>
              <a:rPr lang="en-US" altLang="zh-TW" dirty="0" smtClean="0">
                <a:latin typeface="Cambria Math" panose="02040503050406030204" pitchFamily="18" charset="0"/>
                <a:ea typeface="Cambria Math" panose="02040503050406030204" pitchFamily="18" charset="0"/>
              </a:rPr>
              <a:t>combustion </a:t>
            </a:r>
            <a:r>
              <a:rPr lang="en-US" altLang="zh-TW" dirty="0">
                <a:latin typeface="Cambria Math" panose="02040503050406030204" pitchFamily="18" charset="0"/>
                <a:ea typeface="Cambria Math" panose="02040503050406030204" pitchFamily="18" charset="0"/>
              </a:rPr>
              <a:t>chamber, where the fuel releases its gravitational (not chemical or nuclear) energy, creating a power output greater than that of any other engine in the universe.</a:t>
            </a:r>
            <a:endParaRPr lang="zh-TW" altLang="en-US" dirty="0">
              <a:latin typeface="Cambria Math" panose="02040503050406030204" pitchFamily="18" charset="0"/>
            </a:endParaRPr>
          </a:p>
        </p:txBody>
      </p:sp>
    </p:spTree>
    <p:extLst>
      <p:ext uri="{BB962C8B-B14F-4D97-AF65-F5344CB8AC3E}">
        <p14:creationId xmlns:p14="http://schemas.microsoft.com/office/powerpoint/2010/main" val="104213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What is the Stress-Energy Tensor?</a:t>
            </a:r>
            <a:endParaRPr lang="zh-TW" altLang="en-US" dirty="0"/>
          </a:p>
        </p:txBody>
      </p:sp>
      <p:grpSp>
        <p:nvGrpSpPr>
          <p:cNvPr id="4" name="Group 3"/>
          <p:cNvGrpSpPr/>
          <p:nvPr/>
        </p:nvGrpSpPr>
        <p:grpSpPr>
          <a:xfrm>
            <a:off x="487229" y="1185333"/>
            <a:ext cx="5820440" cy="1180216"/>
            <a:chOff x="626533" y="1185333"/>
            <a:chExt cx="5820440" cy="1180216"/>
          </a:xfrm>
        </p:grpSpPr>
        <mc:AlternateContent xmlns:mc="http://schemas.openxmlformats.org/markup-compatibility/2006" xmlns:a14="http://schemas.microsoft.com/office/drawing/2010/main">
          <mc:Choice Requires="a14">
            <p:sp>
              <p:nvSpPr>
                <p:cNvPr id="5" name="TextBox 4"/>
                <p:cNvSpPr txBox="1"/>
                <p:nvPr/>
              </p:nvSpPr>
              <p:spPr>
                <a:xfrm>
                  <a:off x="626533" y="1185333"/>
                  <a:ext cx="5820440" cy="1142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𝑇</m:t>
                            </m:r>
                          </m:e>
                          <m:sup>
                            <m:r>
                              <m:rPr>
                                <m:sty m:val="p"/>
                              </m:rPr>
                              <a:rPr lang="zh-TW" altLang="en-US">
                                <a:latin typeface="Cambria Math"/>
                              </a:rPr>
                              <m:t>αβ</m:t>
                            </m:r>
                          </m:sup>
                        </m:sSup>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sSup>
                                    <m:sSupPr>
                                      <m:ctrlPr>
                                        <a:rPr lang="zh-TW" altLang="en-US" i="1">
                                          <a:latin typeface="Cambria Math"/>
                                        </a:rPr>
                                      </m:ctrlPr>
                                    </m:sSupPr>
                                    <m:e>
                                      <m:r>
                                        <a:rPr lang="zh-TW" altLang="en-US" i="1">
                                          <a:latin typeface="Cambria Math"/>
                                        </a:rPr>
                                        <m:t>𝑇</m:t>
                                      </m:r>
                                    </m:e>
                                    <m:sup>
                                      <m:r>
                                        <a:rPr lang="zh-TW" altLang="en-US">
                                          <a:latin typeface="Cambria Math"/>
                                        </a:rPr>
                                        <m:t>01</m:t>
                                      </m:r>
                                    </m:sup>
                                  </m:sSup>
                                </m:e>
                                <m:e>
                                  <m:sSup>
                                    <m:sSupPr>
                                      <m:ctrlPr>
                                        <a:rPr lang="zh-TW" altLang="en-US" i="1">
                                          <a:latin typeface="Cambria Math"/>
                                        </a:rPr>
                                      </m:ctrlPr>
                                    </m:sSupPr>
                                    <m:e>
                                      <m:r>
                                        <a:rPr lang="zh-TW" altLang="en-US" i="1">
                                          <a:latin typeface="Cambria Math"/>
                                        </a:rPr>
                                        <m:t>𝑇</m:t>
                                      </m:r>
                                    </m:e>
                                    <m:sup>
                                      <m:r>
                                        <a:rPr lang="zh-TW" altLang="en-US">
                                          <a:latin typeface="Cambria Math"/>
                                        </a:rPr>
                                        <m:t>02</m:t>
                                      </m:r>
                                    </m:sup>
                                  </m:sSup>
                                </m:e>
                                <m:e>
                                  <m:sSup>
                                    <m:sSupPr>
                                      <m:ctrlPr>
                                        <a:rPr lang="zh-TW" altLang="en-US" i="1">
                                          <a:latin typeface="Cambria Math"/>
                                        </a:rPr>
                                      </m:ctrlPr>
                                    </m:sSupPr>
                                    <m:e>
                                      <m:r>
                                        <a:rPr lang="zh-TW" altLang="en-US" i="1">
                                          <a:latin typeface="Cambria Math"/>
                                        </a:rPr>
                                        <m:t>𝑇</m:t>
                                      </m:r>
                                    </m:e>
                                    <m:sup>
                                      <m:r>
                                        <a:rPr lang="zh-TW" altLang="en-US">
                                          <a:latin typeface="Cambria Math"/>
                                        </a:rPr>
                                        <m:t>03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10</m:t>
                                      </m:r>
                                    </m:sup>
                                  </m:sSup>
                                </m:e>
                                <m:e>
                                  <m:sSup>
                                    <m:sSupPr>
                                      <m:ctrlPr>
                                        <a:rPr lang="zh-TW" altLang="en-US" i="1">
                                          <a:latin typeface="Cambria Math"/>
                                        </a:rPr>
                                      </m:ctrlPr>
                                    </m:sSupPr>
                                    <m:e>
                                      <m:r>
                                        <a:rPr lang="zh-TW" altLang="en-US" i="1">
                                          <a:latin typeface="Cambria Math"/>
                                        </a:rPr>
                                        <m:t>𝑇</m:t>
                                      </m:r>
                                    </m:e>
                                    <m:sup>
                                      <m:r>
                                        <a:rPr lang="zh-TW" altLang="en-US">
                                          <a:latin typeface="Cambria Math"/>
                                        </a:rPr>
                                        <m:t>11</m:t>
                                      </m:r>
                                    </m:sup>
                                  </m:sSup>
                                </m:e>
                                <m:e>
                                  <m:sSup>
                                    <m:sSupPr>
                                      <m:ctrlPr>
                                        <a:rPr lang="zh-TW" altLang="en-US" i="1">
                                          <a:latin typeface="Cambria Math"/>
                                        </a:rPr>
                                      </m:ctrlPr>
                                    </m:sSupPr>
                                    <m:e>
                                      <m:r>
                                        <a:rPr lang="zh-TW" altLang="en-US" i="1">
                                          <a:latin typeface="Cambria Math"/>
                                        </a:rPr>
                                        <m:t>𝑇</m:t>
                                      </m:r>
                                    </m:e>
                                    <m:sup>
                                      <m:r>
                                        <a:rPr lang="zh-TW" altLang="en-US">
                                          <a:latin typeface="Cambria Math"/>
                                        </a:rPr>
                                        <m:t>12</m:t>
                                      </m:r>
                                    </m:sup>
                                  </m:sSup>
                                </m:e>
                                <m:e>
                                  <m:sSup>
                                    <m:sSupPr>
                                      <m:ctrlPr>
                                        <a:rPr lang="zh-TW" altLang="en-US" i="1">
                                          <a:latin typeface="Cambria Math"/>
                                        </a:rPr>
                                      </m:ctrlPr>
                                    </m:sSupPr>
                                    <m:e>
                                      <m:r>
                                        <a:rPr lang="zh-TW" altLang="en-US" i="1">
                                          <a:latin typeface="Cambria Math"/>
                                        </a:rPr>
                                        <m:t>𝑇</m:t>
                                      </m:r>
                                    </m:e>
                                    <m:sup>
                                      <m:r>
                                        <a:rPr lang="zh-TW" altLang="en-US">
                                          <a:latin typeface="Cambria Math"/>
                                        </a:rPr>
                                        <m:t>13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20</m:t>
                                      </m:r>
                                    </m:sup>
                                  </m:sSup>
                                </m:e>
                                <m:e>
                                  <m:sSup>
                                    <m:sSupPr>
                                      <m:ctrlPr>
                                        <a:rPr lang="zh-TW" altLang="en-US" i="1">
                                          <a:latin typeface="Cambria Math"/>
                                        </a:rPr>
                                      </m:ctrlPr>
                                    </m:sSupPr>
                                    <m:e>
                                      <m:r>
                                        <a:rPr lang="zh-TW" altLang="en-US" i="1">
                                          <a:latin typeface="Cambria Math"/>
                                        </a:rPr>
                                        <m:t>𝑇</m:t>
                                      </m:r>
                                    </m:e>
                                    <m:sup>
                                      <m:r>
                                        <a:rPr lang="zh-TW" altLang="en-US">
                                          <a:latin typeface="Cambria Math"/>
                                        </a:rPr>
                                        <m:t>21</m:t>
                                      </m:r>
                                    </m:sup>
                                  </m:sSup>
                                </m:e>
                                <m:e>
                                  <m:sSup>
                                    <m:sSupPr>
                                      <m:ctrlPr>
                                        <a:rPr lang="zh-TW" altLang="en-US" i="1">
                                          <a:latin typeface="Cambria Math"/>
                                        </a:rPr>
                                      </m:ctrlPr>
                                    </m:sSupPr>
                                    <m:e>
                                      <m:r>
                                        <a:rPr lang="zh-TW" altLang="en-US" i="1">
                                          <a:latin typeface="Cambria Math"/>
                                        </a:rPr>
                                        <m:t>𝑇</m:t>
                                      </m:r>
                                    </m:e>
                                    <m:sup>
                                      <m:r>
                                        <a:rPr lang="zh-TW" altLang="en-US">
                                          <a:latin typeface="Cambria Math"/>
                                        </a:rPr>
                                        <m:t>22</m:t>
                                      </m:r>
                                    </m:sup>
                                  </m:sSup>
                                </m:e>
                                <m:e>
                                  <m:sSup>
                                    <m:sSupPr>
                                      <m:ctrlPr>
                                        <a:rPr lang="zh-TW" altLang="en-US" i="1">
                                          <a:latin typeface="Cambria Math"/>
                                        </a:rPr>
                                      </m:ctrlPr>
                                    </m:sSupPr>
                                    <m:e>
                                      <m:r>
                                        <a:rPr lang="zh-TW" altLang="en-US" i="1">
                                          <a:latin typeface="Cambria Math"/>
                                        </a:rPr>
                                        <m:t>𝑇</m:t>
                                      </m:r>
                                    </m:e>
                                    <m:sup>
                                      <m:r>
                                        <a:rPr lang="zh-TW" altLang="en-US">
                                          <a:latin typeface="Cambria Math"/>
                                        </a:rPr>
                                        <m:t>23</m:t>
                                      </m:r>
                                    </m:sup>
                                  </m:sSup>
                                </m:e>
                              </m:mr>
                              <m:mr>
                                <m:e>
                                  <m:sSup>
                                    <m:sSupPr>
                                      <m:ctrlPr>
                                        <a:rPr lang="zh-TW" altLang="en-US" i="1">
                                          <a:latin typeface="Cambria Math"/>
                                        </a:rPr>
                                      </m:ctrlPr>
                                    </m:sSupPr>
                                    <m:e>
                                      <m:r>
                                        <a:rPr lang="zh-TW" altLang="en-US" i="1">
                                          <a:latin typeface="Cambria Math"/>
                                        </a:rPr>
                                        <m:t>𝑇</m:t>
                                      </m:r>
                                    </m:e>
                                    <m:sup>
                                      <m:r>
                                        <a:rPr lang="zh-TW" altLang="en-US">
                                          <a:latin typeface="Cambria Math"/>
                                        </a:rPr>
                                        <m:t>30</m:t>
                                      </m:r>
                                    </m:sup>
                                  </m:sSup>
                                </m:e>
                                <m:e>
                                  <m:sSup>
                                    <m:sSupPr>
                                      <m:ctrlPr>
                                        <a:rPr lang="zh-TW" altLang="en-US" i="1">
                                          <a:latin typeface="Cambria Math"/>
                                        </a:rPr>
                                      </m:ctrlPr>
                                    </m:sSupPr>
                                    <m:e>
                                      <m:r>
                                        <a:rPr lang="zh-TW" altLang="en-US" i="1">
                                          <a:latin typeface="Cambria Math"/>
                                        </a:rPr>
                                        <m:t>𝑇</m:t>
                                      </m:r>
                                    </m:e>
                                    <m:sup>
                                      <m:r>
                                        <a:rPr lang="zh-TW" altLang="en-US">
                                          <a:latin typeface="Cambria Math"/>
                                        </a:rPr>
                                        <m:t>31</m:t>
                                      </m:r>
                                    </m:sup>
                                  </m:sSup>
                                </m:e>
                                <m:e>
                                  <m:sSup>
                                    <m:sSupPr>
                                      <m:ctrlPr>
                                        <a:rPr lang="zh-TW" altLang="en-US" i="1">
                                          <a:latin typeface="Cambria Math"/>
                                        </a:rPr>
                                      </m:ctrlPr>
                                    </m:sSupPr>
                                    <m:e>
                                      <m:r>
                                        <a:rPr lang="zh-TW" altLang="en-US" i="1">
                                          <a:latin typeface="Cambria Math"/>
                                        </a:rPr>
                                        <m:t>𝑇</m:t>
                                      </m:r>
                                    </m:e>
                                    <m:sup>
                                      <m:r>
                                        <a:rPr lang="zh-TW" altLang="en-US">
                                          <a:latin typeface="Cambria Math"/>
                                        </a:rPr>
                                        <m:t>32</m:t>
                                      </m:r>
                                    </m:sup>
                                  </m:sSup>
                                </m:e>
                                <m:e>
                                  <m:sSup>
                                    <m:sSupPr>
                                      <m:ctrlPr>
                                        <a:rPr lang="zh-TW" altLang="en-US" i="1">
                                          <a:latin typeface="Cambria Math"/>
                                        </a:rPr>
                                      </m:ctrlPr>
                                    </m:sSupPr>
                                    <m:e>
                                      <m:r>
                                        <a:rPr lang="zh-TW" altLang="en-US" i="1">
                                          <a:latin typeface="Cambria Math"/>
                                        </a:rPr>
                                        <m:t>𝑇</m:t>
                                      </m:r>
                                    </m:e>
                                    <m:sup>
                                      <m:r>
                                        <a:rPr lang="zh-TW" altLang="en-US">
                                          <a:latin typeface="Cambria Math"/>
                                        </a:rPr>
                                        <m:t>33</m:t>
                                      </m:r>
                                    </m:sup>
                                  </m:sSup>
                                </m:e>
                              </m:mr>
                            </m:m>
                          </m:e>
                        </m:d>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sSup>
                                    <m:sSupPr>
                                      <m:ctrlPr>
                                        <a:rPr lang="zh-TW" altLang="en-US" i="1">
                                          <a:latin typeface="Cambria Math"/>
                                        </a:rPr>
                                      </m:ctrlPr>
                                    </m:sSupPr>
                                    <m:e>
                                      <m:r>
                                        <a:rPr lang="zh-TW" altLang="en-US" i="1">
                                          <a:latin typeface="Cambria Math"/>
                                        </a:rPr>
                                        <m:t>𝑇</m:t>
                                      </m:r>
                                    </m:e>
                                    <m:sup>
                                      <m:r>
                                        <a:rPr lang="zh-TW" altLang="en-US">
                                          <a:latin typeface="Cambria Math"/>
                                        </a:rPr>
                                        <m:t>00</m:t>
                                      </m:r>
                                    </m:sup>
                                  </m:sSup>
                                </m:e>
                                <m:e/>
                                <m:e>
                                  <m:sSup>
                                    <m:sSupPr>
                                      <m:ctrlPr>
                                        <a:rPr lang="zh-TW" altLang="en-US" i="1">
                                          <a:latin typeface="Cambria Math"/>
                                        </a:rPr>
                                      </m:ctrlPr>
                                    </m:sSupPr>
                                    <m:e>
                                      <m:r>
                                        <a:rPr lang="zh-TW" altLang="en-US" i="1">
                                          <a:latin typeface="Cambria Math"/>
                                        </a:rPr>
                                        <m:t>𝑇</m:t>
                                      </m:r>
                                    </m:e>
                                    <m:sup>
                                      <m:r>
                                        <a:rPr lang="zh-TW" altLang="en-US">
                                          <a:latin typeface="Cambria Math"/>
                                        </a:rPr>
                                        <m:t>0⁢</m:t>
                                      </m:r>
                                      <m:r>
                                        <a:rPr lang="zh-TW" altLang="en-US" i="1">
                                          <a:latin typeface="Cambria Math"/>
                                        </a:rPr>
                                        <m:t>𝑗</m:t>
                                      </m:r>
                                    </m:sup>
                                  </m:sSup>
                                </m:e>
                                <m:e/>
                              </m:mr>
                              <m:mr>
                                <m:e/>
                                <m:e/>
                                <m:e/>
                                <m:e/>
                              </m:mr>
                              <m:mr>
                                <m:e>
                                  <m:sSup>
                                    <m:sSupPr>
                                      <m:ctrlPr>
                                        <a:rPr lang="zh-TW" altLang="en-US" i="1">
                                          <a:latin typeface="Cambria Math"/>
                                        </a:rPr>
                                      </m:ctrlPr>
                                    </m:sSupPr>
                                    <m:e>
                                      <m:r>
                                        <a:rPr lang="zh-TW" altLang="en-US" i="1">
                                          <a:latin typeface="Cambria Math"/>
                                        </a:rPr>
                                        <m:t>𝑇</m:t>
                                      </m:r>
                                    </m:e>
                                    <m:sup>
                                      <m:r>
                                        <m:rPr>
                                          <m:sty m:val="p"/>
                                        </m:rPr>
                                        <a:rPr lang="zh-TW" altLang="en-US">
                                          <a:latin typeface="Cambria Math"/>
                                        </a:rPr>
                                        <m:t>i</m:t>
                                      </m:r>
                                      <m:r>
                                        <a:rPr lang="zh-TW" altLang="en-US">
                                          <a:latin typeface="Cambria Math"/>
                                        </a:rPr>
                                        <m:t>0</m:t>
                                      </m:r>
                                    </m:sup>
                                  </m:sSup>
                                </m:e>
                                <m:e/>
                                <m:e>
                                  <m:sSup>
                                    <m:sSupPr>
                                      <m:ctrlPr>
                                        <a:rPr lang="zh-TW" altLang="en-US" i="1">
                                          <a:latin typeface="Cambria Math"/>
                                        </a:rPr>
                                      </m:ctrlPr>
                                    </m:sSupPr>
                                    <m:e>
                                      <m:r>
                                        <a:rPr lang="zh-TW" altLang="en-US" i="1">
                                          <a:latin typeface="Cambria Math"/>
                                        </a:rPr>
                                        <m:t>𝑇</m:t>
                                      </m:r>
                                    </m:e>
                                    <m:sup>
                                      <m:r>
                                        <m:rPr>
                                          <m:sty m:val="p"/>
                                        </m:rPr>
                                        <a:rPr lang="zh-TW" altLang="en-US">
                                          <a:latin typeface="Cambria Math"/>
                                        </a:rPr>
                                        <m:t>ij</m:t>
                                      </m:r>
                                    </m:sup>
                                  </m:sSup>
                                </m:e>
                                <m:e/>
                              </m:mr>
                              <m:mr>
                                <m:e/>
                                <m:e/>
                                <m:e/>
                                <m:e/>
                              </m:mr>
                            </m:m>
                          </m:e>
                        </m:d>
                      </m:oMath>
                    </m:oMathPara>
                  </a14:m>
                  <a:endParaRPr lang="zh-TW"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26533" y="1185333"/>
                  <a:ext cx="5820440" cy="1142685"/>
                </a:xfrm>
                <a:prstGeom prst="rect">
                  <a:avLst/>
                </a:prstGeom>
                <a:blipFill rotWithShape="1">
                  <a:blip r:embed="rId2"/>
                  <a:stretch>
                    <a:fillRect/>
                  </a:stretch>
                </a:blipFill>
              </p:spPr>
              <p:txBody>
                <a:bodyPr/>
                <a:lstStyle/>
                <a:p>
                  <a:r>
                    <a:rPr lang="zh-TW" altLang="en-US">
                      <a:noFill/>
                    </a:rPr>
                    <a:t> </a:t>
                  </a:r>
                </a:p>
              </p:txBody>
            </p:sp>
          </mc:Fallback>
        </mc:AlternateContent>
        <p:cxnSp>
          <p:nvCxnSpPr>
            <p:cNvPr id="6" name="Straight Connector 5"/>
            <p:cNvCxnSpPr/>
            <p:nvPr/>
          </p:nvCxnSpPr>
          <p:spPr>
            <a:xfrm>
              <a:off x="4301066" y="1507066"/>
              <a:ext cx="18457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75199" y="1185333"/>
              <a:ext cx="0" cy="11802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94733" y="5341502"/>
            <a:ext cx="8585200" cy="1323439"/>
          </a:xfrm>
          <a:prstGeom prst="rect">
            <a:avLst/>
          </a:prstGeom>
          <a:noFill/>
        </p:spPr>
        <p:txBody>
          <a:bodyPr wrap="square" rtlCol="0">
            <a:spAutoFit/>
          </a:bodyPr>
          <a:lstStyle/>
          <a:p>
            <a:pPr algn="ctr"/>
            <a:r>
              <a:rPr lang="en-US" altLang="zh-TW" sz="2000" dirty="0" smtClean="0">
                <a:solidFill>
                  <a:srgbClr val="0000FF"/>
                </a:solidFill>
                <a:latin typeface="Cambria Math" pitchFamily="18" charset="0"/>
                <a:ea typeface="Cambria Math" pitchFamily="18" charset="0"/>
              </a:rPr>
              <a:t>If you forget everything else I talk about today, just bring this home with you!</a:t>
            </a:r>
            <a:r>
              <a:rPr lang="en-US" altLang="zh-TW" sz="2000" dirty="0" smtClean="0">
                <a:latin typeface="Cambria Math" pitchFamily="18" charset="0"/>
                <a:ea typeface="Cambria Math" pitchFamily="18" charset="0"/>
              </a:rPr>
              <a:t> </a:t>
            </a:r>
          </a:p>
          <a:p>
            <a:pPr algn="ctr"/>
            <a:endParaRPr lang="en-US" altLang="zh-TW" sz="2000" dirty="0" smtClean="0">
              <a:latin typeface="Cambria Math" pitchFamily="18" charset="0"/>
              <a:ea typeface="Cambria Math" pitchFamily="18" charset="0"/>
            </a:endParaRPr>
          </a:p>
          <a:p>
            <a:pPr algn="ctr"/>
            <a:r>
              <a:rPr lang="en-US" altLang="zh-TW" sz="2000" dirty="0" smtClean="0">
                <a:latin typeface="Cambria Math" pitchFamily="18" charset="0"/>
                <a:ea typeface="Cambria Math" pitchFamily="18" charset="0"/>
              </a:rPr>
              <a:t>It’s going to be a very useful concept guide for discussing all kinds of stress-energy tensors!</a:t>
            </a:r>
            <a:endParaRPr lang="zh-TW" altLang="en-US" sz="2000" dirty="0" smtClean="0">
              <a:latin typeface="Cambria Math" pitchFamily="18" charset="0"/>
              <a:ea typeface="Cambria Math" pitchFamily="18" charset="0"/>
            </a:endParaRPr>
          </a:p>
        </p:txBody>
      </p:sp>
      <p:grpSp>
        <p:nvGrpSpPr>
          <p:cNvPr id="35" name="Group 34"/>
          <p:cNvGrpSpPr/>
          <p:nvPr/>
        </p:nvGrpSpPr>
        <p:grpSpPr>
          <a:xfrm>
            <a:off x="1833033" y="2110688"/>
            <a:ext cx="4621221" cy="3455667"/>
            <a:chOff x="1833033" y="2307047"/>
            <a:chExt cx="4621221" cy="3455667"/>
          </a:xfrm>
        </p:grpSpPr>
        <p:grpSp>
          <p:nvGrpSpPr>
            <p:cNvPr id="27" name="Group 26"/>
            <p:cNvGrpSpPr/>
            <p:nvPr/>
          </p:nvGrpSpPr>
          <p:grpSpPr>
            <a:xfrm>
              <a:off x="1833033" y="2307047"/>
              <a:ext cx="4621221" cy="3455667"/>
              <a:chOff x="1833033" y="2307047"/>
              <a:chExt cx="4621221" cy="3455667"/>
            </a:xfrm>
          </p:grpSpPr>
          <p:grpSp>
            <p:nvGrpSpPr>
              <p:cNvPr id="21" name="Group 20"/>
              <p:cNvGrpSpPr/>
              <p:nvPr/>
            </p:nvGrpSpPr>
            <p:grpSpPr>
              <a:xfrm>
                <a:off x="1833033" y="2758698"/>
                <a:ext cx="4461933" cy="2514600"/>
                <a:chOff x="1062959" y="2355167"/>
                <a:chExt cx="4461933" cy="2514600"/>
              </a:xfrm>
            </p:grpSpPr>
            <mc:AlternateContent xmlns:mc="http://schemas.openxmlformats.org/markup-compatibility/2006" xmlns:a14="http://schemas.microsoft.com/office/drawing/2010/main">
              <mc:Choice Requires="a14">
                <p:sp>
                  <p:nvSpPr>
                    <p:cNvPr id="16" name="Rectangle 15"/>
                    <p:cNvSpPr/>
                    <p:nvPr/>
                  </p:nvSpPr>
                  <p:spPr>
                    <a:xfrm>
                      <a:off x="1062959" y="3181156"/>
                      <a:ext cx="851002" cy="382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𝑇</m:t>
                                </m:r>
                              </m:e>
                              <m:sup>
                                <m:r>
                                  <m:rPr>
                                    <m:sty m:val="p"/>
                                  </m:rPr>
                                  <a:rPr lang="zh-TW" altLang="en-US">
                                    <a:latin typeface="Cambria Math"/>
                                  </a:rPr>
                                  <m:t>αβ</m:t>
                                </m:r>
                              </m:sup>
                            </m:sSup>
                            <m:r>
                              <a:rPr lang="en-US" altLang="zh-TW" b="0" i="1" smtClean="0">
                                <a:latin typeface="Cambria Math"/>
                              </a:rPr>
                              <m:t>=</m:t>
                            </m:r>
                          </m:oMath>
                        </m:oMathPara>
                      </a14:m>
                      <a:endParaRPr lang="zh-TW" alt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062959" y="3181156"/>
                      <a:ext cx="851002" cy="382541"/>
                    </a:xfrm>
                    <a:prstGeom prst="rect">
                      <a:avLst/>
                    </a:prstGeom>
                    <a:blipFill rotWithShape="1">
                      <a:blip r:embed="rId3"/>
                      <a:stretch>
                        <a:fillRect/>
                      </a:stretch>
                    </a:blipFill>
                  </p:spPr>
                  <p:txBody>
                    <a:bodyPr/>
                    <a:lstStyle/>
                    <a:p>
                      <a:r>
                        <a:rPr lang="zh-TW" altLang="en-US">
                          <a:noFill/>
                        </a:rPr>
                        <a:t> </a:t>
                      </a:r>
                    </a:p>
                  </p:txBody>
                </p:sp>
              </mc:Fallback>
            </mc:AlternateContent>
            <p:grpSp>
              <p:nvGrpSpPr>
                <p:cNvPr id="20" name="Group 19"/>
                <p:cNvGrpSpPr/>
                <p:nvPr/>
              </p:nvGrpSpPr>
              <p:grpSpPr>
                <a:xfrm>
                  <a:off x="2125526" y="2355167"/>
                  <a:ext cx="3399366" cy="2514600"/>
                  <a:chOff x="2125526" y="2355167"/>
                  <a:chExt cx="3399366" cy="2514600"/>
                </a:xfrm>
              </p:grpSpPr>
              <p:cxnSp>
                <p:nvCxnSpPr>
                  <p:cNvPr id="9" name="Straight Connector 8"/>
                  <p:cNvCxnSpPr/>
                  <p:nvPr/>
                </p:nvCxnSpPr>
                <p:spPr>
                  <a:xfrm>
                    <a:off x="2125526" y="3259666"/>
                    <a:ext cx="339936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20533" y="2355167"/>
                    <a:ext cx="0" cy="2514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08103" y="2512157"/>
                    <a:ext cx="912429" cy="646331"/>
                  </a:xfrm>
                  <a:prstGeom prst="rect">
                    <a:avLst/>
                  </a:prstGeom>
                  <a:noFill/>
                </p:spPr>
                <p:txBody>
                  <a:bodyPr wrap="none" rtlCol="0">
                    <a:spAutoFit/>
                  </a:bodyPr>
                  <a:lstStyle/>
                  <a:p>
                    <a:r>
                      <a:rPr lang="en-US" altLang="zh-TW" dirty="0" smtClean="0">
                        <a:latin typeface="Cambria Math" pitchFamily="18" charset="0"/>
                        <a:ea typeface="Cambria Math" pitchFamily="18" charset="0"/>
                      </a:rPr>
                      <a:t>Energy</a:t>
                    </a:r>
                  </a:p>
                  <a:p>
                    <a:r>
                      <a:rPr lang="en-US" altLang="zh-TW" dirty="0" smtClean="0">
                        <a:latin typeface="Cambria Math" pitchFamily="18" charset="0"/>
                        <a:ea typeface="Cambria Math" pitchFamily="18" charset="0"/>
                      </a:rPr>
                      <a:t>density</a:t>
                    </a:r>
                    <a:endParaRPr lang="zh-TW" altLang="en-US" dirty="0" smtClean="0">
                      <a:latin typeface="Cambria Math" pitchFamily="18" charset="0"/>
                      <a:ea typeface="Cambria Math" pitchFamily="18" charset="0"/>
                    </a:endParaRPr>
                  </a:p>
                </p:txBody>
              </p:sp>
              <p:sp>
                <p:nvSpPr>
                  <p:cNvPr id="17" name="TextBox 16"/>
                  <p:cNvSpPr txBox="1"/>
                  <p:nvPr/>
                </p:nvSpPr>
                <p:spPr>
                  <a:xfrm>
                    <a:off x="3830230" y="2778410"/>
                    <a:ext cx="130837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Energy flux</a:t>
                    </a:r>
                    <a:endParaRPr lang="zh-TW" altLang="en-US" dirty="0" smtClean="0">
                      <a:latin typeface="Cambria Math" pitchFamily="18" charset="0"/>
                      <a:ea typeface="Cambria Math" pitchFamily="18" charset="0"/>
                    </a:endParaRPr>
                  </a:p>
                </p:txBody>
              </p:sp>
              <p:sp>
                <p:nvSpPr>
                  <p:cNvPr id="18" name="TextBox 17"/>
                  <p:cNvSpPr txBox="1"/>
                  <p:nvPr/>
                </p:nvSpPr>
                <p:spPr>
                  <a:xfrm rot="19358857">
                    <a:off x="2144961" y="3676082"/>
                    <a:ext cx="1365637"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Momentum</a:t>
                    </a:r>
                  </a:p>
                  <a:p>
                    <a:r>
                      <a:rPr lang="en-US" altLang="zh-TW" dirty="0" smtClean="0">
                        <a:latin typeface="Cambria Math" pitchFamily="18" charset="0"/>
                        <a:ea typeface="Cambria Math" pitchFamily="18" charset="0"/>
                      </a:rPr>
                      <a:t>density</a:t>
                    </a:r>
                    <a:endParaRPr lang="zh-TW" altLang="en-US" dirty="0" smtClean="0">
                      <a:latin typeface="Cambria Math" pitchFamily="18" charset="0"/>
                      <a:ea typeface="Cambria Math" pitchFamily="18" charset="0"/>
                    </a:endParaRPr>
                  </a:p>
                </p:txBody>
              </p:sp>
              <p:sp>
                <p:nvSpPr>
                  <p:cNvPr id="19" name="TextBox 18"/>
                  <p:cNvSpPr txBox="1"/>
                  <p:nvPr/>
                </p:nvSpPr>
                <p:spPr>
                  <a:xfrm>
                    <a:off x="3645292" y="3814581"/>
                    <a:ext cx="175080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Momentum flux</a:t>
                    </a:r>
                    <a:endParaRPr lang="zh-TW" altLang="en-US" dirty="0" smtClean="0">
                      <a:latin typeface="Cambria Math" pitchFamily="18" charset="0"/>
                      <a:ea typeface="Cambria Math" pitchFamily="18" charset="0"/>
                    </a:endParaRPr>
                  </a:p>
                </p:txBody>
              </p:sp>
            </p:grpSp>
          </p:grpSp>
          <p:sp>
            <p:nvSpPr>
              <p:cNvPr id="22" name="Arc 21"/>
              <p:cNvSpPr/>
              <p:nvPr/>
            </p:nvSpPr>
            <p:spPr>
              <a:xfrm>
                <a:off x="5042292" y="2307047"/>
                <a:ext cx="1411962" cy="3455667"/>
              </a:xfrm>
              <a:prstGeom prst="arc">
                <a:avLst>
                  <a:gd name="adj1" fmla="val 17497647"/>
                  <a:gd name="adj2" fmla="val 413315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Arc 22"/>
              <p:cNvSpPr/>
              <p:nvPr/>
            </p:nvSpPr>
            <p:spPr>
              <a:xfrm>
                <a:off x="2704708" y="2307047"/>
                <a:ext cx="1485899" cy="3455667"/>
              </a:xfrm>
              <a:prstGeom prst="arc">
                <a:avLst>
                  <a:gd name="adj1" fmla="val 6659571"/>
                  <a:gd name="adj2" fmla="val 14933898"/>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29" name="Rectangle 28"/>
                <p:cNvSpPr/>
                <p:nvPr/>
              </p:nvSpPr>
              <p:spPr>
                <a:xfrm>
                  <a:off x="5022186" y="3929833"/>
                  <a:ext cx="504754"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𝑇</m:t>
                            </m:r>
                          </m:e>
                          <m:sup>
                            <m:r>
                              <m:rPr>
                                <m:sty m:val="p"/>
                              </m:rPr>
                              <a:rPr lang="zh-TW" altLang="en-US">
                                <a:latin typeface="Cambria Math"/>
                              </a:rPr>
                              <m:t>ij</m:t>
                            </m:r>
                          </m:sup>
                        </m:sSup>
                      </m:oMath>
                    </m:oMathPara>
                  </a14:m>
                  <a:endParaRPr lang="zh-TW" alt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5022186" y="3929833"/>
                  <a:ext cx="504754" cy="378245"/>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4836" y="2833044"/>
                  <a:ext cx="579454"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𝑇</m:t>
                            </m:r>
                          </m:e>
                          <m:sup>
                            <m:r>
                              <a:rPr lang="zh-TW" altLang="en-US">
                                <a:latin typeface="Cambria Math"/>
                              </a:rPr>
                              <m:t>0⁢</m:t>
                            </m:r>
                            <m:r>
                              <a:rPr lang="zh-TW" altLang="en-US" i="1">
                                <a:latin typeface="Cambria Math"/>
                              </a:rPr>
                              <m:t>𝑗</m:t>
                            </m:r>
                          </m:sup>
                        </m:sSup>
                      </m:oMath>
                    </m:oMathPara>
                  </a14:m>
                  <a:endParaRPr lang="zh-TW" alt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4984836" y="2833044"/>
                  <a:ext cx="579454" cy="378245"/>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804531" y="3054187"/>
                  <a:ext cx="5929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r>
                              <a:rPr lang="zh-TW" altLang="en-US" i="1">
                                <a:latin typeface="Cambria Math"/>
                              </a:rPr>
                              <m:t>𝑇</m:t>
                            </m:r>
                          </m:e>
                          <m:sup>
                            <m:r>
                              <a:rPr lang="zh-TW" altLang="en-US">
                                <a:latin typeface="Cambria Math"/>
                              </a:rPr>
                              <m:t>00</m:t>
                            </m:r>
                          </m:sup>
                        </m:sSup>
                      </m:oMath>
                    </m:oMathPara>
                  </a14:m>
                  <a:endParaRPr lang="zh-TW" alt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2804531" y="3054187"/>
                  <a:ext cx="592918" cy="369332"/>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826171" y="3929833"/>
                  <a:ext cx="549638"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latin typeface="Cambria Math"/>
                              </a:rPr>
                            </m:ctrlPr>
                          </m:sSupPr>
                          <m:e>
                            <m:r>
                              <a:rPr lang="zh-TW" altLang="en-US" i="1">
                                <a:latin typeface="Cambria Math"/>
                              </a:rPr>
                              <m:t>𝑇</m:t>
                            </m:r>
                          </m:e>
                          <m:sup>
                            <m:r>
                              <m:rPr>
                                <m:sty m:val="p"/>
                              </m:rPr>
                              <a:rPr lang="zh-TW" altLang="en-US">
                                <a:latin typeface="Cambria Math"/>
                              </a:rPr>
                              <m:t>i</m:t>
                            </m:r>
                            <m:r>
                              <a:rPr lang="en-US" altLang="zh-TW" b="0" i="1" smtClean="0">
                                <a:latin typeface="Cambria Math"/>
                              </a:rPr>
                              <m:t>0</m:t>
                            </m:r>
                          </m:sup>
                        </m:sSup>
                      </m:oMath>
                    </m:oMathPara>
                  </a14:m>
                  <a:endParaRPr lang="zh-TW" alt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2826171" y="3929833"/>
                  <a:ext cx="549638" cy="378245"/>
                </a:xfrm>
                <a:prstGeom prst="rect">
                  <a:avLst/>
                </a:prstGeom>
                <a:blipFill rotWithShape="1">
                  <a:blip r:embed="rId7"/>
                  <a:stretch>
                    <a:fillRect/>
                  </a:stretch>
                </a:blipFill>
              </p:spPr>
              <p:txBody>
                <a:bodyPr/>
                <a:lstStyle/>
                <a:p>
                  <a:r>
                    <a:rPr lang="zh-TW" altLang="en-US">
                      <a:noFill/>
                    </a:rPr>
                    <a:t> </a:t>
                  </a:r>
                </a:p>
              </p:txBody>
            </p:sp>
          </mc:Fallback>
        </mc:AlternateContent>
      </p:grpSp>
      <p:sp>
        <p:nvSpPr>
          <p:cNvPr id="36" name="TextBox 35"/>
          <p:cNvSpPr txBox="1"/>
          <p:nvPr/>
        </p:nvSpPr>
        <p:spPr>
          <a:xfrm>
            <a:off x="6307669" y="1433509"/>
            <a:ext cx="2473687" cy="646331"/>
          </a:xfrm>
          <a:prstGeom prst="rect">
            <a:avLst/>
          </a:prstGeom>
          <a:noFill/>
        </p:spPr>
        <p:txBody>
          <a:bodyPr wrap="square" rtlCol="0">
            <a:spAutoFit/>
          </a:bodyPr>
          <a:lstStyle/>
          <a:p>
            <a:r>
              <a:rPr lang="en-US" altLang="zh-TW" dirty="0">
                <a:latin typeface="Cambria Math" pitchFamily="18" charset="0"/>
                <a:ea typeface="Cambria Math" pitchFamily="18" charset="0"/>
              </a:rPr>
              <a:t>The stress-energy tensor is symmetric</a:t>
            </a:r>
            <a:r>
              <a:rPr lang="en-US" altLang="zh-TW" dirty="0" smtClean="0">
                <a:latin typeface="Cambria Math" pitchFamily="18" charset="0"/>
                <a:ea typeface="Cambria Math" pitchFamily="18" charset="0"/>
              </a:rPr>
              <a:t>.</a:t>
            </a:r>
            <a:endParaRPr lang="zh-TW" altLang="en-US" dirty="0">
              <a:latin typeface="Cambria Math" pitchFamily="18" charset="0"/>
              <a:ea typeface="Cambria Math" pitchFamily="18" charset="0"/>
            </a:endParaRPr>
          </a:p>
        </p:txBody>
      </p:sp>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1143000"/>
          </a:xfrm>
        </p:spPr>
        <p:txBody>
          <a:bodyPr>
            <a:normAutofit/>
          </a:bodyPr>
          <a:lstStyle/>
          <a:p>
            <a:r>
              <a:rPr lang="en-US" altLang="zh-TW" dirty="0" smtClean="0"/>
              <a:t>Basic Example  -Dust</a:t>
            </a:r>
            <a:endParaRPr lang="zh-TW" altLang="en-US" dirty="0"/>
          </a:p>
        </p:txBody>
      </p:sp>
      <p:sp>
        <p:nvSpPr>
          <p:cNvPr id="4" name="TextBox 3"/>
          <p:cNvSpPr txBox="1"/>
          <p:nvPr/>
        </p:nvSpPr>
        <p:spPr>
          <a:xfrm>
            <a:off x="355601" y="990578"/>
            <a:ext cx="6426199"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Consider a closed system only composed of particles moving together with no external </a:t>
            </a:r>
            <a:r>
              <a:rPr lang="en-US" altLang="zh-TW" dirty="0">
                <a:latin typeface="Cambria Math" pitchFamily="18" charset="0"/>
                <a:ea typeface="Cambria Math" pitchFamily="18" charset="0"/>
              </a:rPr>
              <a:t>field. In the rest frame of the particles, </a:t>
            </a:r>
          </a:p>
          <a:p>
            <a:endParaRPr lang="en-US" altLang="zh-TW" dirty="0" smtClean="0">
              <a:latin typeface="Cambria Math" pitchFamily="18" charset="0"/>
              <a:ea typeface="Cambria Math" pitchFamily="18" charset="0"/>
            </a:endParaRPr>
          </a:p>
        </p:txBody>
      </p:sp>
      <p:pic>
        <p:nvPicPr>
          <p:cNvPr id="2051" name="Picture 3" descr="G:\Desktop\Black Hole Astrophysics\Textbook circle\11 Ch\stress-energy ten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049" y="381663"/>
            <a:ext cx="2440767" cy="136509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p:cNvSpPr/>
              <p:nvPr/>
            </p:nvSpPr>
            <p:spPr>
              <a:xfrm>
                <a:off x="355601" y="1746753"/>
                <a:ext cx="6426199" cy="1754326"/>
              </a:xfrm>
              <a:prstGeom prst="rect">
                <a:avLst/>
              </a:prstGeom>
            </p:spPr>
            <p:txBody>
              <a:bodyPr wrap="square">
                <a:spAutoFit/>
              </a:bodyPr>
              <a:lstStyle/>
              <a:p>
                <a:r>
                  <a:rPr lang="en-US" altLang="zh-TW" dirty="0" smtClean="0">
                    <a:latin typeface="Cambria Math" pitchFamily="18" charset="0"/>
                    <a:ea typeface="Cambria Math" pitchFamily="18" charset="0"/>
                  </a:rPr>
                  <a:t>there </a:t>
                </a:r>
                <a:r>
                  <a:rPr lang="en-US" altLang="zh-TW" dirty="0">
                    <a:latin typeface="Cambria Math" pitchFamily="18" charset="0"/>
                    <a:ea typeface="Cambria Math" pitchFamily="18" charset="0"/>
                  </a:rPr>
                  <a:t>would be no momentum since everything is at rest.</a:t>
                </a:r>
              </a:p>
              <a:p>
                <a:endParaRPr lang="en-US" altLang="zh-TW" dirty="0">
                  <a:latin typeface="Cambria Math" pitchFamily="18" charset="0"/>
                  <a:ea typeface="Cambria Math" pitchFamily="18" charset="0"/>
                </a:endParaRPr>
              </a:p>
              <a:p>
                <a:r>
                  <a:rPr lang="en-US" altLang="zh-TW" dirty="0">
                    <a:latin typeface="Cambria Math" pitchFamily="18" charset="0"/>
                    <a:ea typeface="Cambria Math" pitchFamily="18" charset="0"/>
                  </a:rPr>
                  <a:t>there would also be no energy flux since there is nothing else to transfer energy to</a:t>
                </a:r>
                <a:r>
                  <a:rPr lang="en-US" altLang="zh-TW" dirty="0" smtClean="0">
                    <a:latin typeface="Cambria Math" pitchFamily="18" charset="0"/>
                    <a:ea typeface="Cambria Math" pitchFamily="18" charset="0"/>
                  </a:rPr>
                  <a:t>.</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Thus, we only have energy density which is simply equal to </a:t>
                </a:r>
                <a14:m>
                  <m:oMath xmlns:m="http://schemas.openxmlformats.org/officeDocument/2006/math">
                    <m:r>
                      <a:rPr lang="zh-TW" altLang="en-US" i="1">
                        <a:latin typeface="Cambria Math"/>
                      </a:rPr>
                      <m:t>𝑛</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oMath>
                </a14:m>
                <a:endParaRPr lang="en-US" altLang="zh-TW" dirty="0" smtClean="0"/>
              </a:p>
            </p:txBody>
          </p:sp>
        </mc:Choice>
        <mc:Fallback xmlns="">
          <p:sp>
            <p:nvSpPr>
              <p:cNvPr id="6" name="Rectangle 5"/>
              <p:cNvSpPr>
                <a:spLocks noRot="1" noChangeAspect="1" noMove="1" noResize="1" noEditPoints="1" noAdjustHandles="1" noChangeArrowheads="1" noChangeShapeType="1" noTextEdit="1"/>
              </p:cNvSpPr>
              <p:nvPr/>
            </p:nvSpPr>
            <p:spPr>
              <a:xfrm>
                <a:off x="355601" y="1746753"/>
                <a:ext cx="6426199" cy="1754326"/>
              </a:xfrm>
              <a:prstGeom prst="rect">
                <a:avLst/>
              </a:prstGeom>
              <a:blipFill rotWithShape="1">
                <a:blip r:embed="rId3"/>
                <a:stretch>
                  <a:fillRect l="-758" t="-2091" r="-379" b="-41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55601" y="3553106"/>
                <a:ext cx="8026400" cy="1403974"/>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the rest frame, the tensor reads as </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a:rPr lang="en-US" altLang="zh-TW" b="0" i="1" smtClean="0">
                              <a:latin typeface="Cambria Math"/>
                            </a:rPr>
                            <m:t>𝑑𝑢𝑠𝑡</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𝑛</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0</m:t>
                                </m:r>
                              </m:e>
                            </m:mr>
                          </m:m>
                        </m:e>
                      </m:d>
                    </m:oMath>
                  </m:oMathPara>
                </a14:m>
                <a:endParaRPr lang="zh-TW" alt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55601" y="3553106"/>
                <a:ext cx="8026400" cy="1403974"/>
              </a:xfrm>
              <a:prstGeom prst="rect">
                <a:avLst/>
              </a:prstGeom>
              <a:blipFill rotWithShape="1">
                <a:blip r:embed="rId4"/>
                <a:stretch>
                  <a:fillRect l="-607" t="-260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75167" y="4957080"/>
                <a:ext cx="8613215" cy="1897571"/>
              </a:xfrm>
              <a:prstGeom prst="rect">
                <a:avLst/>
              </a:prstGeom>
              <a:noFill/>
            </p:spPr>
            <p:txBody>
              <a:bodyPr wrap="square" rtlCol="0">
                <a:spAutoFit/>
              </a:bodyPr>
              <a:lstStyle/>
              <a:p>
                <a:r>
                  <a:rPr lang="en-US" altLang="zh-TW" dirty="0" smtClean="0">
                    <a:latin typeface="Cambria Math"/>
                  </a:rPr>
                  <a:t>Since the particles will have momentum in different frames, we must find the tensor form that reduces to the above for the frame in which particles are at rest,</a:t>
                </a:r>
              </a:p>
              <a:p>
                <a:endParaRPr lang="en-US" altLang="zh-TW" dirty="0" smtClean="0">
                  <a:latin typeface="Cambria Math"/>
                </a:endParaRPr>
              </a:p>
              <a:p>
                <a:r>
                  <a:rPr lang="en-US" altLang="zh-TW" dirty="0" smtClean="0">
                    <a:latin typeface="Cambria Math"/>
                  </a:rPr>
                  <a:t>We find that, it satisfies the tensor </a:t>
                </a:r>
                <a:r>
                  <a:rPr lang="en-US" altLang="zh-TW" dirty="0">
                    <a:latin typeface="Cambria Math"/>
                  </a:rPr>
                  <a:t>component form</a:t>
                </a:r>
                <a:r>
                  <a:rPr lang="en-US" altLang="zh-TW" dirty="0" smtClean="0">
                    <a:latin typeface="Cambria Math"/>
                  </a:rPr>
                  <a:t> </a:t>
                </a:r>
                <a14:m>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a:rPr lang="en-US" altLang="zh-TW" b="0" i="1" smtClean="0">
                            <a:latin typeface="Cambria Math"/>
                          </a:rPr>
                          <m:t>𝑑𝑢𝑠𝑡</m:t>
                        </m:r>
                      </m:sub>
                    </m:sSub>
                    <m:r>
                      <a:rPr lang="zh-TW" altLang="en-US">
                        <a:latin typeface="Cambria Math"/>
                      </a:rPr>
                      <m:t>=</m:t>
                    </m:r>
                    <m:sSub>
                      <m:sSubPr>
                        <m:ctrlPr>
                          <a:rPr lang="zh-TW" altLang="en-US" i="1">
                            <a:latin typeface="Cambria Math"/>
                          </a:rPr>
                        </m:ctrlPr>
                      </m:sSubPr>
                      <m:e>
                        <m:r>
                          <m:rPr>
                            <m:sty m:val="p"/>
                          </m:rPr>
                          <a:rPr lang="zh-TW" altLang="en-US">
                            <a:latin typeface="Cambria Math"/>
                          </a:rPr>
                          <m:t>nm</m:t>
                        </m:r>
                      </m:e>
                      <m:sub>
                        <m:r>
                          <a:rPr lang="zh-TW" altLang="en-US">
                            <a:latin typeface="Cambria Math"/>
                          </a:rPr>
                          <m:t>0</m:t>
                        </m:r>
                      </m:sub>
                    </m:sSub>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oMath>
                </a14:m>
                <a:r>
                  <a:rPr lang="zh-TW" altLang="en-US" dirty="0" smtClean="0"/>
                  <a:t> </a:t>
                </a:r>
                <a:endParaRPr lang="en-US" altLang="zh-TW" dirty="0" smtClean="0"/>
              </a:p>
              <a:p>
                <a:endParaRPr lang="en-US" altLang="zh-TW" dirty="0" smtClean="0"/>
              </a:p>
              <a:p>
                <a:r>
                  <a:rPr lang="en-US" altLang="zh-TW" dirty="0">
                    <a:latin typeface="Cambria Math"/>
                  </a:rPr>
                  <a:t>In a general tensor form, it would be</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dust</m:t>
                        </m:r>
                      </m:sub>
                    </m:sSub>
                    <m:r>
                      <a:rPr lang="zh-TW" altLang="en-US">
                        <a:latin typeface="Cambria Math"/>
                      </a:rPr>
                      <m:t>=</m:t>
                    </m:r>
                    <m:sSub>
                      <m:sSubPr>
                        <m:ctrlPr>
                          <a:rPr lang="zh-TW" altLang="en-US" i="1">
                            <a:latin typeface="Cambria Math"/>
                          </a:rPr>
                        </m:ctrlPr>
                      </m:sSubPr>
                      <m:e>
                        <m:r>
                          <m:rPr>
                            <m:sty m:val="p"/>
                          </m:rPr>
                          <a:rPr lang="zh-TW" altLang="en-US">
                            <a:latin typeface="Cambria Math"/>
                          </a:rPr>
                          <m:t>nm</m:t>
                        </m:r>
                      </m:e>
                      <m:sub>
                        <m:r>
                          <a:rPr lang="zh-TW" altLang="en-US">
                            <a:latin typeface="Cambria Math"/>
                          </a:rPr>
                          <m:t>0</m:t>
                        </m:r>
                      </m:sub>
                    </m:sSub>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𝑈</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𝑈</m:t>
                        </m:r>
                      </m:e>
                    </m:groupChr>
                  </m:oMath>
                </a14:m>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275167" y="4957080"/>
                <a:ext cx="8613215" cy="1897571"/>
              </a:xfrm>
              <a:prstGeom prst="rect">
                <a:avLst/>
              </a:prstGeom>
              <a:blipFill rotWithShape="1">
                <a:blip r:embed="rId5"/>
                <a:stretch>
                  <a:fillRect l="-566" t="-1929" b="-3859"/>
                </a:stretch>
              </a:blipFill>
            </p:spPr>
            <p:txBody>
              <a:bodyPr/>
              <a:lstStyle/>
              <a:p>
                <a:r>
                  <a:rPr lang="zh-TW" altLang="en-US">
                    <a:noFill/>
                  </a:rPr>
                  <a:t> </a:t>
                </a:r>
              </a:p>
            </p:txBody>
          </p:sp>
        </mc:Fallback>
      </mc:AlternateContent>
      <p:pic>
        <p:nvPicPr>
          <p:cNvPr id="2052" name="Picture 4" descr="G:\Desktop\Black Hole Astrophysics\Textbook circle\11 Ch\Comet 103P Hartley 2 19 Comet Dust Particles by EPOX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1854743"/>
            <a:ext cx="2187016" cy="218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Ideal fluids</a:t>
            </a:r>
            <a:endParaRPr lang="zh-TW" altLang="en-US" dirty="0"/>
          </a:p>
        </p:txBody>
      </p:sp>
      <p:sp>
        <p:nvSpPr>
          <p:cNvPr id="4" name="TextBox 3"/>
          <p:cNvSpPr txBox="1"/>
          <p:nvPr/>
        </p:nvSpPr>
        <p:spPr>
          <a:xfrm>
            <a:off x="355601" y="990578"/>
            <a:ext cx="6426199"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ideal fluids, we don’t consider viscosity and heat transfer.</a:t>
            </a:r>
          </a:p>
        </p:txBody>
      </p:sp>
      <p:sp>
        <p:nvSpPr>
          <p:cNvPr id="6" name="TextBox 5"/>
          <p:cNvSpPr txBox="1"/>
          <p:nvPr/>
        </p:nvSpPr>
        <p:spPr>
          <a:xfrm>
            <a:off x="355599" y="1594544"/>
            <a:ext cx="8720667"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the rest frame of a fluid element, </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No </a:t>
            </a:r>
            <a:r>
              <a:rPr lang="en-US" altLang="zh-TW" dirty="0">
                <a:latin typeface="Cambria Math" pitchFamily="18" charset="0"/>
                <a:ea typeface="Cambria Math" pitchFamily="18" charset="0"/>
              </a:rPr>
              <a:t>heat transfer </a:t>
            </a:r>
            <a:r>
              <a:rPr lang="en-US" altLang="zh-TW" dirty="0" smtClean="0">
                <a:latin typeface="Cambria Math" pitchFamily="18" charset="0"/>
                <a:ea typeface="Cambria Math" pitchFamily="18" charset="0"/>
              </a:rPr>
              <a:t>means that the energy flux term is zero, therefore momentum density is also zero.</a:t>
            </a:r>
          </a:p>
        </p:txBody>
      </p:sp>
      <p:grpSp>
        <p:nvGrpSpPr>
          <p:cNvPr id="11" name="Group 10"/>
          <p:cNvGrpSpPr/>
          <p:nvPr/>
        </p:nvGrpSpPr>
        <p:grpSpPr>
          <a:xfrm>
            <a:off x="6226819" y="3241111"/>
            <a:ext cx="2784855" cy="2413294"/>
            <a:chOff x="6356004" y="2779447"/>
            <a:chExt cx="2784855" cy="2413294"/>
          </a:xfrm>
        </p:grpSpPr>
        <p:grpSp>
          <p:nvGrpSpPr>
            <p:cNvPr id="9" name="Group 8"/>
            <p:cNvGrpSpPr/>
            <p:nvPr/>
          </p:nvGrpSpPr>
          <p:grpSpPr>
            <a:xfrm>
              <a:off x="6409267" y="2779447"/>
              <a:ext cx="2667000" cy="2413293"/>
              <a:chOff x="3893234" y="5148261"/>
              <a:chExt cx="2667000" cy="2413293"/>
            </a:xfrm>
          </p:grpSpPr>
          <p:pic>
            <p:nvPicPr>
              <p:cNvPr id="3074" name="Picture 2" descr="G:\Desktop\Black Hole Astrophysics\Textbook circle\11 Ch\stress_types.gif"/>
              <p:cNvPicPr>
                <a:picLocks noChangeAspect="1" noChangeArrowheads="1"/>
              </p:cNvPicPr>
              <p:nvPr/>
            </p:nvPicPr>
            <p:blipFill rotWithShape="1">
              <a:blip r:embed="rId2">
                <a:extLst>
                  <a:ext uri="{28A0092B-C50C-407E-A947-70E740481C1C}">
                    <a14:useLocalDpi xmlns:a14="http://schemas.microsoft.com/office/drawing/2010/main" val="0"/>
                  </a:ext>
                </a:extLst>
              </a:blip>
              <a:srcRect l="-1395" t="50000" r="19285" b="-43492"/>
              <a:stretch/>
            </p:blipFill>
            <p:spPr bwMode="auto">
              <a:xfrm>
                <a:off x="3893234" y="5148261"/>
                <a:ext cx="2667000" cy="2413293"/>
              </a:xfrm>
              <a:prstGeom prst="rect">
                <a:avLst/>
              </a:prstGeom>
              <a:solidFill>
                <a:srgbClr val="FFFFFF"/>
              </a:solidFill>
            </p:spPr>
          </p:pic>
          <p:cxnSp>
            <p:nvCxnSpPr>
              <p:cNvPr id="8" name="Straight Arrow Connector 7"/>
              <p:cNvCxnSpPr/>
              <p:nvPr/>
            </p:nvCxnSpPr>
            <p:spPr>
              <a:xfrm>
                <a:off x="4800600" y="6504781"/>
                <a:ext cx="770467"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356004" y="4238634"/>
              <a:ext cx="2784855" cy="954107"/>
            </a:xfrm>
            <a:prstGeom prst="rect">
              <a:avLst/>
            </a:prstGeom>
            <a:noFill/>
          </p:spPr>
          <p:txBody>
            <a:bodyPr wrap="square" rtlCol="0">
              <a:spAutoFit/>
            </a:bodyPr>
            <a:lstStyle/>
            <a:p>
              <a:pPr algn="ctr"/>
              <a:r>
                <a:rPr lang="en-US" altLang="zh-TW" sz="1400" dirty="0" smtClean="0">
                  <a:latin typeface="Cambria Math" pitchFamily="18" charset="0"/>
                  <a:ea typeface="Cambria Math" pitchFamily="18" charset="0"/>
                </a:rPr>
                <a:t>Black arrows: </a:t>
              </a:r>
            </a:p>
            <a:p>
              <a:pPr algn="ctr"/>
              <a:r>
                <a:rPr lang="en-US" altLang="zh-TW" sz="1400" dirty="0" smtClean="0">
                  <a:latin typeface="Cambria Math" pitchFamily="18" charset="0"/>
                  <a:ea typeface="Cambria Math" pitchFamily="18" charset="0"/>
                </a:rPr>
                <a:t>direction of momentum</a:t>
              </a:r>
            </a:p>
            <a:p>
              <a:pPr algn="ctr"/>
              <a:r>
                <a:rPr lang="en-US" altLang="zh-TW" sz="1400" dirty="0" smtClean="0">
                  <a:latin typeface="Cambria Math" pitchFamily="18" charset="0"/>
                  <a:ea typeface="Cambria Math" pitchFamily="18" charset="0"/>
                </a:rPr>
                <a:t>Red arrows: </a:t>
              </a:r>
            </a:p>
            <a:p>
              <a:pPr algn="ctr"/>
              <a:r>
                <a:rPr lang="en-US" altLang="zh-TW" sz="1400" dirty="0" smtClean="0">
                  <a:latin typeface="Cambria Math" pitchFamily="18" charset="0"/>
                  <a:ea typeface="Cambria Math" pitchFamily="18" charset="0"/>
                </a:rPr>
                <a:t>direction of momentum transport</a:t>
              </a:r>
              <a:endParaRPr lang="zh-TW" altLang="en-US" sz="1400" dirty="0" smtClean="0">
                <a:latin typeface="Cambria Math" pitchFamily="18" charset="0"/>
                <a:ea typeface="Cambria Math" pitchFamily="18" charset="0"/>
              </a:endParaRPr>
            </a:p>
          </p:txBody>
        </p:sp>
      </p:grpSp>
      <p:pic>
        <p:nvPicPr>
          <p:cNvPr id="16" name="Picture 3" descr="G:\Desktop\Black Hole Astrophysics\Textbook circle\11 Ch\stress-energy t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9" y="381663"/>
            <a:ext cx="2440767" cy="13650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55600" y="4135966"/>
            <a:ext cx="6000403" cy="923330"/>
          </a:xfrm>
          <a:prstGeom prst="rect">
            <a:avLst/>
          </a:prstGeom>
        </p:spPr>
        <p:txBody>
          <a:bodyPr wrap="square">
            <a:spAutoFit/>
          </a:bodyPr>
          <a:lstStyle/>
          <a:p>
            <a:r>
              <a:rPr lang="en-US" altLang="zh-TW" dirty="0">
                <a:latin typeface="Cambria Math" pitchFamily="18" charset="0"/>
                <a:ea typeface="Cambria Math" pitchFamily="18" charset="0"/>
              </a:rPr>
              <a:t>Having no viscosity (shear) says that the momentum can not be transported sideways, therefore we can only have diagonal terms.</a:t>
            </a:r>
          </a:p>
        </p:txBody>
      </p:sp>
      <mc:AlternateContent xmlns:mc="http://schemas.openxmlformats.org/markup-compatibility/2006" xmlns:a14="http://schemas.microsoft.com/office/drawing/2010/main">
        <mc:Choice Requires="a14">
          <p:sp>
            <p:nvSpPr>
              <p:cNvPr id="20" name="TextBox 19"/>
              <p:cNvSpPr txBox="1"/>
              <p:nvPr/>
            </p:nvSpPr>
            <p:spPr>
              <a:xfrm>
                <a:off x="2346389" y="2677622"/>
                <a:ext cx="3148478" cy="1126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ideal</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m:t>
                                </m:r>
                              </m:e>
                              <m:e>
                                <m:r>
                                  <a:rPr lang="zh-TW" altLang="en-US">
                                    <a:latin typeface="Cambria Math"/>
                                  </a:rPr>
                                  <m:t>?</m:t>
                                </m:r>
                              </m:e>
                              <m:e>
                                <m:r>
                                  <a:rPr lang="zh-TW" altLang="en-US">
                                    <a:latin typeface="Cambria Math"/>
                                  </a:rPr>
                                  <m:t>?</m:t>
                                </m:r>
                              </m:e>
                            </m:mr>
                            <m:mr>
                              <m:e>
                                <m:r>
                                  <a:rPr lang="zh-TW" altLang="en-US">
                                    <a:latin typeface="Cambria Math"/>
                                  </a:rPr>
                                  <m:t>0</m:t>
                                </m:r>
                              </m:e>
                              <m:e>
                                <m:r>
                                  <a:rPr lang="zh-TW" altLang="en-US">
                                    <a:latin typeface="Cambria Math"/>
                                  </a:rPr>
                                  <m:t>?</m:t>
                                </m:r>
                              </m:e>
                              <m:e>
                                <m:r>
                                  <a:rPr lang="zh-TW" altLang="en-US">
                                    <a:latin typeface="Cambria Math"/>
                                  </a:rPr>
                                  <m:t>?</m:t>
                                </m:r>
                              </m:e>
                              <m:e>
                                <m:r>
                                  <a:rPr lang="zh-TW" altLang="en-US">
                                    <a:latin typeface="Cambria Math"/>
                                  </a:rPr>
                                  <m:t>?</m:t>
                                </m:r>
                              </m:e>
                            </m:mr>
                            <m:mr>
                              <m:e>
                                <m:r>
                                  <a:rPr lang="zh-TW" altLang="en-US">
                                    <a:latin typeface="Cambria Math"/>
                                  </a:rPr>
                                  <m:t>0</m:t>
                                </m:r>
                              </m:e>
                              <m:e>
                                <m:r>
                                  <a:rPr lang="zh-TW" altLang="en-US">
                                    <a:latin typeface="Cambria Math"/>
                                  </a:rPr>
                                  <m:t>?</m:t>
                                </m:r>
                              </m:e>
                              <m:e>
                                <m:r>
                                  <a:rPr lang="zh-TW" altLang="en-US">
                                    <a:latin typeface="Cambria Math"/>
                                  </a:rPr>
                                  <m:t>?</m:t>
                                </m:r>
                              </m:e>
                              <m:e>
                                <m:r>
                                  <a:rPr lang="zh-TW" altLang="en-US">
                                    <a:latin typeface="Cambria Math"/>
                                  </a:rPr>
                                  <m:t>?</m:t>
                                </m:r>
                              </m:e>
                            </m:mr>
                          </m:m>
                        </m:e>
                      </m:d>
                    </m:oMath>
                  </m:oMathPara>
                </a14:m>
                <a:endParaRPr lang="zh-TW"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346389" y="2677622"/>
                <a:ext cx="3148478" cy="1126975"/>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99733" y="5059296"/>
                <a:ext cx="3572934" cy="11269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ideal</m:t>
                          </m:r>
                        </m:sub>
                      </m:sSub>
                      <m:r>
                        <a:rPr lang="zh-TW" altLang="en-US">
                          <a:latin typeface="Cambria Math"/>
                        </a:rPr>
                        <m:t>=</m:t>
                      </m:r>
                      <m:d>
                        <m:dPr>
                          <m:ctrlPr>
                            <a:rPr lang="zh-TW" altLang="en-US" i="1" smtClean="0">
                              <a:latin typeface="Cambria Math"/>
                            </a:rPr>
                          </m:ctrlPr>
                        </m:dPr>
                        <m:e>
                          <m:m>
                            <m:mPr>
                              <m:mcs>
                                <m:mc>
                                  <m:mcPr>
                                    <m:count m:val="4"/>
                                    <m:mcJc m:val="center"/>
                                  </m:mcPr>
                                </m:mc>
                              </m:mcs>
                              <m:ctrlPr>
                                <a:rPr lang="zh-TW" altLang="en-US" i="1">
                                  <a:latin typeface="Cambria Math"/>
                                </a:rPr>
                              </m:ctrlPr>
                            </m:mPr>
                            <m:mr>
                              <m:e>
                                <m:r>
                                  <a:rPr lang="zh-TW" altLang="en-US">
                                    <a:latin typeface="Cambria Math"/>
                                  </a:rPr>
                                  <m:t>?</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m:t>
                                </m:r>
                              </m:e>
                              <m:e>
                                <m:r>
                                  <a:rPr lang="en-US" altLang="zh-TW" b="0" i="0" smtClean="0">
                                    <a:latin typeface="Cambria Math"/>
                                  </a:rPr>
                                  <m:t>0</m:t>
                                </m:r>
                              </m:e>
                              <m:e>
                                <m:r>
                                  <a:rPr lang="en-US" altLang="zh-TW" b="0" i="0" smtClean="0">
                                    <a:latin typeface="Cambria Math"/>
                                  </a:rPr>
                                  <m:t>0</m:t>
                                </m:r>
                              </m:e>
                            </m:mr>
                            <m:mr>
                              <m:e>
                                <m:r>
                                  <a:rPr lang="zh-TW" altLang="en-US">
                                    <a:latin typeface="Cambria Math"/>
                                  </a:rPr>
                                  <m:t>0</m:t>
                                </m:r>
                              </m:e>
                              <m:e>
                                <m:r>
                                  <a:rPr lang="en-US" altLang="zh-TW" b="0" i="0" smtClean="0">
                                    <a:latin typeface="Cambria Math"/>
                                  </a:rPr>
                                  <m:t>0</m:t>
                                </m:r>
                              </m:e>
                              <m:e>
                                <m:r>
                                  <a:rPr lang="zh-TW" altLang="en-US">
                                    <a:latin typeface="Cambria Math"/>
                                  </a:rPr>
                                  <m:t>?</m:t>
                                </m:r>
                              </m:e>
                              <m:e>
                                <m:r>
                                  <a:rPr lang="en-US" altLang="zh-TW" b="0" i="0" smtClean="0">
                                    <a:latin typeface="Cambria Math"/>
                                  </a:rPr>
                                  <m:t>0</m:t>
                                </m:r>
                              </m:e>
                            </m:mr>
                            <m:mr>
                              <m:e>
                                <m:r>
                                  <a:rPr lang="zh-TW" altLang="en-US">
                                    <a:latin typeface="Cambria Math"/>
                                  </a:rPr>
                                  <m:t>0</m:t>
                                </m:r>
                              </m:e>
                              <m:e>
                                <m:r>
                                  <a:rPr lang="en-US" altLang="zh-TW" b="0" i="0" smtClean="0">
                                    <a:latin typeface="Cambria Math"/>
                                  </a:rPr>
                                  <m:t>0</m:t>
                                </m:r>
                              </m:e>
                              <m:e>
                                <m:r>
                                  <a:rPr lang="en-US" altLang="zh-TW" b="0" i="0" smtClean="0">
                                    <a:latin typeface="Cambria Math"/>
                                  </a:rPr>
                                  <m:t>0</m:t>
                                </m:r>
                              </m:e>
                              <m:e>
                                <m:r>
                                  <a:rPr lang="zh-TW" altLang="en-US">
                                    <a:latin typeface="Cambria Math"/>
                                  </a:rPr>
                                  <m:t>?</m:t>
                                </m:r>
                              </m:e>
                            </m:mr>
                          </m:m>
                        </m:e>
                      </m:d>
                    </m:oMath>
                  </m:oMathPara>
                </a14:m>
                <a:endParaRPr lang="zh-TW" alt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2099733" y="5059296"/>
                <a:ext cx="3572934" cy="1126975"/>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0"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Ideal fluids</a:t>
            </a:r>
            <a:endParaRPr lang="zh-TW" altLang="en-US" dirty="0"/>
          </a:p>
        </p:txBody>
      </p:sp>
      <p:pic>
        <p:nvPicPr>
          <p:cNvPr id="4" name="Picture 3" descr="G:\Desktop\Black Hole Astrophysics\Textbook circle\11 Ch\stress-energy t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9" y="381663"/>
            <a:ext cx="2440767" cy="1365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G:\Desktop\Black Hole Astrophysics\Textbook circle\11 Ch\250px-Pressure_exerted_by_collisions.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4468" t="4766" r="6644" b="4330"/>
          <a:stretch/>
        </p:blipFill>
        <p:spPr bwMode="auto">
          <a:xfrm>
            <a:off x="6454216" y="2063833"/>
            <a:ext cx="2514600" cy="2283572"/>
          </a:xfrm>
          <a:prstGeom prst="rect">
            <a:avLst/>
          </a:prstGeom>
          <a:solidFill>
            <a:srgbClr val="FFFFFF"/>
          </a:solidFill>
        </p:spPr>
      </p:pic>
      <mc:AlternateContent xmlns:mc="http://schemas.openxmlformats.org/markup-compatibility/2006" xmlns:a14="http://schemas.microsoft.com/office/drawing/2010/main">
        <mc:Choice Requires="a14">
          <p:sp>
            <p:nvSpPr>
              <p:cNvPr id="6" name="TextBox 5"/>
              <p:cNvSpPr txBox="1"/>
              <p:nvPr/>
            </p:nvSpPr>
            <p:spPr>
              <a:xfrm>
                <a:off x="448735" y="2980435"/>
                <a:ext cx="5909732" cy="2271776"/>
              </a:xfrm>
              <a:prstGeom prst="rect">
                <a:avLst/>
              </a:prstGeom>
              <a:noFill/>
            </p:spPr>
            <p:txBody>
              <a:bodyPr wrap="square" rtlCol="0">
                <a:spAutoFit/>
              </a:bodyPr>
              <a:lstStyle/>
              <a:p>
                <a:r>
                  <a:rPr lang="en-US" altLang="zh-TW" dirty="0" smtClean="0">
                    <a:latin typeface="Cambria Math" pitchFamily="18" charset="0"/>
                    <a:ea typeface="Cambria Math" pitchFamily="18" charset="0"/>
                  </a:rPr>
                  <a:t>Then, for the diagonal terms of the momentum flux, recall from high school physics that pressure is force/area, i.e. transporting momentum to the neighboring fluid.</a:t>
                </a:r>
              </a:p>
              <a:p>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Thus ,</a:t>
                </a:r>
                <a14:m>
                  <m:oMath xmlns:m="http://schemas.openxmlformats.org/officeDocument/2006/math">
                    <m:r>
                      <a:rPr lang="en-US" altLang="zh-TW" b="0" i="0" smtClean="0">
                        <a:latin typeface="Cambria Math"/>
                      </a:rPr>
                      <m:t> </m:t>
                    </m:r>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ideal</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𝜌</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i="1">
                                  <a:latin typeface="Cambria Math"/>
                                </a:rPr>
                                <m:t>𝑝</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i="1">
                                  <a:latin typeface="Cambria Math"/>
                                </a:rPr>
                                <m:t>𝑝</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i="1">
                                  <a:latin typeface="Cambria Math"/>
                                </a:rPr>
                                <m:t>𝑝</m:t>
                              </m:r>
                            </m:e>
                          </m:mr>
                        </m:m>
                      </m:e>
                    </m:d>
                  </m:oMath>
                </a14:m>
                <a:endParaRPr lang="zh-TW"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48735" y="2980435"/>
                <a:ext cx="5909732" cy="2271776"/>
              </a:xfrm>
              <a:prstGeom prst="rect">
                <a:avLst/>
              </a:prstGeom>
              <a:blipFill rotWithShape="1">
                <a:blip r:embed="rId5"/>
                <a:stretch>
                  <a:fillRect l="-929" t="-160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5601" y="1064208"/>
                <a:ext cx="6172448"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For the energy density term, we still have </a:t>
                </a:r>
                <a14:m>
                  <m:oMath xmlns:m="http://schemas.openxmlformats.org/officeDocument/2006/math">
                    <m:sSub>
                      <m:sSubPr>
                        <m:ctrlPr>
                          <a:rPr lang="zh-TW" altLang="en-US" i="1">
                            <a:latin typeface="Cambria Math"/>
                          </a:rPr>
                        </m:ctrlPr>
                      </m:sSubPr>
                      <m:e>
                        <m:r>
                          <m:rPr>
                            <m:sty m:val="p"/>
                          </m:rPr>
                          <a:rPr lang="zh-TW" altLang="en-US">
                            <a:latin typeface="Cambria Math"/>
                          </a:rPr>
                          <m:t>nm</m:t>
                        </m:r>
                      </m:e>
                      <m:sub>
                        <m:r>
                          <a:rPr lang="zh-TW" altLang="en-US">
                            <a:latin typeface="Cambria Math"/>
                          </a:rPr>
                          <m:t>0</m:t>
                        </m:r>
                      </m:sub>
                    </m:sSub>
                  </m:oMath>
                </a14:m>
                <a:r>
                  <a:rPr lang="en-US" altLang="zh-TW" dirty="0" smtClean="0">
                    <a:latin typeface="Cambria Math" pitchFamily="18" charset="0"/>
                    <a:ea typeface="Cambria Math" pitchFamily="18" charset="0"/>
                  </a:rPr>
                  <a:t> since a fluid is simply a big block of particles.</a:t>
                </a:r>
                <a:endParaRPr lang="zh-TW" altLang="en-US"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55601" y="1064208"/>
                <a:ext cx="6172448" cy="646331"/>
              </a:xfrm>
              <a:prstGeom prst="rect">
                <a:avLst/>
              </a:prstGeom>
              <a:blipFill rotWithShape="1">
                <a:blip r:embed="rId6"/>
                <a:stretch>
                  <a:fillRect l="-790" t="-5660" r="-494"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929779" y="1763959"/>
                <a:ext cx="3867790" cy="1126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ideal</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𝑛</m:t>
                                </m:r>
                                <m:r>
                                  <a:rPr lang="zh-TW" altLang="en-US">
                                    <a:latin typeface="Cambria Math"/>
                                  </a:rPr>
                                  <m:t>⁢</m:t>
                                </m:r>
                                <m:sSub>
                                  <m:sSubPr>
                                    <m:ctrlPr>
                                      <a:rPr lang="zh-TW" altLang="en-US" i="1">
                                        <a:latin typeface="Cambria Math"/>
                                      </a:rPr>
                                    </m:ctrlPr>
                                  </m:sSubPr>
                                  <m:e>
                                    <m:r>
                                      <a:rPr lang="zh-TW" altLang="en-US" i="1">
                                        <a:latin typeface="Cambria Math"/>
                                      </a:rPr>
                                      <m:t>𝑚</m:t>
                                    </m:r>
                                  </m:e>
                                  <m:sub>
                                    <m:r>
                                      <a:rPr lang="zh-TW" altLang="en-US">
                                        <a:latin typeface="Cambria Math"/>
                                      </a:rPr>
                                      <m:t>0</m:t>
                                    </m:r>
                                  </m:sub>
                                </m:sSub>
                                <m:r>
                                  <a:rPr lang="en-US" altLang="zh-TW" b="0" i="1" smtClean="0">
                                    <a:latin typeface="Cambria Math"/>
                                  </a:rPr>
                                  <m:t>=</m:t>
                                </m:r>
                                <m:r>
                                  <a:rPr lang="zh-TW" altLang="en-US" i="1">
                                    <a:latin typeface="Cambria Math"/>
                                  </a:rPr>
                                  <m:t>𝜌</m:t>
                                </m:r>
                                <m:r>
                                  <m:rPr>
                                    <m:nor/>
                                  </m:rPr>
                                  <a:rPr lang="zh-TW" altLang="en-US" dirty="0">
                                    <a:latin typeface="Cambria Math" pitchFamily="18" charset="0"/>
                                    <a:ea typeface="Cambria Math" pitchFamily="18" charset="0"/>
                                  </a:rPr>
                                  <m:t> </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a:latin typeface="Cambria Math"/>
                                  </a:rPr>
                                  <m:t>?</m:t>
                                </m:r>
                              </m:e>
                            </m:mr>
                          </m:m>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29779" y="1763959"/>
                <a:ext cx="3867790" cy="1126975"/>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55601" y="5411303"/>
                <a:ext cx="6490787" cy="821763"/>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tensor form, it is</a:t>
                </a:r>
                <a:r>
                  <a:rPr lang="zh-TW" altLang="en-US" dirty="0" smtClean="0">
                    <a:latin typeface="Cambria Math" pitchFamily="18" charset="0"/>
                    <a:ea typeface="Cambria Math" pitchFamily="18" charset="0"/>
                  </a:rPr>
                  <a:t> </a:t>
                </a:r>
                <a14:m>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ideal</m:t>
                        </m:r>
                      </m:sub>
                    </m:sSub>
                    <m:r>
                      <a:rPr lang="zh-TW" altLang="en-US">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r>
                          <a:rPr lang="zh-TW" altLang="en-US" i="1">
                            <a:latin typeface="Cambria Math"/>
                          </a:rPr>
                          <m:t>𝑝</m:t>
                        </m:r>
                      </m:e>
                    </m:d>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r>
                      <a:rPr lang="zh-TW" altLang="en-US">
                        <a:latin typeface="Cambria Math"/>
                      </a:rPr>
                      <m:t>⁢</m:t>
                    </m:r>
                    <m:r>
                      <a:rPr lang="zh-TW" altLang="en-US" i="1">
                        <a:latin typeface="Cambria Math"/>
                      </a:rPr>
                      <m:t>𝑝</m:t>
                    </m:r>
                  </m:oMath>
                </a14:m>
                <a:r>
                  <a:rPr lang="en-US" altLang="zh-TW" dirty="0" smtClean="0"/>
                  <a:t>, </a:t>
                </a:r>
              </a:p>
              <a:p>
                <a:r>
                  <a:rPr lang="en-US" altLang="zh-TW" dirty="0" smtClean="0"/>
                  <a:t>or</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a:rPr lang="en-US" altLang="zh-TW" b="0" i="1" smtClean="0">
                            <a:latin typeface="Cambria Math"/>
                          </a:rPr>
                          <m:t>𝑖𝑑𝑒𝑎𝑙</m:t>
                        </m:r>
                      </m:sub>
                    </m:sSub>
                    <m:r>
                      <a:rPr lang="en-US" altLang="zh-TW" b="0" i="1" smtClean="0">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r>
                          <a:rPr lang="zh-TW" altLang="en-US" i="1">
                            <a:latin typeface="Cambria Math"/>
                          </a:rPr>
                          <m:t>𝑝</m:t>
                        </m:r>
                      </m:e>
                    </m:d>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𝑈</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𝑈</m:t>
                        </m:r>
                      </m:e>
                    </m:groupChr>
                    <m:r>
                      <a:rPr lang="zh-TW" altLang="en-US">
                        <a:latin typeface="Cambria Math"/>
                      </a:rPr>
                      <m:t>+</m:t>
                    </m:r>
                    <m:r>
                      <a:rPr lang="zh-TW" altLang="en-US" i="1">
                        <a:latin typeface="Cambria Math"/>
                      </a:rPr>
                      <m:t>𝑝</m:t>
                    </m:r>
                    <m:r>
                      <a:rPr lang="zh-TW" altLang="en-US">
                        <a:latin typeface="Cambria Math"/>
                      </a:rPr>
                      <m:t>⁢</m:t>
                    </m:r>
                    <m:sSup>
                      <m:sSupPr>
                        <m:ctrlPr>
                          <a:rPr lang="zh-TW" altLang="en-US" i="1">
                            <a:latin typeface="Cambria Math"/>
                          </a:rPr>
                        </m:ctrlPr>
                      </m:sSupPr>
                      <m:e>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a:rPr>
                                  <m:t>𝑔</m:t>
                                </m:r>
                              </m:e>
                            </m:groupChr>
                          </m:e>
                        </m:d>
                      </m:e>
                      <m:sup>
                        <m:r>
                          <a:rPr lang="zh-TW" altLang="en-US">
                            <a:latin typeface="Cambria Math"/>
                          </a:rPr>
                          <m:t>−1</m:t>
                        </m:r>
                      </m:sup>
                    </m:sSup>
                  </m:oMath>
                </a14:m>
                <a:endParaRPr lang="zh-TW" alt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55601" y="5411303"/>
                <a:ext cx="6490787" cy="821763"/>
              </a:xfrm>
              <a:prstGeom prst="rect">
                <a:avLst/>
              </a:prstGeom>
              <a:blipFill rotWithShape="1">
                <a:blip r:embed="rId8"/>
                <a:stretch>
                  <a:fillRect l="-751" t="-2239" b="-10448"/>
                </a:stretch>
              </a:blipFill>
            </p:spPr>
            <p:txBody>
              <a:bodyPr/>
              <a:lstStyle/>
              <a:p>
                <a:r>
                  <a:rPr lang="zh-TW" altLang="en-US">
                    <a:noFill/>
                  </a:rPr>
                  <a:t> </a:t>
                </a:r>
              </a:p>
            </p:txBody>
          </p:sp>
        </mc:Fallback>
      </mc:AlternateContent>
      <p:sp>
        <p:nvSpPr>
          <p:cNvPr id="15" name="TextBox 14"/>
          <p:cNvSpPr txBox="1"/>
          <p:nvPr/>
        </p:nvSpPr>
        <p:spPr>
          <a:xfrm>
            <a:off x="395837" y="6333066"/>
            <a:ext cx="779918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It’s easy to see that if we remove the pressure, then it reduces to the dust case.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6528049" y="5723925"/>
                <a:ext cx="2363146" cy="4393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dust</m:t>
                          </m:r>
                        </m:sub>
                      </m:sSub>
                      <m:r>
                        <a:rPr lang="zh-TW" altLang="en-US">
                          <a:latin typeface="Cambria Math"/>
                        </a:rPr>
                        <m:t>=</m:t>
                      </m:r>
                      <m:sSub>
                        <m:sSubPr>
                          <m:ctrlPr>
                            <a:rPr lang="zh-TW" altLang="en-US" i="1">
                              <a:latin typeface="Cambria Math"/>
                            </a:rPr>
                          </m:ctrlPr>
                        </m:sSubPr>
                        <m:e>
                          <m:r>
                            <m:rPr>
                              <m:sty m:val="p"/>
                            </m:rPr>
                            <a:rPr lang="zh-TW" altLang="en-US">
                              <a:latin typeface="Cambria Math"/>
                            </a:rPr>
                            <m:t>nm</m:t>
                          </m:r>
                        </m:e>
                        <m:sub>
                          <m:r>
                            <a:rPr lang="zh-TW" altLang="en-US">
                              <a:latin typeface="Cambria Math"/>
                            </a:rPr>
                            <m:t>0</m:t>
                          </m:r>
                        </m:sub>
                      </m:sSub>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𝑈</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𝑈</m:t>
                          </m:r>
                        </m:e>
                      </m:groupChr>
                    </m:oMath>
                  </m:oMathPara>
                </a14:m>
                <a:endParaRPr lang="zh-TW" alt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528049" y="5723925"/>
                <a:ext cx="2363146" cy="439351"/>
              </a:xfrm>
              <a:prstGeom prst="rect">
                <a:avLst/>
              </a:prstGeom>
              <a:blipFill rotWithShape="1">
                <a:blip r:embed="rId9"/>
                <a:stretch>
                  <a:fillRect l="-2062" t="-31944" r="-19845" b="-555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5"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Conservation laws</a:t>
            </a:r>
            <a:endParaRPr lang="zh-TW" altLang="en-US" dirty="0"/>
          </a:p>
        </p:txBody>
      </p:sp>
      <p:sp>
        <p:nvSpPr>
          <p:cNvPr id="4" name="TextBox 3"/>
          <p:cNvSpPr txBox="1"/>
          <p:nvPr/>
        </p:nvSpPr>
        <p:spPr>
          <a:xfrm>
            <a:off x="364067" y="1030817"/>
            <a:ext cx="8443883"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Before we continue into more complicated (and extremely complicated) tensors,</a:t>
            </a:r>
          </a:p>
          <a:p>
            <a:r>
              <a:rPr lang="en-US" altLang="zh-TW" dirty="0" smtClean="0">
                <a:latin typeface="Cambria Math" pitchFamily="18" charset="0"/>
                <a:ea typeface="Cambria Math" pitchFamily="18" charset="0"/>
              </a:rPr>
              <a:t>Let’s look at how the stress-energy tensors actually have the conservation laws and the equations of motion embedded in them.</a:t>
            </a:r>
            <a:endParaRPr lang="zh-TW" altLang="en-US" dirty="0" smtClean="0">
              <a:latin typeface="Cambria Math" pitchFamily="18" charset="0"/>
              <a:ea typeface="Cambria Math" pitchFamily="18" charset="0"/>
            </a:endParaRPr>
          </a:p>
        </p:txBody>
      </p:sp>
      <p:grpSp>
        <p:nvGrpSpPr>
          <p:cNvPr id="11" name="Group 10"/>
          <p:cNvGrpSpPr/>
          <p:nvPr/>
        </p:nvGrpSpPr>
        <p:grpSpPr>
          <a:xfrm>
            <a:off x="0" y="2052600"/>
            <a:ext cx="3327151" cy="2338134"/>
            <a:chOff x="765257" y="2135201"/>
            <a:chExt cx="3327151" cy="2338134"/>
          </a:xfrm>
        </p:grpSpPr>
        <p:pic>
          <p:nvPicPr>
            <p:cNvPr id="5" name="Picture 3" descr="G:\Desktop\Black Hole Astrophysics\Textbook circle\11 Ch\stress-energy tens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57" y="2612501"/>
              <a:ext cx="3327151" cy="1860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48267" y="2135201"/>
              <a:ext cx="2961132"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Let’s look again at this form:</a:t>
              </a:r>
              <a:endParaRPr lang="zh-TW" altLang="en-US" dirty="0" smtClean="0">
                <a:latin typeface="Cambria Math" pitchFamily="18" charset="0"/>
                <a:ea typeface="Cambria Math" pitchFamily="18" charset="0"/>
              </a:endParaRPr>
            </a:p>
          </p:txBody>
        </p:sp>
      </p:grpSp>
      <p:sp>
        <p:nvSpPr>
          <p:cNvPr id="10" name="TextBox 9"/>
          <p:cNvSpPr txBox="1"/>
          <p:nvPr/>
        </p:nvSpPr>
        <p:spPr>
          <a:xfrm>
            <a:off x="437191" y="4813843"/>
            <a:ext cx="857933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It should be clear that density and flux are related through the conservation law. Thus,</a:t>
            </a:r>
            <a:endParaRPr lang="zh-TW" altLang="en-US" dirty="0"/>
          </a:p>
        </p:txBody>
      </p:sp>
      <mc:AlternateContent xmlns:mc="http://schemas.openxmlformats.org/markup-compatibility/2006" xmlns:a14="http://schemas.microsoft.com/office/drawing/2010/main">
        <mc:Choice Requires="a14">
          <p:sp>
            <p:nvSpPr>
              <p:cNvPr id="14" name="TextBox 13"/>
              <p:cNvSpPr txBox="1"/>
              <p:nvPr/>
            </p:nvSpPr>
            <p:spPr>
              <a:xfrm>
                <a:off x="721336" y="5348503"/>
                <a:ext cx="4245521" cy="6199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a:latin typeface="Cambria Math"/>
                            </a:rPr>
                            <m:t>𝜕</m:t>
                          </m:r>
                          <m:r>
                            <a:rPr lang="en-US" altLang="zh-TW" b="0" i="0" smtClean="0">
                              <a:latin typeface="Cambria Math"/>
                            </a:rPr>
                            <m:t> (</m:t>
                          </m:r>
                          <m:r>
                            <m:rPr>
                              <m:sty m:val="p"/>
                            </m:rPr>
                            <a:rPr lang="zh-TW" altLang="en-US">
                              <a:latin typeface="Cambria Math"/>
                            </a:rPr>
                            <m:t>energy</m:t>
                          </m:r>
                          <m:r>
                            <a:rPr lang="en-US" altLang="zh-TW" b="0" i="0" smtClean="0">
                              <a:latin typeface="Cambria Math"/>
                            </a:rPr>
                            <m:t> </m:t>
                          </m:r>
                          <m:r>
                            <a:rPr lang="zh-TW" altLang="en-US">
                              <a:latin typeface="Cambria Math"/>
                            </a:rPr>
                            <m:t>⁢</m:t>
                          </m:r>
                          <m:r>
                            <m:rPr>
                              <m:sty m:val="p"/>
                            </m:rPr>
                            <a:rPr lang="zh-TW" altLang="en-US">
                              <a:latin typeface="Cambria Math"/>
                            </a:rPr>
                            <m:t>density</m:t>
                          </m:r>
                          <m:r>
                            <a:rPr lang="en-US" altLang="zh-TW" b="0" i="0" smtClean="0">
                              <a:latin typeface="Cambria Math"/>
                            </a:rPr>
                            <m:t>)</m:t>
                          </m:r>
                        </m:num>
                        <m:den>
                          <m:r>
                            <a:rPr lang="zh-TW" altLang="en-US">
                              <a:latin typeface="Cambria Math"/>
                            </a:rPr>
                            <m:t>𝜕</m:t>
                          </m:r>
                          <m:r>
                            <a:rPr lang="zh-TW" altLang="en-US" i="1">
                              <a:latin typeface="Cambria Math"/>
                            </a:rPr>
                            <m:t>𝑡</m:t>
                          </m:r>
                        </m:den>
                      </m:f>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a:latin typeface="Cambria Math"/>
                        </a:rPr>
                        <m:t>·</m:t>
                      </m:r>
                      <m:groupChr>
                        <m:groupChrPr>
                          <m:chr m:val="⇀"/>
                          <m:pos m:val="top"/>
                          <m:vertJc m:val="bot"/>
                          <m:ctrlPr>
                            <a:rPr lang="zh-TW" altLang="en-US" i="1">
                              <a:latin typeface="Cambria Math"/>
                            </a:rPr>
                          </m:ctrlPr>
                        </m:groupChrPr>
                        <m:e>
                          <m:r>
                            <m:rPr>
                              <m:sty m:val="p"/>
                            </m:rPr>
                            <a:rPr lang="zh-TW" altLang="en-US">
                              <a:latin typeface="Cambria Math"/>
                            </a:rPr>
                            <m:t>energy</m:t>
                          </m:r>
                          <m:r>
                            <a:rPr lang="zh-TW" altLang="en-US">
                              <a:latin typeface="Cambria Math"/>
                            </a:rPr>
                            <m:t>⁢ </m:t>
                          </m:r>
                          <m:r>
                            <m:rPr>
                              <m:sty m:val="p"/>
                            </m:rPr>
                            <a:rPr lang="zh-TW" altLang="en-US">
                              <a:latin typeface="Cambria Math"/>
                            </a:rPr>
                            <m:t>flux</m:t>
                          </m:r>
                        </m:e>
                      </m:groupChr>
                      <m:r>
                        <a:rPr lang="zh-TW" altLang="en-US">
                          <a:latin typeface="Cambria Math"/>
                        </a:rPr>
                        <m:t>=0</m:t>
                      </m:r>
                    </m:oMath>
                  </m:oMathPara>
                </a14:m>
                <a:endParaRPr lang="zh-TW"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721336" y="5348503"/>
                <a:ext cx="4245521" cy="61991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4863" y="6061550"/>
                <a:ext cx="5178469" cy="6199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smtClean="0">
                              <a:latin typeface="Cambria Math"/>
                            </a:rPr>
                          </m:ctrlPr>
                        </m:fPr>
                        <m:num>
                          <m:r>
                            <a:rPr lang="zh-TW" altLang="en-US">
                              <a:latin typeface="Cambria Math"/>
                            </a:rPr>
                            <m:t>𝜕</m:t>
                          </m:r>
                          <m:r>
                            <a:rPr lang="en-US" altLang="zh-TW" b="0" i="0" smtClean="0">
                              <a:latin typeface="Cambria Math"/>
                            </a:rPr>
                            <m:t> (</m:t>
                          </m:r>
                          <m:r>
                            <m:rPr>
                              <m:sty m:val="p"/>
                            </m:rPr>
                            <a:rPr lang="zh-TW" altLang="en-US">
                              <a:latin typeface="Cambria Math"/>
                            </a:rPr>
                            <m:t>momentum</m:t>
                          </m:r>
                          <m:r>
                            <a:rPr lang="en-US" altLang="zh-TW" b="0" i="0" smtClean="0">
                              <a:latin typeface="Cambria Math"/>
                            </a:rPr>
                            <m:t> </m:t>
                          </m:r>
                          <m:r>
                            <m:rPr>
                              <m:sty m:val="p"/>
                            </m:rPr>
                            <a:rPr lang="zh-TW" altLang="en-US">
                              <a:latin typeface="Cambria Math"/>
                            </a:rPr>
                            <m:t>density</m:t>
                          </m:r>
                          <m:r>
                            <a:rPr lang="en-US" altLang="zh-TW" b="0" i="0" smtClean="0">
                              <a:latin typeface="Cambria Math"/>
                            </a:rPr>
                            <m:t>)</m:t>
                          </m:r>
                        </m:num>
                        <m:den>
                          <m:r>
                            <a:rPr lang="zh-TW" altLang="en-US">
                              <a:latin typeface="Cambria Math"/>
                            </a:rPr>
                            <m:t>𝜕</m:t>
                          </m:r>
                          <m:r>
                            <a:rPr lang="zh-TW" altLang="en-US" i="1">
                              <a:latin typeface="Cambria Math"/>
                            </a:rPr>
                            <m:t>𝑡</m:t>
                          </m:r>
                        </m:den>
                      </m:f>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a:latin typeface="Cambria Math"/>
                        </a:rPr>
                        <m:t>·</m:t>
                      </m:r>
                      <m:groupChr>
                        <m:groupChrPr>
                          <m:chr m:val="⇀"/>
                          <m:pos m:val="top"/>
                          <m:vertJc m:val="bot"/>
                          <m:ctrlPr>
                            <a:rPr lang="zh-TW" altLang="en-US" i="1">
                              <a:latin typeface="Cambria Math"/>
                            </a:rPr>
                          </m:ctrlPr>
                        </m:groupChrPr>
                        <m:e>
                          <m:r>
                            <m:rPr>
                              <m:sty m:val="p"/>
                            </m:rPr>
                            <a:rPr lang="zh-TW" altLang="en-US">
                              <a:latin typeface="Cambria Math"/>
                            </a:rPr>
                            <m:t>momentum</m:t>
                          </m:r>
                          <m:r>
                            <a:rPr lang="en-US" altLang="zh-TW" b="0" i="0" smtClean="0">
                              <a:latin typeface="Cambria Math"/>
                            </a:rPr>
                            <m:t> </m:t>
                          </m:r>
                          <m:r>
                            <a:rPr lang="zh-TW" altLang="en-US">
                              <a:latin typeface="Cambria Math"/>
                            </a:rPr>
                            <m:t>⁢</m:t>
                          </m:r>
                          <m:r>
                            <m:rPr>
                              <m:sty m:val="p"/>
                            </m:rPr>
                            <a:rPr lang="zh-TW" altLang="en-US">
                              <a:latin typeface="Cambria Math"/>
                            </a:rPr>
                            <m:t>flux</m:t>
                          </m:r>
                        </m:e>
                      </m:groupChr>
                      <m:r>
                        <a:rPr lang="zh-TW" altLang="en-US">
                          <a:latin typeface="Cambria Math"/>
                        </a:rPr>
                        <m:t>=0</m:t>
                      </m:r>
                    </m:oMath>
                  </m:oMathPara>
                </a14:m>
                <a:endParaRPr lang="zh-TW" alt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54863" y="6061550"/>
                <a:ext cx="5178469" cy="61991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035259" y="5662920"/>
                <a:ext cx="2536656" cy="439351"/>
              </a:xfrm>
              <a:prstGeom prst="rect">
                <a:avLst/>
              </a:prstGeom>
              <a:noFill/>
            </p:spPr>
            <p:txBody>
              <a:bodyPr wrap="none" rtlCol="0">
                <a:spAutoFit/>
              </a:bodyPr>
              <a:lstStyle/>
              <a:p>
                <a14:m>
                  <m:oMath xmlns:m="http://schemas.openxmlformats.org/officeDocument/2006/math">
                    <m:sSub>
                      <m:sSubPr>
                        <m:ctrlPr>
                          <a:rPr lang="zh-TW" altLang="en-US" i="1" smtClean="0">
                            <a:latin typeface="Cambria Math"/>
                          </a:rPr>
                        </m:ctrlPr>
                      </m:sSub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sub>
                        <m:r>
                          <a:rPr lang="en-US" altLang="zh-TW" b="0" i="0" smtClean="0">
                            <a:latin typeface="Cambria Math"/>
                          </a:rPr>
                          <m:t>;</m:t>
                        </m:r>
                        <m:r>
                          <a:rPr lang="zh-TW" altLang="en-US" i="1">
                            <a:latin typeface="Cambria Math"/>
                          </a:rPr>
                          <m:t>𝛽</m:t>
                        </m:r>
                      </m:sub>
                    </m:sSub>
                    <m:r>
                      <a:rPr lang="zh-TW" altLang="en-US">
                        <a:latin typeface="Cambria Math"/>
                      </a:rPr>
                      <m:t>=0</m:t>
                    </m:r>
                  </m:oMath>
                </a14:m>
                <a:r>
                  <a:rPr lang="zh-TW" altLang="en-US" dirty="0" smtClean="0"/>
                  <a:t> </a:t>
                </a:r>
                <a:r>
                  <a:rPr lang="en-US" altLang="zh-TW" dirty="0" smtClean="0"/>
                  <a:t>or </a:t>
                </a:r>
                <a14:m>
                  <m:oMath xmlns:m="http://schemas.openxmlformats.org/officeDocument/2006/math">
                    <m:groupChr>
                      <m:groupChrPr>
                        <m:chr m:val="⇀"/>
                        <m:pos m:val="top"/>
                        <m:vertJc m:val="bot"/>
                        <m:ctrlPr>
                          <a:rPr lang="zh-TW" altLang="en-US" i="1">
                            <a:latin typeface="Cambria Math"/>
                          </a:rPr>
                        </m:ctrlPr>
                      </m:groupChrPr>
                      <m:e>
                        <m:r>
                          <a:rPr lang="zh-TW" altLang="en-US">
                            <a:latin typeface="Cambria Math"/>
                          </a:rPr>
                          <m:t>𝛻</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𝑇</m:t>
                        </m:r>
                      </m:e>
                    </m:groupChr>
                    <m:r>
                      <a:rPr lang="zh-TW" altLang="en-US">
                        <a:latin typeface="Cambria Math"/>
                      </a:rPr>
                      <m:t>=0</m:t>
                    </m:r>
                  </m:oMath>
                </a14:m>
                <a:endParaRPr lang="zh-TW"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035259" y="5662920"/>
                <a:ext cx="2536656" cy="439351"/>
              </a:xfrm>
              <a:prstGeom prst="rect">
                <a:avLst/>
              </a:prstGeom>
              <a:blipFill rotWithShape="1">
                <a:blip r:embed="rId5"/>
                <a:stretch>
                  <a:fillRect t="-36111" r="-14423" b="-18056"/>
                </a:stretch>
              </a:blipFill>
            </p:spPr>
            <p:txBody>
              <a:bodyPr/>
              <a:lstStyle/>
              <a:p>
                <a:r>
                  <a:rPr lang="zh-TW" altLang="en-US">
                    <a:noFill/>
                  </a:rPr>
                  <a:t> </a:t>
                </a:r>
              </a:p>
            </p:txBody>
          </p:sp>
        </mc:Fallback>
      </mc:AlternateContent>
      <p:pic>
        <p:nvPicPr>
          <p:cNvPr id="8194" name="Picture 2" descr="G:\Desktop\Black Hole Astrophysics\Textbook circle\11 Ch\250px-Continuity_eqn_quantities.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275" y="2306419"/>
            <a:ext cx="2787164" cy="2162840"/>
          </a:xfrm>
          <a:prstGeom prst="rect">
            <a:avLst/>
          </a:prstGeom>
          <a:solidFill>
            <a:srgbClr val="FFFFFF"/>
          </a:solidFill>
        </p:spPr>
      </p:pic>
      <p:grpSp>
        <p:nvGrpSpPr>
          <p:cNvPr id="25" name="Group 24"/>
          <p:cNvGrpSpPr/>
          <p:nvPr/>
        </p:nvGrpSpPr>
        <p:grpSpPr>
          <a:xfrm>
            <a:off x="6260852" y="2306419"/>
            <a:ext cx="2827175" cy="2084315"/>
            <a:chOff x="6219728" y="2181411"/>
            <a:chExt cx="2827175" cy="2084315"/>
          </a:xfrm>
        </p:grpSpPr>
        <p:grpSp>
          <p:nvGrpSpPr>
            <p:cNvPr id="23" name="Group 22"/>
            <p:cNvGrpSpPr/>
            <p:nvPr/>
          </p:nvGrpSpPr>
          <p:grpSpPr>
            <a:xfrm>
              <a:off x="6219728" y="3190466"/>
              <a:ext cx="2827175" cy="1075260"/>
              <a:chOff x="4843032" y="3011696"/>
              <a:chExt cx="2827175" cy="1075260"/>
            </a:xfrm>
          </p:grpSpPr>
          <mc:AlternateContent xmlns:mc="http://schemas.openxmlformats.org/markup-compatibility/2006" xmlns:a14="http://schemas.microsoft.com/office/drawing/2010/main">
            <mc:Choice Requires="a14">
              <p:sp>
                <p:nvSpPr>
                  <p:cNvPr id="7" name="TextBox 6"/>
                  <p:cNvSpPr txBox="1"/>
                  <p:nvPr/>
                </p:nvSpPr>
                <p:spPr>
                  <a:xfrm>
                    <a:off x="4843032" y="3011696"/>
                    <a:ext cx="2827175" cy="499560"/>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 </a:t>
                    </a:r>
                    <a14:m>
                      <m:oMath xmlns:m="http://schemas.openxmlformats.org/officeDocument/2006/math">
                        <m:f>
                          <m:fPr>
                            <m:ctrlPr>
                              <a:rPr lang="zh-TW" altLang="en-US" i="1">
                                <a:latin typeface="Cambria Math"/>
                              </a:rPr>
                            </m:ctrlPr>
                          </m:fPr>
                          <m:num>
                            <m:r>
                              <a:rPr lang="zh-TW" altLang="en-US">
                                <a:latin typeface="Cambria Math"/>
                              </a:rPr>
                              <m:t>𝜕</m:t>
                            </m:r>
                            <m:r>
                              <a:rPr lang="zh-TW" altLang="en-US" i="1">
                                <a:latin typeface="Cambria Math"/>
                              </a:rPr>
                              <m:t>𝜌</m:t>
                            </m:r>
                          </m:num>
                          <m:den>
                            <m:r>
                              <a:rPr lang="zh-TW" altLang="en-US">
                                <a:latin typeface="Cambria Math"/>
                              </a:rPr>
                              <m:t>𝜕</m:t>
                            </m:r>
                            <m:r>
                              <a:rPr lang="zh-TW" altLang="en-US" i="1">
                                <a:latin typeface="Cambria Math"/>
                              </a:rPr>
                              <m:t>𝑡</m:t>
                            </m:r>
                          </m:den>
                        </m:f>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𝐽</m:t>
                            </m:r>
                          </m:e>
                        </m:groupChr>
                        <m:r>
                          <a:rPr lang="zh-TW" altLang="en-US">
                            <a:latin typeface="Cambria Math"/>
                          </a:rPr>
                          <m:t>=0</m:t>
                        </m:r>
                      </m:oMath>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43032" y="3011696"/>
                    <a:ext cx="2827175" cy="499560"/>
                  </a:xfrm>
                  <a:prstGeom prst="rect">
                    <a:avLst/>
                  </a:prstGeom>
                  <a:blipFill rotWithShape="1">
                    <a:blip r:embed="rId7"/>
                    <a:stretch>
                      <a:fillRect t="-6098" b="-2439"/>
                    </a:stretch>
                  </a:blipFill>
                </p:spPr>
                <p:txBody>
                  <a:bodyPr/>
                  <a:lstStyle/>
                  <a:p>
                    <a:r>
                      <a:rPr lang="zh-TW" altLang="en-US">
                        <a:noFill/>
                      </a:rPr>
                      <a:t> </a:t>
                    </a:r>
                  </a:p>
                </p:txBody>
              </p:sp>
            </mc:Fallback>
          </mc:AlternateContent>
          <p:sp>
            <p:nvSpPr>
              <p:cNvPr id="20" name="TextBox 19"/>
              <p:cNvSpPr txBox="1"/>
              <p:nvPr/>
            </p:nvSpPr>
            <p:spPr>
              <a:xfrm>
                <a:off x="5658253" y="3717624"/>
                <a:ext cx="146437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3-divergence</a:t>
                </a:r>
                <a:endParaRPr lang="zh-TW" altLang="en-US" dirty="0" smtClean="0">
                  <a:latin typeface="Cambria Math" pitchFamily="18" charset="0"/>
                  <a:ea typeface="Cambria Math" pitchFamily="18" charset="0"/>
                </a:endParaRPr>
              </a:p>
            </p:txBody>
          </p:sp>
          <p:cxnSp>
            <p:nvCxnSpPr>
              <p:cNvPr id="22" name="Straight Arrow Connector 21"/>
              <p:cNvCxnSpPr>
                <a:stCxn id="20" idx="0"/>
              </p:cNvCxnSpPr>
              <p:nvPr/>
            </p:nvCxnSpPr>
            <p:spPr>
              <a:xfrm flipH="1" flipV="1">
                <a:off x="6233986" y="3395890"/>
                <a:ext cx="156455" cy="321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6413921" y="2181411"/>
              <a:ext cx="2632982" cy="923330"/>
            </a:xfrm>
            <a:prstGeom prst="rect">
              <a:avLst/>
            </a:prstGeom>
          </p:spPr>
          <p:txBody>
            <a:bodyPr wrap="square">
              <a:spAutoFit/>
            </a:bodyPr>
            <a:lstStyle/>
            <a:p>
              <a:pPr algn="ctr"/>
              <a:r>
                <a:rPr lang="en-US" altLang="zh-TW" dirty="0">
                  <a:latin typeface="Cambria Math" pitchFamily="18" charset="0"/>
                  <a:ea typeface="Cambria Math" pitchFamily="18" charset="0"/>
                </a:rPr>
                <a:t>Compare that to the conservation of charge we learned in undergrad.</a:t>
              </a:r>
            </a:p>
          </p:txBody>
        </p:sp>
      </p:grpSp>
    </p:spTree>
    <p:extLst>
      <p:ext uri="{BB962C8B-B14F-4D97-AF65-F5344CB8AC3E}">
        <p14:creationId xmlns:p14="http://schemas.microsoft.com/office/powerpoint/2010/main" val="8505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Equation of motion</a:t>
            </a:r>
            <a:endParaRPr lang="zh-TW" altLang="en-US" dirty="0"/>
          </a:p>
        </p:txBody>
      </p:sp>
      <p:sp>
        <p:nvSpPr>
          <p:cNvPr id="4" name="TextBox 3"/>
          <p:cNvSpPr txBox="1"/>
          <p:nvPr/>
        </p:nvSpPr>
        <p:spPr>
          <a:xfrm>
            <a:off x="267844" y="3031285"/>
            <a:ext cx="498043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derivation is 2~3 pages in </a:t>
            </a:r>
            <a:r>
              <a:rPr lang="en-US" altLang="zh-TW" dirty="0" err="1" smtClean="0">
                <a:latin typeface="Cambria Math" pitchFamily="18" charset="0"/>
                <a:ea typeface="Cambria Math" pitchFamily="18" charset="0"/>
              </a:rPr>
              <a:t>Schutz</a:t>
            </a:r>
            <a:r>
              <a:rPr lang="en-US" altLang="zh-TW" dirty="0" smtClean="0">
                <a:latin typeface="Cambria Math" pitchFamily="18" charset="0"/>
                <a:ea typeface="Cambria Math" pitchFamily="18" charset="0"/>
              </a:rPr>
              <a:t> and I don’t intend to explain through the math.</a:t>
            </a:r>
            <a:endParaRPr lang="zh-TW" altLang="en-US" dirty="0" smtClean="0">
              <a:latin typeface="Cambria Math" pitchFamily="18" charset="0"/>
              <a:ea typeface="Cambria Math" pitchFamily="18" charset="0"/>
            </a:endParaRPr>
          </a:p>
        </p:txBody>
      </p:sp>
      <p:sp>
        <p:nvSpPr>
          <p:cNvPr id="5" name="TextBox 4"/>
          <p:cNvSpPr txBox="1"/>
          <p:nvPr/>
        </p:nvSpPr>
        <p:spPr>
          <a:xfrm>
            <a:off x="267844" y="3857441"/>
            <a:ext cx="5704332" cy="369332"/>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end result of using ‘a bit of algebra’</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67843" y="2104289"/>
                <a:ext cx="5287830" cy="690638"/>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Using the conservation law </a:t>
                </a:r>
                <a14:m>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sub>
                        <m:r>
                          <a:rPr lang="en-US" altLang="zh-TW">
                            <a:latin typeface="Cambria Math" panose="02040503050406030204" pitchFamily="18" charset="0"/>
                            <a:ea typeface="Cambria Math" panose="02040503050406030204" pitchFamily="18" charset="0"/>
                          </a:rPr>
                          <m:t>;</m:t>
                        </m:r>
                        <m:r>
                          <a:rPr lang="zh-TW" altLang="en-US" i="1">
                            <a:latin typeface="Cambria Math" panose="02040503050406030204" pitchFamily="18" charset="0"/>
                          </a:rPr>
                          <m:t>𝛽</m:t>
                        </m:r>
                      </m:sub>
                    </m:sSub>
                    <m:r>
                      <a:rPr lang="zh-TW" altLang="en-US">
                        <a:latin typeface="Cambria Math" panose="02040503050406030204" pitchFamily="18" charset="0"/>
                      </a:rPr>
                      <m:t>=0</m:t>
                    </m:r>
                  </m:oMath>
                </a14:m>
                <a:r>
                  <a:rPr lang="en-US" altLang="zh-TW" dirty="0" smtClean="0">
                    <a:latin typeface="Cambria Math" panose="02040503050406030204" pitchFamily="18" charset="0"/>
                    <a:ea typeface="Cambria Math" panose="02040503050406030204" pitchFamily="18" charset="0"/>
                  </a:rPr>
                  <a:t>, we can derive the equation of motion for a relativistic fluid.</a:t>
                </a:r>
                <a:endParaRPr lang="zh-TW" altLang="en-US" dirty="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67843" y="2104289"/>
                <a:ext cx="5287830" cy="690638"/>
              </a:xfrm>
              <a:prstGeom prst="rect">
                <a:avLst/>
              </a:prstGeom>
              <a:blipFill rotWithShape="1">
                <a:blip r:embed="rId2"/>
                <a:stretch>
                  <a:fillRect l="-1038" t="-2655" r="-1615" b="-1327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01242" y="940509"/>
                <a:ext cx="7662419" cy="1163780"/>
              </a:xfrm>
              <a:prstGeom prst="rect">
                <a:avLst/>
              </a:prstGeom>
              <a:noFill/>
            </p:spPr>
            <p:txBody>
              <a:bodyPr wrap="none" rtlCol="0">
                <a:spAutoFit/>
              </a:bodyPr>
              <a:lstStyle/>
              <a:p>
                <a:r>
                  <a:rPr lang="en-US" altLang="zh-TW" dirty="0" smtClean="0">
                    <a:latin typeface="Cambria Math" pitchFamily="18" charset="0"/>
                    <a:ea typeface="Cambria Math" pitchFamily="18" charset="0"/>
                  </a:rPr>
                  <a:t>Consider the stress energy tensor of ideal fluid </a:t>
                </a:r>
                <a14:m>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d>
                      </m:e>
                      <m:sub>
                        <m:r>
                          <m:rPr>
                            <m:sty m:val="p"/>
                          </m:rPr>
                          <a:rPr lang="zh-TW" altLang="en-US">
                            <a:latin typeface="Cambria Math" panose="02040503050406030204" pitchFamily="18" charset="0"/>
                          </a:rPr>
                          <m:t>ideal</m:t>
                        </m:r>
                      </m:sub>
                    </m:sSub>
                    <m:r>
                      <a:rPr lang="zh-TW" altLang="en-US">
                        <a:latin typeface="Cambria Math" panose="02040503050406030204" pitchFamily="18" charset="0"/>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panose="02040503050406030204" pitchFamily="18" charset="0"/>
                                </a:rPr>
                                <m:t>𝜌</m:t>
                              </m:r>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r>
                                <a:rPr lang="zh-TW" altLang="en-US">
                                  <a:latin typeface="Cambria Math" panose="02040503050406030204" pitchFamily="18" charset="0"/>
                                </a:rPr>
                                <m:t>0</m:t>
                              </m:r>
                            </m:e>
                            <m:e>
                              <m:r>
                                <a:rPr lang="zh-TW" altLang="en-US" i="1">
                                  <a:latin typeface="Cambria Math" panose="02040503050406030204" pitchFamily="18" charset="0"/>
                                </a:rPr>
                                <m:t>𝑝</m:t>
                              </m:r>
                            </m:e>
                            <m:e>
                              <m:r>
                                <a:rPr lang="zh-TW" altLang="en-US">
                                  <a:latin typeface="Cambria Math" panose="02040503050406030204" pitchFamily="18" charset="0"/>
                                </a:rPr>
                                <m:t>0</m:t>
                              </m:r>
                            </m:e>
                            <m:e>
                              <m:r>
                                <a:rPr lang="zh-TW" altLang="en-US">
                                  <a:latin typeface="Cambria Math" panose="02040503050406030204" pitchFamily="18" charset="0"/>
                                </a:rPr>
                                <m:t>0</m:t>
                              </m:r>
                            </m:e>
                          </m:mr>
                          <m:mr>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i="1">
                                  <a:latin typeface="Cambria Math" panose="02040503050406030204" pitchFamily="18" charset="0"/>
                                </a:rPr>
                                <m:t>𝑝</m:t>
                              </m:r>
                            </m:e>
                            <m:e>
                              <m:r>
                                <a:rPr lang="zh-TW" altLang="en-US">
                                  <a:latin typeface="Cambria Math" panose="02040503050406030204" pitchFamily="18" charset="0"/>
                                </a:rPr>
                                <m:t>0</m:t>
                              </m:r>
                            </m:e>
                          </m:mr>
                          <m:mr>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i="1">
                                  <a:latin typeface="Cambria Math" panose="02040503050406030204" pitchFamily="18" charset="0"/>
                                </a:rPr>
                                <m:t>𝑝</m:t>
                              </m:r>
                            </m:e>
                          </m:mr>
                        </m:m>
                      </m:e>
                    </m:d>
                  </m:oMath>
                </a14:m>
                <a:endParaRPr lang="zh-TW" altLang="en-US" dirty="0">
                  <a:latin typeface="Cambria Math" panose="020405030504060302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01242" y="940509"/>
                <a:ext cx="7662419" cy="1163780"/>
              </a:xfrm>
              <a:prstGeom prst="rect">
                <a:avLst/>
              </a:prstGeom>
              <a:blipFill rotWithShape="1">
                <a:blip r:embed="rId3"/>
                <a:stretch>
                  <a:fillRect l="-63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67320" y="4441606"/>
                <a:ext cx="6961458" cy="404213"/>
              </a:xfrm>
              <a:prstGeom prst="rect">
                <a:avLst/>
              </a:prstGeom>
              <a:noFill/>
            </p:spPr>
            <p:txBody>
              <a:bodyPr wrap="none" rtlCol="0">
                <a:spAutoFit/>
              </a:bodyPr>
              <a:lstStyle/>
              <a:p>
                <a14:m>
                  <m:oMath xmlns:m="http://schemas.openxmlformats.org/officeDocument/2006/math">
                    <m:d>
                      <m:dPr>
                        <m:ctrlPr>
                          <a:rPr lang="zh-TW" altLang="en-US" i="1">
                            <a:latin typeface="Cambria Math"/>
                          </a:rPr>
                        </m:ctrlPr>
                      </m:dPr>
                      <m:e>
                        <m:r>
                          <a:rPr lang="zh-TW" altLang="en-US" i="1">
                            <a:latin typeface="Cambria Math" panose="02040503050406030204" pitchFamily="18" charset="0"/>
                          </a:rPr>
                          <m:t>𝜌</m:t>
                        </m:r>
                        <m:r>
                          <a:rPr lang="zh-TW" altLang="en-US">
                            <a:latin typeface="Cambria Math" panose="02040503050406030204" pitchFamily="18" charset="0"/>
                          </a:rPr>
                          <m:t>+</m:t>
                        </m:r>
                        <m:r>
                          <a:rPr lang="zh-TW" altLang="en-US" i="1">
                            <a:latin typeface="Cambria Math" panose="02040503050406030204" pitchFamily="18" charset="0"/>
                          </a:rPr>
                          <m:t>𝑝</m:t>
                        </m:r>
                      </m:e>
                    </m:d>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𝑎</m:t>
                        </m:r>
                      </m:e>
                      <m:sub>
                        <m:r>
                          <a:rPr lang="zh-TW" altLang="en-US" i="1">
                            <a:latin typeface="Cambria Math" panose="02040503050406030204" pitchFamily="18" charset="0"/>
                          </a:rPr>
                          <m:t>𝑖</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𝑝</m:t>
                        </m:r>
                      </m:e>
                      <m:sub>
                        <m:r>
                          <a:rPr lang="zh-TW" altLang="en-US">
                            <a:latin typeface="Cambria Math" panose="02040503050406030204" pitchFamily="18" charset="0"/>
                          </a:rPr>
                          <m:t>,</m:t>
                        </m:r>
                        <m:r>
                          <a:rPr lang="zh-TW" altLang="en-US" i="1">
                            <a:latin typeface="Cambria Math" panose="02040503050406030204" pitchFamily="18" charset="0"/>
                          </a:rPr>
                          <m:t>𝑖</m:t>
                        </m:r>
                      </m:sub>
                    </m:sSub>
                    <m:r>
                      <a:rPr lang="zh-TW" altLang="en-US">
                        <a:latin typeface="Cambria Math" panose="02040503050406030204" pitchFamily="18" charset="0"/>
                      </a:rPr>
                      <m:t>=0</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or, more concisely, </a:t>
                </a:r>
                <a14:m>
                  <m:oMath xmlns:m="http://schemas.openxmlformats.org/officeDocument/2006/math">
                    <m:d>
                      <m:dPr>
                        <m:ctrlPr>
                          <a:rPr lang="zh-TW" altLang="en-US" i="1">
                            <a:latin typeface="Cambria Math"/>
                          </a:rPr>
                        </m:ctrlPr>
                      </m:dPr>
                      <m:e>
                        <m:r>
                          <a:rPr lang="zh-TW" altLang="en-US" i="1">
                            <a:latin typeface="Cambria Math" panose="02040503050406030204" pitchFamily="18" charset="0"/>
                          </a:rPr>
                          <m:t>𝜌</m:t>
                        </m:r>
                        <m:r>
                          <a:rPr lang="zh-TW" altLang="en-US">
                            <a:latin typeface="Cambria Math" panose="02040503050406030204" pitchFamily="18" charset="0"/>
                          </a:rPr>
                          <m:t>+</m:t>
                        </m:r>
                        <m:r>
                          <a:rPr lang="zh-TW" altLang="en-US" i="1">
                            <a:latin typeface="Cambria Math" panose="02040503050406030204" pitchFamily="18" charset="0"/>
                          </a:rPr>
                          <m:t>𝑝</m:t>
                        </m:r>
                      </m:e>
                    </m:d>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𝑎</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𝑝</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(3-vectors)</a:t>
                </a:r>
                <a:endParaRPr lang="zh-TW" altLang="en-US" dirty="0">
                  <a:latin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67320" y="4441606"/>
                <a:ext cx="6961458" cy="404213"/>
              </a:xfrm>
              <a:prstGeom prst="rect">
                <a:avLst/>
              </a:prstGeom>
              <a:blipFill rotWithShape="1">
                <a:blip r:embed="rId4"/>
                <a:stretch>
                  <a:fillRect t="-18182" r="-88" b="-1969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7844" y="5184949"/>
                <a:ext cx="8624297" cy="1512209"/>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This is very similar to the expression we obtained in plasma astrophysics </a:t>
                </a:r>
                <a14:m>
                  <m:oMath xmlns:m="http://schemas.openxmlformats.org/officeDocument/2006/math">
                    <m:r>
                      <a:rPr lang="zh-TW" altLang="en-US" i="1">
                        <a:latin typeface="Cambria Math" panose="02040503050406030204" pitchFamily="18" charset="0"/>
                      </a:rPr>
                      <m:t>𝜌</m:t>
                    </m: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𝑎</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𝑝</m:t>
                    </m:r>
                  </m:oMath>
                </a14:m>
                <a:r>
                  <a:rPr lang="en-US" altLang="zh-TW" dirty="0" smtClean="0">
                    <a:latin typeface="Cambria Math" panose="02040503050406030204" pitchFamily="18" charset="0"/>
                    <a:ea typeface="Cambria Math" panose="02040503050406030204" pitchFamily="18" charset="0"/>
                  </a:rPr>
                  <a:t> </a:t>
                </a:r>
              </a:p>
              <a:p>
                <a:r>
                  <a:rPr lang="en-US" altLang="zh-TW" dirty="0" smtClean="0">
                    <a:latin typeface="Cambria Math" panose="02040503050406030204" pitchFamily="18" charset="0"/>
                    <a:ea typeface="Cambria Math" panose="02040503050406030204" pitchFamily="18" charset="0"/>
                  </a:rPr>
                  <a:t>: the fluid is being driven by pressure gradients.</a:t>
                </a:r>
              </a:p>
              <a:p>
                <a:endParaRPr lang="en-US" altLang="zh-TW" dirty="0" smtClean="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The only difference is the inertial term in from of the acceleration. Having an additional ‘p’ term in the inertia. </a:t>
                </a:r>
              </a:p>
            </p:txBody>
          </p:sp>
        </mc:Choice>
        <mc:Fallback xmlns="">
          <p:sp>
            <p:nvSpPr>
              <p:cNvPr id="13" name="TextBox 12"/>
              <p:cNvSpPr txBox="1">
                <a:spLocks noRot="1" noChangeAspect="1" noMove="1" noResize="1" noEditPoints="1" noAdjustHandles="1" noChangeArrowheads="1" noChangeShapeType="1" noTextEdit="1"/>
              </p:cNvSpPr>
              <p:nvPr/>
            </p:nvSpPr>
            <p:spPr>
              <a:xfrm>
                <a:off x="267844" y="5184949"/>
                <a:ext cx="8624297" cy="1512209"/>
              </a:xfrm>
              <a:prstGeom prst="rect">
                <a:avLst/>
              </a:prstGeom>
              <a:blipFill rotWithShape="1">
                <a:blip r:embed="rId5"/>
                <a:stretch>
                  <a:fillRect l="-636" t="-4032" r="-3110" b="-5242"/>
                </a:stretch>
              </a:blipFill>
            </p:spPr>
            <p:txBody>
              <a:bodyPr/>
              <a:lstStyle/>
              <a:p>
                <a:r>
                  <a:rPr lang="zh-TW" altLang="en-US">
                    <a:noFill/>
                  </a:rPr>
                  <a:t> </a:t>
                </a:r>
              </a:p>
            </p:txBody>
          </p:sp>
        </mc:Fallback>
      </mc:AlternateContent>
      <p:pic>
        <p:nvPicPr>
          <p:cNvPr id="7170" name="Picture 2" descr="G:\Desktop\Black Hole Astrophysics\Textbook circle\11 Ch\pgf.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9366" y="2227231"/>
            <a:ext cx="3152775" cy="2080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ea typeface="Cambria Math" panose="02040503050406030204" pitchFamily="18" charset="0"/>
              </a:rPr>
              <a:t>Equation of motion</a:t>
            </a:r>
            <a:endParaRPr lang="zh-TW" altLang="en-US" dirty="0"/>
          </a:p>
        </p:txBody>
      </p:sp>
      <mc:AlternateContent xmlns:mc="http://schemas.openxmlformats.org/markup-compatibility/2006" xmlns:a14="http://schemas.microsoft.com/office/drawing/2010/main">
        <mc:Choice Requires="a14">
          <p:sp>
            <p:nvSpPr>
              <p:cNvPr id="4" name="Rectangle 3"/>
              <p:cNvSpPr/>
              <p:nvPr/>
            </p:nvSpPr>
            <p:spPr>
              <a:xfrm>
                <a:off x="2162231" y="1233739"/>
                <a:ext cx="2076338" cy="404213"/>
              </a:xfrm>
              <a:prstGeom prst="rect">
                <a:avLst/>
              </a:prstGeom>
            </p:spPr>
            <p:txBody>
              <a:bodyPr wrap="none">
                <a:spAutoFit/>
              </a:bodyPr>
              <a:lstStyle/>
              <a:p>
                <a14:m>
                  <m:oMath xmlns:m="http://schemas.openxmlformats.org/officeDocument/2006/math">
                    <m:d>
                      <m:dPr>
                        <m:ctrlPr>
                          <a:rPr lang="zh-TW" altLang="en-US" i="1">
                            <a:latin typeface="Cambria Math"/>
                          </a:rPr>
                        </m:ctrlPr>
                      </m:dPr>
                      <m:e>
                        <m:r>
                          <a:rPr lang="zh-TW" altLang="en-US" i="1">
                            <a:latin typeface="Cambria Math" panose="02040503050406030204" pitchFamily="18" charset="0"/>
                          </a:rPr>
                          <m:t>𝜌</m:t>
                        </m:r>
                        <m:r>
                          <a:rPr lang="zh-TW" altLang="en-US">
                            <a:latin typeface="Cambria Math" panose="02040503050406030204" pitchFamily="18" charset="0"/>
                          </a:rPr>
                          <m:t>+</m:t>
                        </m:r>
                        <m:r>
                          <a:rPr lang="zh-TW" altLang="en-US" i="1">
                            <a:latin typeface="Cambria Math" panose="02040503050406030204" pitchFamily="18" charset="0"/>
                          </a:rPr>
                          <m:t>𝑝</m:t>
                        </m:r>
                      </m:e>
                    </m:d>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𝑎</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𝑝</m:t>
                    </m:r>
                  </m:oMath>
                </a14:m>
                <a:r>
                  <a:rPr lang="zh-TW" altLang="en-US" dirty="0">
                    <a:latin typeface="Cambria Math" panose="020405030504060302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2162231" y="1233739"/>
                <a:ext cx="2076338" cy="404213"/>
              </a:xfrm>
              <a:prstGeom prst="rect">
                <a:avLst/>
              </a:prstGeom>
              <a:blipFill rotWithShape="1">
                <a:blip r:embed="rId2"/>
                <a:stretch>
                  <a:fillRect t="-14925" r="-13235" b="-5970"/>
                </a:stretch>
              </a:blipFill>
            </p:spPr>
            <p:txBody>
              <a:bodyPr/>
              <a:lstStyle/>
              <a:p>
                <a:r>
                  <a:rPr lang="zh-TW" altLang="en-US">
                    <a:noFill/>
                  </a:rPr>
                  <a:t> </a:t>
                </a:r>
              </a:p>
            </p:txBody>
          </p:sp>
        </mc:Fallback>
      </mc:AlternateContent>
      <p:sp>
        <p:nvSpPr>
          <p:cNvPr id="5" name="Rectangle 4"/>
          <p:cNvSpPr/>
          <p:nvPr/>
        </p:nvSpPr>
        <p:spPr>
          <a:xfrm>
            <a:off x="471711" y="1877837"/>
            <a:ext cx="5403146" cy="369332"/>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How do we rationalize this additional pressure term?</a:t>
            </a:r>
            <a:endParaRPr lang="zh-TW" altLang="en-US" dirty="0">
              <a:latin typeface="Cambria Math" panose="02040503050406030204" pitchFamily="18" charset="0"/>
            </a:endParaRPr>
          </a:p>
        </p:txBody>
      </p:sp>
      <p:sp>
        <p:nvSpPr>
          <p:cNvPr id="6" name="Rectangle 5"/>
          <p:cNvSpPr/>
          <p:nvPr/>
        </p:nvSpPr>
        <p:spPr>
          <a:xfrm>
            <a:off x="471711" y="2563477"/>
            <a:ext cx="5564847" cy="1200329"/>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Recall that for relativistic stuff, the inertia not only contains rest mass, but also the kinetic energy— it is the mass-energy that determines how hard something is to accelerate.</a:t>
            </a:r>
            <a:endParaRPr lang="zh-TW" altLang="en-US" dirty="0">
              <a:latin typeface="Cambria Math" panose="02040503050406030204" pitchFamily="18" charset="0"/>
            </a:endParaRPr>
          </a:p>
        </p:txBody>
      </p:sp>
      <p:sp>
        <p:nvSpPr>
          <p:cNvPr id="8" name="Rectangle 7"/>
          <p:cNvSpPr/>
          <p:nvPr/>
        </p:nvSpPr>
        <p:spPr>
          <a:xfrm>
            <a:off x="471711" y="4037082"/>
            <a:ext cx="8426460" cy="923330"/>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Therefore, an easy way to think of this is to recall that pressure is actually caused by the random kinetic motion within a fluid, meaning that pressure, being kinetic motion by origin, adds to the inertia.</a:t>
            </a:r>
            <a:endParaRPr lang="zh-TW" altLang="en-US" dirty="0">
              <a:latin typeface="Cambria Math" panose="02040503050406030204" pitchFamily="18" charset="0"/>
            </a:endParaRPr>
          </a:p>
        </p:txBody>
      </p:sp>
      <p:grpSp>
        <p:nvGrpSpPr>
          <p:cNvPr id="7" name="Group 6"/>
          <p:cNvGrpSpPr/>
          <p:nvPr/>
        </p:nvGrpSpPr>
        <p:grpSpPr>
          <a:xfrm>
            <a:off x="6129691" y="974761"/>
            <a:ext cx="2662767" cy="2625870"/>
            <a:chOff x="6379633" y="1005567"/>
            <a:chExt cx="2662767" cy="2625870"/>
          </a:xfrm>
        </p:grpSpPr>
        <p:pic>
          <p:nvPicPr>
            <p:cNvPr id="4098" name="Picture 2" descr="G:\Desktop\Black Hole Astrophysics\Textbook circle\11 Ch\yehuda-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633" y="1005567"/>
              <a:ext cx="2662767" cy="26258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Desktop\Black Hole Astrophysics\Textbook circle\11 Ch\Image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534" y="1247716"/>
              <a:ext cx="1206016" cy="1346567"/>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11" name="Rectangle 10"/>
              <p:cNvSpPr/>
              <p:nvPr/>
            </p:nvSpPr>
            <p:spPr>
              <a:xfrm>
                <a:off x="471711" y="5284857"/>
                <a:ext cx="8426460" cy="681212"/>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For non-relativistic situations, inertia is dominated by rest mass, thus </a:t>
                </a:r>
                <a14:m>
                  <m:oMath xmlns:m="http://schemas.openxmlformats.org/officeDocument/2006/math">
                    <m:r>
                      <a:rPr lang="zh-TW" altLang="en-US" i="1">
                        <a:latin typeface="Cambria Math" panose="02040503050406030204" pitchFamily="18" charset="0"/>
                      </a:rPr>
                      <m:t>𝜌</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𝑝</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and the equation reduces to  </a:t>
                </a:r>
                <a14:m>
                  <m:oMath xmlns:m="http://schemas.openxmlformats.org/officeDocument/2006/math">
                    <m:r>
                      <a:rPr lang="zh-TW" altLang="en-US" i="1">
                        <a:latin typeface="Cambria Math" panose="02040503050406030204" pitchFamily="18" charset="0"/>
                      </a:rPr>
                      <m:t>𝜌</m:t>
                    </m: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𝑎</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𝑝</m:t>
                    </m:r>
                  </m:oMath>
                </a14:m>
                <a:r>
                  <a:rPr lang="en-US" altLang="zh-TW" dirty="0">
                    <a:latin typeface="Cambria Math" panose="02040503050406030204" pitchFamily="18" charset="0"/>
                    <a:ea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as we expect.</a:t>
                </a:r>
                <a:endParaRPr lang="zh-TW" altLang="en-US" dirty="0">
                  <a:latin typeface="Cambria Math" panose="020405030504060302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71711" y="5284857"/>
                <a:ext cx="8426460" cy="681212"/>
              </a:xfrm>
              <a:prstGeom prst="rect">
                <a:avLst/>
              </a:prstGeom>
              <a:blipFill rotWithShape="1">
                <a:blip r:embed="rId5"/>
                <a:stretch>
                  <a:fillRect l="-578" t="-5357" r="-217" b="-12500"/>
                </a:stretch>
              </a:blipFill>
            </p:spPr>
            <p:txBody>
              <a:bodyPr/>
              <a:lstStyle/>
              <a:p>
                <a:r>
                  <a:rPr lang="zh-TW" altLang="en-US">
                    <a:noFill/>
                  </a:rPr>
                  <a:t> </a:t>
                </a:r>
              </a:p>
            </p:txBody>
          </p:sp>
        </mc:Fallback>
      </mc:AlternateContent>
      <p:cxnSp>
        <p:nvCxnSpPr>
          <p:cNvPr id="10" name="Straight Connector 9"/>
          <p:cNvCxnSpPr/>
          <p:nvPr/>
        </p:nvCxnSpPr>
        <p:spPr>
          <a:xfrm>
            <a:off x="2660073" y="1637952"/>
            <a:ext cx="23552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Before we continue…</a:t>
            </a:r>
            <a:endParaRPr lang="zh-TW" altLang="en-US" dirty="0"/>
          </a:p>
        </p:txBody>
      </p:sp>
      <p:sp>
        <p:nvSpPr>
          <p:cNvPr id="3" name="TextBox 2"/>
          <p:cNvSpPr txBox="1"/>
          <p:nvPr/>
        </p:nvSpPr>
        <p:spPr>
          <a:xfrm>
            <a:off x="906652" y="5428192"/>
            <a:ext cx="7321171" cy="1200329"/>
          </a:xfrm>
          <a:prstGeom prst="rect">
            <a:avLst/>
          </a:prstGeom>
          <a:noFill/>
        </p:spPr>
        <p:txBody>
          <a:bodyPr wrap="none" rtlCol="0">
            <a:spAutoFit/>
          </a:bodyPr>
          <a:lstStyle/>
          <a:p>
            <a:r>
              <a:rPr lang="en-US" altLang="zh-TW" dirty="0" smtClean="0">
                <a:latin typeface="Cambria Math" pitchFamily="18" charset="0"/>
                <a:ea typeface="Cambria Math" pitchFamily="18" charset="0"/>
              </a:rPr>
              <a:t>Next, we will derive, or show the stress-energy tensors for various cases:</a:t>
            </a:r>
          </a:p>
          <a:p>
            <a:r>
              <a:rPr lang="en-US" altLang="zh-TW" dirty="0" smtClean="0">
                <a:latin typeface="Cambria Math" pitchFamily="18" charset="0"/>
                <a:ea typeface="Cambria Math" pitchFamily="18" charset="0"/>
              </a:rPr>
              <a:t>1. General fluids/gas with viscosity and heat conduction</a:t>
            </a:r>
          </a:p>
          <a:p>
            <a:r>
              <a:rPr lang="en-US" altLang="zh-TW" dirty="0" smtClean="0">
                <a:latin typeface="Cambria Math" pitchFamily="18" charset="0"/>
                <a:ea typeface="Cambria Math" pitchFamily="18" charset="0"/>
              </a:rPr>
              <a:t>2. Photon gases</a:t>
            </a:r>
          </a:p>
          <a:p>
            <a:r>
              <a:rPr lang="en-US" altLang="zh-TW" dirty="0" smtClean="0">
                <a:latin typeface="Cambria Math" pitchFamily="18" charset="0"/>
                <a:ea typeface="Cambria Math" pitchFamily="18" charset="0"/>
              </a:rPr>
              <a:t>3. Electromagnetic fields</a:t>
            </a:r>
            <a:endParaRPr lang="zh-TW" altLang="en-US" dirty="0" smtClean="0">
              <a:latin typeface="Cambria Math" pitchFamily="18" charset="0"/>
              <a:ea typeface="Cambria Math" pitchFamily="18" charset="0"/>
            </a:endParaRPr>
          </a:p>
        </p:txBody>
      </p:sp>
      <p:sp>
        <p:nvSpPr>
          <p:cNvPr id="4" name="TextBox 3"/>
          <p:cNvSpPr txBox="1"/>
          <p:nvPr/>
        </p:nvSpPr>
        <p:spPr>
          <a:xfrm>
            <a:off x="561975" y="1314450"/>
            <a:ext cx="8010526"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Now that it has been demonstrated that the stress-energy tensor relates to the equations of motion through conservation laws, we are now in place to proceed with more messy forms of the stress-energy tensor. </a:t>
            </a:r>
            <a:endParaRPr lang="zh-TW" altLang="en-US" dirty="0" smtClean="0">
              <a:latin typeface="Cambria Math" pitchFamily="18" charset="0"/>
              <a:ea typeface="Cambria Math" pitchFamily="18" charset="0"/>
            </a:endParaRPr>
          </a:p>
        </p:txBody>
      </p:sp>
      <p:pic>
        <p:nvPicPr>
          <p:cNvPr id="5" name="Picture 3" descr="G:\Desktop\Black Hole Astrophysics\Textbook circle\11 Ch\stress-energy tens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380" y="2503181"/>
            <a:ext cx="4523596" cy="252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Full Stress-Energy Tensor for a Perfect Gas</a:t>
            </a:r>
            <a:endParaRPr lang="zh-TW" altLang="en-US" dirty="0"/>
          </a:p>
        </p:txBody>
      </p:sp>
      <mc:AlternateContent xmlns:mc="http://schemas.openxmlformats.org/markup-compatibility/2006">
        <mc:Choice xmlns:a14="http://schemas.microsoft.com/office/drawing/2010/main" Requires="a14">
          <p:sp>
            <p:nvSpPr>
              <p:cNvPr id="6" name="TextBox 5"/>
              <p:cNvSpPr txBox="1"/>
              <p:nvPr/>
            </p:nvSpPr>
            <p:spPr>
              <a:xfrm>
                <a:off x="2916813" y="2653706"/>
                <a:ext cx="3454472" cy="11637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fluid</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𝜌</m:t>
                                </m:r>
                                <m:r>
                                  <a:rPr lang="zh-TW" altLang="en-US">
                                    <a:latin typeface="Cambria Math"/>
                                  </a:rPr>
                                  <m:t>+</m:t>
                                </m:r>
                                <m:r>
                                  <a:rPr lang="zh-TW" altLang="en-US" i="1">
                                    <a:latin typeface="Cambria Math"/>
                                  </a:rPr>
                                  <m:t>𝜀</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i="1">
                                    <a:latin typeface="Cambria Math"/>
                                  </a:rPr>
                                  <m:t>𝑝</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i="1">
                                    <a:latin typeface="Cambria Math"/>
                                  </a:rPr>
                                  <m:t>𝑝</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i="1">
                                    <a:latin typeface="Cambria Math"/>
                                  </a:rPr>
                                  <m:t>𝑝</m:t>
                                </m:r>
                              </m:e>
                            </m:mr>
                          </m:m>
                        </m:e>
                      </m:d>
                    </m:oMath>
                  </m:oMathPara>
                </a14:m>
                <a:endParaRPr lang="zh-TW" altLang="en-US" dirty="0"/>
              </a:p>
            </p:txBody>
          </p:sp>
        </mc:Choice>
        <mc:Fallback>
          <p:sp>
            <p:nvSpPr>
              <p:cNvPr id="6" name="TextBox 5"/>
              <p:cNvSpPr txBox="1">
                <a:spLocks noRot="1" noChangeAspect="1" noMove="1" noResize="1" noEditPoints="1" noAdjustHandles="1" noChangeArrowheads="1" noChangeShapeType="1" noTextEdit="1"/>
              </p:cNvSpPr>
              <p:nvPr/>
            </p:nvSpPr>
            <p:spPr>
              <a:xfrm>
                <a:off x="2916813" y="2653706"/>
                <a:ext cx="3454472" cy="1163780"/>
              </a:xfrm>
              <a:prstGeom prst="rect">
                <a:avLst/>
              </a:prstGeom>
              <a:blipFill rotWithShape="1">
                <a:blip r:embed="rId2"/>
                <a:stretch>
                  <a:fillRect/>
                </a:stretch>
              </a:blipFill>
            </p:spPr>
            <p:txBody>
              <a:bodyPr/>
              <a:lstStyle/>
              <a:p>
                <a:r>
                  <a:rPr lang="zh-TW" altLang="en-US">
                    <a:noFill/>
                  </a:rPr>
                  <a:t> </a:t>
                </a:r>
              </a:p>
            </p:txBody>
          </p:sp>
        </mc:Fallback>
      </mc:AlternateContent>
      <p:sp>
        <p:nvSpPr>
          <p:cNvPr id="7" name="TextBox 6"/>
          <p:cNvSpPr txBox="1"/>
          <p:nvPr/>
        </p:nvSpPr>
        <p:spPr>
          <a:xfrm>
            <a:off x="410428" y="1486232"/>
            <a:ext cx="8467242" cy="923330"/>
          </a:xfrm>
          <a:prstGeom prst="rect">
            <a:avLst/>
          </a:prstGeom>
          <a:noFill/>
        </p:spPr>
        <p:txBody>
          <a:bodyPr wrap="square" rtlCol="0">
            <a:spAutoFit/>
          </a:bodyPr>
          <a:lstStyle/>
          <a:p>
            <a:r>
              <a:rPr lang="en-US" altLang="zh-TW" dirty="0">
                <a:latin typeface="Cambria Math" pitchFamily="18" charset="0"/>
                <a:ea typeface="Cambria Math" pitchFamily="18" charset="0"/>
              </a:rPr>
              <a:t>S</a:t>
            </a:r>
            <a:r>
              <a:rPr lang="en-US" altLang="zh-TW" dirty="0" smtClean="0">
                <a:latin typeface="Cambria Math" pitchFamily="18" charset="0"/>
                <a:ea typeface="Cambria Math" pitchFamily="18" charset="0"/>
              </a:rPr>
              <a:t>imilar to that of an ideal gas we argued for earlier,</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we now include the consideration of internal energy of particles and find that, in the local frame of the fluid element, the stress-energy tensor reads as </a:t>
            </a:r>
            <a:endParaRPr lang="zh-TW" altLang="en-US" dirty="0" smtClean="0">
              <a:latin typeface="Cambria Math" pitchFamily="18" charset="0"/>
              <a:ea typeface="Cambria Math" pitchFamily="18" charset="0"/>
            </a:endParaRPr>
          </a:p>
        </p:txBody>
      </p:sp>
      <p:sp>
        <p:nvSpPr>
          <p:cNvPr id="8" name="TextBox 7"/>
          <p:cNvSpPr txBox="1"/>
          <p:nvPr/>
        </p:nvSpPr>
        <p:spPr>
          <a:xfrm>
            <a:off x="561350" y="4197417"/>
            <a:ext cx="349358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And the general tensor form to be</a:t>
            </a:r>
            <a:endParaRPr lang="zh-TW" altLang="en-US" dirty="0" smtClean="0">
              <a:latin typeface="Cambria Math" pitchFamily="18" charset="0"/>
              <a:ea typeface="Cambria Math" pitchFamily="18" charset="0"/>
            </a:endParaRPr>
          </a:p>
        </p:txBody>
      </p:sp>
      <mc:AlternateContent xmlns:mc="http://schemas.openxmlformats.org/markup-compatibility/2006">
        <mc:Choice xmlns:a14="http://schemas.microsoft.com/office/drawing/2010/main" Requires="a14">
          <p:sp>
            <p:nvSpPr>
              <p:cNvPr id="9" name="TextBox 8"/>
              <p:cNvSpPr txBox="1"/>
              <p:nvPr/>
            </p:nvSpPr>
            <p:spPr>
              <a:xfrm>
                <a:off x="2545818" y="4946671"/>
                <a:ext cx="4178708" cy="6095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sub>
                          <m:r>
                            <m:rPr>
                              <m:sty m:val="p"/>
                            </m:rPr>
                            <a:rPr lang="zh-TW" altLang="en-US">
                              <a:latin typeface="Cambria Math"/>
                            </a:rPr>
                            <m:t>fluid</m:t>
                          </m:r>
                        </m:sub>
                      </m:sSub>
                      <m:r>
                        <a:rPr lang="zh-TW" altLang="en-US">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𝑔</m:t>
                                  </m:r>
                                </m:sub>
                              </m:sSub>
                            </m:num>
                            <m:den>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e>
                      </m:d>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𝑔</m:t>
                          </m:r>
                        </m:sub>
                      </m:sSub>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oMath>
                  </m:oMathPara>
                </a14:m>
                <a:endParaRPr lang="zh-TW" altLang="en-US" dirty="0"/>
              </a:p>
            </p:txBody>
          </p:sp>
        </mc:Choice>
        <mc:Fallback>
          <p:sp>
            <p:nvSpPr>
              <p:cNvPr id="9" name="TextBox 8"/>
              <p:cNvSpPr txBox="1">
                <a:spLocks noRot="1" noChangeAspect="1" noMove="1" noResize="1" noEditPoints="1" noAdjustHandles="1" noChangeArrowheads="1" noChangeShapeType="1" noTextEdit="1"/>
              </p:cNvSpPr>
              <p:nvPr/>
            </p:nvSpPr>
            <p:spPr>
              <a:xfrm>
                <a:off x="2545818" y="4946671"/>
                <a:ext cx="4178708" cy="609590"/>
              </a:xfrm>
              <a:prstGeom prst="rect">
                <a:avLst/>
              </a:prstGeom>
              <a:blipFill rotWithShape="1">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29966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143000"/>
          </a:xfrm>
        </p:spPr>
        <p:txBody>
          <a:bodyPr/>
          <a:lstStyle/>
          <a:p>
            <a:r>
              <a:rPr lang="en-US" altLang="zh-TW" dirty="0" smtClean="0">
                <a:ea typeface="Cambria Math" panose="02040503050406030204" pitchFamily="18" charset="0"/>
              </a:rPr>
              <a:t>Heat Conduction</a:t>
            </a:r>
            <a:endParaRPr lang="zh-TW" altLang="en-US" dirty="0"/>
          </a:p>
        </p:txBody>
      </p:sp>
      <p:sp>
        <p:nvSpPr>
          <p:cNvPr id="6" name="Rectangle 5"/>
          <p:cNvSpPr/>
          <p:nvPr/>
        </p:nvSpPr>
        <p:spPr>
          <a:xfrm>
            <a:off x="361950" y="999941"/>
            <a:ext cx="8606866" cy="1754326"/>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The above stress-energy tensor is sufﬁcient to describe the ﬂuid or gas as long as </a:t>
            </a:r>
            <a:r>
              <a:rPr lang="en-US" altLang="zh-TW" dirty="0" smtClean="0">
                <a:latin typeface="Cambria Math" panose="02040503050406030204" pitchFamily="18" charset="0"/>
                <a:ea typeface="Cambria Math" panose="02040503050406030204" pitchFamily="18" charset="0"/>
              </a:rPr>
              <a:t>the mean </a:t>
            </a:r>
            <a:r>
              <a:rPr lang="en-US" altLang="zh-TW" dirty="0">
                <a:latin typeface="Cambria Math" panose="02040503050406030204" pitchFamily="18" charset="0"/>
                <a:ea typeface="Cambria Math" panose="02040503050406030204" pitchFamily="18" charset="0"/>
              </a:rPr>
              <a:t>free path of particles in the ﬂuid is very short compared to the distance </a:t>
            </a:r>
            <a:r>
              <a:rPr lang="en-US" altLang="zh-TW" dirty="0" smtClean="0">
                <a:latin typeface="Cambria Math" panose="02040503050406030204" pitchFamily="18" charset="0"/>
                <a:ea typeface="Cambria Math" panose="02040503050406030204" pitchFamily="18" charset="0"/>
              </a:rPr>
              <a:t>over which </a:t>
            </a:r>
            <a:r>
              <a:rPr lang="en-US" altLang="zh-TW" dirty="0">
                <a:latin typeface="Cambria Math" panose="02040503050406030204" pitchFamily="18" charset="0"/>
                <a:ea typeface="Cambria Math" panose="02040503050406030204" pitchFamily="18" charset="0"/>
              </a:rPr>
              <a:t>thermal and kinetic properties of the ﬂuid change. </a:t>
            </a:r>
            <a:endParaRPr lang="en-US" altLang="zh-TW" dirty="0" smtClean="0">
              <a:latin typeface="Cambria Math" panose="02040503050406030204" pitchFamily="18" charset="0"/>
              <a:ea typeface="Cambria Math" panose="02040503050406030204" pitchFamily="18" charset="0"/>
            </a:endParaRPr>
          </a:p>
          <a:p>
            <a:endParaRPr lang="en-US" altLang="zh-TW" dirty="0">
              <a:latin typeface="Cambria Math" panose="02040503050406030204" pitchFamily="18" charset="0"/>
              <a:ea typeface="Cambria Math" panose="02040503050406030204" pitchFamily="18" charset="0"/>
            </a:endParaRPr>
          </a:p>
          <a:p>
            <a:r>
              <a:rPr lang="en-US" altLang="zh-TW" dirty="0" smtClean="0">
                <a:latin typeface="Cambria Math" panose="02040503050406030204" pitchFamily="18" charset="0"/>
                <a:ea typeface="Cambria Math" panose="02040503050406030204" pitchFamily="18" charset="0"/>
              </a:rPr>
              <a:t>However</a:t>
            </a:r>
            <a:r>
              <a:rPr lang="en-US" altLang="zh-TW" dirty="0">
                <a:latin typeface="Cambria Math" panose="02040503050406030204" pitchFamily="18" charset="0"/>
                <a:ea typeface="Cambria Math" panose="02040503050406030204" pitchFamily="18" charset="0"/>
              </a:rPr>
              <a:t>, if hot </a:t>
            </a:r>
            <a:r>
              <a:rPr lang="en-US" altLang="zh-TW" dirty="0" smtClean="0">
                <a:latin typeface="Cambria Math" panose="02040503050406030204" pitchFamily="18" charset="0"/>
                <a:ea typeface="Cambria Math" panose="02040503050406030204" pitchFamily="18" charset="0"/>
              </a:rPr>
              <a:t>particles can </a:t>
            </a:r>
            <a:r>
              <a:rPr lang="en-US" altLang="zh-TW" dirty="0">
                <a:latin typeface="Cambria Math" panose="02040503050406030204" pitchFamily="18" charset="0"/>
                <a:ea typeface="Cambria Math" panose="02040503050406030204" pitchFamily="18" charset="0"/>
              </a:rPr>
              <a:t>travel long distances and deposit their heat in a cooler region of the ﬂuid, </a:t>
            </a:r>
            <a:r>
              <a:rPr lang="en-US" altLang="zh-TW" dirty="0" smtClean="0">
                <a:latin typeface="Cambria Math" panose="02040503050406030204" pitchFamily="18" charset="0"/>
                <a:ea typeface="Cambria Math" panose="02040503050406030204" pitchFamily="18" charset="0"/>
              </a:rPr>
              <a:t>then we </a:t>
            </a:r>
            <a:r>
              <a:rPr lang="en-US" altLang="zh-TW" dirty="0">
                <a:latin typeface="Cambria Math" panose="02040503050406030204" pitchFamily="18" charset="0"/>
                <a:ea typeface="Cambria Math" panose="02040503050406030204" pitchFamily="18" charset="0"/>
              </a:rPr>
              <a:t>must take this heat conduction into </a:t>
            </a:r>
            <a:r>
              <a:rPr lang="en-US" altLang="zh-TW" dirty="0" smtClean="0">
                <a:latin typeface="Cambria Math" panose="02040503050406030204" pitchFamily="18" charset="0"/>
                <a:ea typeface="Cambria Math" panose="02040503050406030204" pitchFamily="18" charset="0"/>
              </a:rPr>
              <a:t>account.</a:t>
            </a:r>
            <a:endParaRPr lang="zh-TW"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1054149" y="5395586"/>
                <a:ext cx="7222467" cy="1296252"/>
              </a:xfrm>
              <a:prstGeom prst="rect">
                <a:avLst/>
              </a:prstGeom>
              <a:noFill/>
            </p:spPr>
            <p:txBody>
              <a:bodyPr wrap="square" rtlCol="0">
                <a:spAutoFit/>
              </a:bodyPr>
              <a:lstStyle/>
              <a:p>
                <a:pPr algn="ctr"/>
                <a:r>
                  <a:rPr lang="en-US" altLang="zh-TW" dirty="0" smtClean="0">
                    <a:latin typeface="Cambria Math" pitchFamily="18" charset="0"/>
                    <a:ea typeface="Cambria Math" pitchFamily="18" charset="0"/>
                  </a:rPr>
                  <a:t>From classical physics, we have learned that for conduction of heat, </a:t>
                </a:r>
              </a:p>
              <a:p>
                <a:pPr algn="ctr"/>
                <a:r>
                  <a:rPr lang="en-US" altLang="zh-TW" dirty="0" smtClean="0">
                    <a:latin typeface="Cambria Math" pitchFamily="18" charset="0"/>
                    <a:ea typeface="Cambria Math" pitchFamily="18" charset="0"/>
                  </a:rPr>
                  <a:t>The heat flux is proportional to temperature gradient. Or, </a:t>
                </a:r>
                <a:r>
                  <a:rPr lang="en-US" altLang="zh-TW" dirty="0">
                    <a:latin typeface="Cambria Math" pitchFamily="18" charset="0"/>
                    <a:ea typeface="Cambria Math" pitchFamily="18" charset="0"/>
                  </a:rPr>
                  <a:t>f</a:t>
                </a:r>
                <a:r>
                  <a:rPr lang="en-US" altLang="zh-TW" dirty="0" smtClean="0">
                    <a:latin typeface="Cambria Math" pitchFamily="18" charset="0"/>
                    <a:ea typeface="Cambria Math" pitchFamily="18" charset="0"/>
                  </a:rPr>
                  <a:t>ormally,  </a:t>
                </a:r>
              </a:p>
              <a:p>
                <a:pPr algn="ctr"/>
                <a:endParaRPr lang="en-US" altLang="zh-TW" dirty="0" smtClean="0">
                  <a:latin typeface="Cambria Math" pitchFamily="18" charset="0"/>
                  <a:ea typeface="Cambria Math" pitchFamily="18" charset="0"/>
                </a:endParaRPr>
              </a:p>
              <a:p>
                <a:pPr algn="ct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𝑄</m:t>
                              </m:r>
                            </m:e>
                          </m:groupCh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𝑇</m:t>
                      </m:r>
                    </m:oMath>
                  </m:oMathPara>
                </a14:m>
                <a:endParaRPr lang="zh-TW" altLang="en-US" dirty="0">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54149" y="5395586"/>
                <a:ext cx="7222467" cy="1296252"/>
              </a:xfrm>
              <a:prstGeom prst="rect">
                <a:avLst/>
              </a:prstGeom>
              <a:blipFill rotWithShape="1">
                <a:blip r:embed="rId2"/>
                <a:stretch>
                  <a:fillRect t="-2817" b="-469"/>
                </a:stretch>
              </a:blipFill>
            </p:spPr>
            <p:txBody>
              <a:bodyPr/>
              <a:lstStyle/>
              <a:p>
                <a:r>
                  <a:rPr lang="zh-TW" altLang="en-US">
                    <a:noFill/>
                  </a:rPr>
                  <a:t> </a:t>
                </a:r>
              </a:p>
            </p:txBody>
          </p:sp>
        </mc:Fallback>
      </mc:AlternateContent>
      <p:pic>
        <p:nvPicPr>
          <p:cNvPr id="6146" name="Picture 2" descr="G:\Desktop\Black Hole Astrophysics\Textbook circle\11 Ch\conduction_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943877"/>
            <a:ext cx="3947983" cy="23161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91050" y="2813137"/>
            <a:ext cx="4552950" cy="2522331"/>
            <a:chOff x="4376608" y="2717701"/>
            <a:chExt cx="4552950" cy="2522331"/>
          </a:xfrm>
        </p:grpSpPr>
        <p:pic>
          <p:nvPicPr>
            <p:cNvPr id="4" name="Picture 3" descr="G:\Desktop\Black Hole Astrophysics\Textbook circle\11 Ch\stress-energy tens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2068" y="3583740"/>
              <a:ext cx="2961433" cy="165629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376608" y="2717701"/>
              <a:ext cx="4552950" cy="2522331"/>
              <a:chOff x="4376608" y="2717701"/>
              <a:chExt cx="4552950" cy="2522331"/>
            </a:xfrm>
          </p:grpSpPr>
          <p:sp>
            <p:nvSpPr>
              <p:cNvPr id="10" name="TextBox 9"/>
              <p:cNvSpPr txBox="1"/>
              <p:nvPr/>
            </p:nvSpPr>
            <p:spPr>
              <a:xfrm>
                <a:off x="4376608" y="2717701"/>
                <a:ext cx="455295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tells us that we are now discussing the energy flux/momentum density terms.</a:t>
                </a:r>
                <a:endParaRPr lang="zh-TW" altLang="en-US" dirty="0" smtClean="0">
                  <a:latin typeface="Cambria Math" pitchFamily="18" charset="0"/>
                  <a:ea typeface="Cambria Math" pitchFamily="18" charset="0"/>
                </a:endParaRPr>
              </a:p>
            </p:txBody>
          </p:sp>
          <p:sp>
            <p:nvSpPr>
              <p:cNvPr id="11" name="Oval 10"/>
              <p:cNvSpPr/>
              <p:nvPr/>
            </p:nvSpPr>
            <p:spPr>
              <a:xfrm>
                <a:off x="6229195" y="3566649"/>
                <a:ext cx="1524000" cy="64641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13" name="Oval 12"/>
              <p:cNvSpPr/>
              <p:nvPr/>
            </p:nvSpPr>
            <p:spPr>
              <a:xfrm>
                <a:off x="5393676" y="4193728"/>
                <a:ext cx="929109" cy="104630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grpSp>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five exhaust systems</a:t>
            </a:r>
            <a:endParaRPr lang="zh-TW" altLang="en-US" dirty="0"/>
          </a:p>
        </p:txBody>
      </p:sp>
      <p:pic>
        <p:nvPicPr>
          <p:cNvPr id="10242" name="Picture 2" descr="G:\Desktop\Black Hole Astrophysics\Textbook circle\11 Ch\spinning-black-hole-01-670x440-130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 y="2243602"/>
            <a:ext cx="6655330" cy="4370664"/>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p:cNvGrpSpPr/>
          <p:nvPr/>
        </p:nvGrpSpPr>
        <p:grpSpPr>
          <a:xfrm>
            <a:off x="4821412" y="2146799"/>
            <a:ext cx="2029106" cy="2373071"/>
            <a:chOff x="4802930" y="1457552"/>
            <a:chExt cx="2029106" cy="2373071"/>
          </a:xfrm>
        </p:grpSpPr>
        <p:grpSp>
          <p:nvGrpSpPr>
            <p:cNvPr id="41" name="Group 40"/>
            <p:cNvGrpSpPr/>
            <p:nvPr/>
          </p:nvGrpSpPr>
          <p:grpSpPr>
            <a:xfrm rot="466068">
              <a:off x="4802930" y="2601080"/>
              <a:ext cx="927598" cy="1229543"/>
              <a:chOff x="6987660" y="4247753"/>
              <a:chExt cx="927598" cy="1229543"/>
            </a:xfrm>
          </p:grpSpPr>
          <p:pic>
            <p:nvPicPr>
              <p:cNvPr id="42"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rot="973206">
              <a:off x="5904438" y="2411853"/>
              <a:ext cx="927598" cy="1229543"/>
              <a:chOff x="6987660" y="4247753"/>
              <a:chExt cx="927598" cy="1229543"/>
            </a:xfrm>
          </p:grpSpPr>
          <p:pic>
            <p:nvPicPr>
              <p:cNvPr id="45"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rot="20820600">
              <a:off x="4907533" y="1457552"/>
              <a:ext cx="927598" cy="1229543"/>
              <a:chOff x="6987660" y="4247753"/>
              <a:chExt cx="927598" cy="1229543"/>
            </a:xfrm>
          </p:grpSpPr>
          <p:pic>
            <p:nvPicPr>
              <p:cNvPr id="48" name="Picture 3" descr="G:\Desktop\Black Hole Astrophysics\Textbook circle\11 Ch\eepp-1024x228.png"/>
              <p:cNvPicPr>
                <a:picLocks noChangeAspect="1" noChangeArrowheads="1"/>
              </p:cNvPicPr>
              <p:nvPr/>
            </p:nvPicPr>
            <p:blipFill rotWithShape="1">
              <a:blip r:embed="rId3">
                <a:extLst>
                  <a:ext uri="{28A0092B-C50C-407E-A947-70E740481C1C}">
                    <a14:useLocalDpi xmlns:a14="http://schemas.microsoft.com/office/drawing/2010/main" val="0"/>
                  </a:ext>
                </a:extLst>
              </a:blip>
              <a:srcRect l="22423" t="33261" r="67268" b="33369"/>
              <a:stretch/>
            </p:blipFill>
            <p:spPr bwMode="auto">
              <a:xfrm rot="18120451">
                <a:off x="6847291" y="4612233"/>
                <a:ext cx="1005432" cy="724694"/>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p:cNvCxnSpPr/>
              <p:nvPr/>
            </p:nvCxnSpPr>
            <p:spPr>
              <a:xfrm flipV="1">
                <a:off x="7674341" y="4247753"/>
                <a:ext cx="240917" cy="3547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666040" y="2047827"/>
              <a:ext cx="984280" cy="646331"/>
            </a:xfrm>
            <a:prstGeom prst="rect">
              <a:avLst/>
            </a:prstGeom>
            <a:noFill/>
          </p:spPr>
          <p:txBody>
            <a:bodyPr wrap="square" rtlCol="0">
              <a:spAutoFit/>
            </a:bodyPr>
            <a:lstStyle/>
            <a:p>
              <a:pPr algn="ctr"/>
              <a:r>
                <a:rPr lang="en-US" altLang="zh-TW" dirty="0" smtClean="0">
                  <a:solidFill>
                    <a:schemeClr val="bg1"/>
                  </a:solidFill>
                  <a:latin typeface="Cambria Math" pitchFamily="18" charset="0"/>
                  <a:ea typeface="Cambria Math" pitchFamily="18" charset="0"/>
                </a:rPr>
                <a:t>Emitted light</a:t>
              </a:r>
              <a:endParaRPr lang="zh-TW" altLang="en-US" dirty="0" smtClean="0">
                <a:solidFill>
                  <a:schemeClr val="bg1"/>
                </a:solidFill>
                <a:latin typeface="Cambria Math" pitchFamily="18" charset="0"/>
                <a:ea typeface="Cambria Math" pitchFamily="18" charset="0"/>
              </a:endParaRPr>
            </a:p>
          </p:txBody>
        </p:sp>
      </p:grpSp>
      <p:grpSp>
        <p:nvGrpSpPr>
          <p:cNvPr id="63" name="Group 62"/>
          <p:cNvGrpSpPr/>
          <p:nvPr/>
        </p:nvGrpSpPr>
        <p:grpSpPr>
          <a:xfrm>
            <a:off x="112236" y="4422651"/>
            <a:ext cx="8996025" cy="2481129"/>
            <a:chOff x="93754" y="3733404"/>
            <a:chExt cx="8996025" cy="2481129"/>
          </a:xfrm>
        </p:grpSpPr>
        <p:sp>
          <p:nvSpPr>
            <p:cNvPr id="3" name="TextBox 2"/>
            <p:cNvSpPr txBox="1"/>
            <p:nvPr/>
          </p:nvSpPr>
          <p:spPr>
            <a:xfrm>
              <a:off x="6820094" y="4971995"/>
              <a:ext cx="2269685"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Viscous Transport of angular momentum outward in disk</a:t>
              </a:r>
              <a:endParaRPr lang="zh-TW" altLang="en-US" dirty="0" smtClean="0">
                <a:latin typeface="Cambria Math" pitchFamily="18" charset="0"/>
                <a:ea typeface="Cambria Math" pitchFamily="18" charset="0"/>
              </a:endParaRPr>
            </a:p>
          </p:txBody>
        </p:sp>
        <p:cxnSp>
          <p:nvCxnSpPr>
            <p:cNvPr id="6" name="Straight Arrow Connector 5"/>
            <p:cNvCxnSpPr/>
            <p:nvPr/>
          </p:nvCxnSpPr>
          <p:spPr>
            <a:xfrm>
              <a:off x="4153112" y="5064167"/>
              <a:ext cx="741689" cy="102171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606079" y="4528069"/>
              <a:ext cx="1672964" cy="112986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429934" y="5657931"/>
              <a:ext cx="257702" cy="556602"/>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93754" y="4987967"/>
              <a:ext cx="2350679" cy="109791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606079" y="3733404"/>
              <a:ext cx="2505921" cy="51014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0244" name="Group 10243"/>
          <p:cNvGrpSpPr/>
          <p:nvPr/>
        </p:nvGrpSpPr>
        <p:grpSpPr>
          <a:xfrm>
            <a:off x="564369" y="1688945"/>
            <a:ext cx="5381978" cy="3544482"/>
            <a:chOff x="545887" y="999698"/>
            <a:chExt cx="5381978" cy="3544482"/>
          </a:xfrm>
        </p:grpSpPr>
        <p:grpSp>
          <p:nvGrpSpPr>
            <p:cNvPr id="10241" name="Group 10240"/>
            <p:cNvGrpSpPr/>
            <p:nvPr/>
          </p:nvGrpSpPr>
          <p:grpSpPr>
            <a:xfrm>
              <a:off x="545887" y="1350433"/>
              <a:ext cx="4095962" cy="3193747"/>
              <a:chOff x="545887" y="1350433"/>
              <a:chExt cx="4095962" cy="3193747"/>
            </a:xfrm>
          </p:grpSpPr>
          <p:cxnSp>
            <p:nvCxnSpPr>
              <p:cNvPr id="9" name="Straight Arrow Connector 8"/>
              <p:cNvCxnSpPr/>
              <p:nvPr/>
            </p:nvCxnSpPr>
            <p:spPr>
              <a:xfrm flipV="1">
                <a:off x="3886200" y="3250782"/>
                <a:ext cx="194733" cy="7708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080933" y="2252133"/>
                <a:ext cx="0"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48149" y="3147179"/>
                <a:ext cx="262467"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510616" y="2198913"/>
                <a:ext cx="131233"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3983566" y="1350433"/>
                <a:ext cx="82764" cy="804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606079" y="1394579"/>
                <a:ext cx="35770" cy="7450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2262929" y="3849847"/>
                <a:ext cx="719668" cy="4868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617133" y="3026624"/>
                <a:ext cx="569596" cy="706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185333" y="2154767"/>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707779" y="4205513"/>
                <a:ext cx="957899" cy="33866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986367" y="3483482"/>
                <a:ext cx="678497" cy="6097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45887" y="2601080"/>
                <a:ext cx="370630" cy="7789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240" name="TextBox 10239"/>
            <p:cNvSpPr txBox="1"/>
            <p:nvPr/>
          </p:nvSpPr>
          <p:spPr>
            <a:xfrm>
              <a:off x="3174034" y="999698"/>
              <a:ext cx="275383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Thermal wind up to ~0.1c</a:t>
              </a:r>
              <a:endParaRPr lang="zh-TW" altLang="en-US" dirty="0" smtClean="0">
                <a:latin typeface="Cambria Math" pitchFamily="18" charset="0"/>
                <a:ea typeface="Cambria Math" pitchFamily="18" charset="0"/>
              </a:endParaRPr>
            </a:p>
          </p:txBody>
        </p:sp>
      </p:grpSp>
      <p:sp>
        <p:nvSpPr>
          <p:cNvPr id="69" name="TextBox 68"/>
          <p:cNvSpPr txBox="1"/>
          <p:nvPr/>
        </p:nvSpPr>
        <p:spPr>
          <a:xfrm>
            <a:off x="835041" y="966289"/>
            <a:ext cx="2357475"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Winds and jets of </a:t>
            </a:r>
            <a:r>
              <a:rPr lang="en-US" altLang="zh-TW" dirty="0" err="1" smtClean="0">
                <a:latin typeface="Cambria Math" pitchFamily="18" charset="0"/>
                <a:ea typeface="Cambria Math" pitchFamily="18" charset="0"/>
              </a:rPr>
              <a:t>nonthermal</a:t>
            </a:r>
            <a:r>
              <a:rPr lang="en-US" altLang="zh-TW" dirty="0" smtClean="0">
                <a:latin typeface="Cambria Math" pitchFamily="18" charset="0"/>
                <a:ea typeface="Cambria Math" pitchFamily="18" charset="0"/>
              </a:rPr>
              <a:t> particles driven by a magnetic turbine up to ~0.99c</a:t>
            </a:r>
            <a:endParaRPr lang="zh-TW" altLang="en-US" dirty="0" smtClean="0">
              <a:latin typeface="Cambria Math" pitchFamily="18" charset="0"/>
              <a:ea typeface="Cambria Math" pitchFamily="18" charset="0"/>
            </a:endParaRPr>
          </a:p>
        </p:txBody>
      </p:sp>
      <p:grpSp>
        <p:nvGrpSpPr>
          <p:cNvPr id="10264" name="Group 10263"/>
          <p:cNvGrpSpPr/>
          <p:nvPr/>
        </p:nvGrpSpPr>
        <p:grpSpPr>
          <a:xfrm>
            <a:off x="2551102" y="4710914"/>
            <a:ext cx="2282412" cy="1280998"/>
            <a:chOff x="2551102" y="4710914"/>
            <a:chExt cx="2282412" cy="1280998"/>
          </a:xfrm>
        </p:grpSpPr>
        <p:cxnSp>
          <p:nvCxnSpPr>
            <p:cNvPr id="10251" name="Straight Arrow Connector 10250"/>
            <p:cNvCxnSpPr/>
            <p:nvPr/>
          </p:nvCxnSpPr>
          <p:spPr>
            <a:xfrm flipV="1">
              <a:off x="2632827" y="5451624"/>
              <a:ext cx="559689" cy="16383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001079" y="5142452"/>
              <a:ext cx="343838" cy="74864"/>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4164225" y="4782511"/>
              <a:ext cx="420746" cy="28066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3923649" y="4710914"/>
              <a:ext cx="119781" cy="271049"/>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245" name="TextBox 10244"/>
            <p:cNvSpPr txBox="1"/>
            <p:nvPr/>
          </p:nvSpPr>
          <p:spPr>
            <a:xfrm rot="20168179">
              <a:off x="2551102" y="5345581"/>
              <a:ext cx="2282412"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Advection of plasma and heat into BH</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4"/>
                                        </p:tgtEl>
                                        <p:attrNameLst>
                                          <p:attrName>style.visibility</p:attrName>
                                        </p:attrNameLst>
                                      </p:cBhvr>
                                      <p:to>
                                        <p:strVal val="visible"/>
                                      </p:to>
                                    </p:set>
                                    <p:animEffect transition="in" filter="fade">
                                      <p:cBhvr>
                                        <p:cTn id="27" dur="500"/>
                                        <p:tgtEl>
                                          <p:spTgt spid="10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ea typeface="Cambria Math" panose="02040503050406030204" pitchFamily="18" charset="0"/>
              </a:rPr>
              <a:t>Heat </a:t>
            </a:r>
            <a:r>
              <a:rPr lang="en-US" altLang="zh-TW" dirty="0" smtClean="0">
                <a:ea typeface="Cambria Math" panose="02040503050406030204" pitchFamily="18" charset="0"/>
              </a:rPr>
              <a:t>Conduction : From 3D to 4D</a:t>
            </a:r>
            <a:endParaRPr lang="zh-TW" altLang="en-US" dirty="0"/>
          </a:p>
        </p:txBody>
      </p:sp>
      <mc:AlternateContent xmlns:mc="http://schemas.openxmlformats.org/markup-compatibility/2006" xmlns:a14="http://schemas.microsoft.com/office/drawing/2010/main">
        <mc:Choice Requires="a14">
          <p:sp>
            <p:nvSpPr>
              <p:cNvPr id="4" name="Rectangle 3"/>
              <p:cNvSpPr/>
              <p:nvPr/>
            </p:nvSpPr>
            <p:spPr>
              <a:xfrm>
                <a:off x="474769" y="1156057"/>
                <a:ext cx="5070335" cy="1305165"/>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With the knowledge that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𝑄</m:t>
                            </m:r>
                          </m:e>
                        </m:groupCh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𝑇</m:t>
                    </m:r>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and that it corresponds to the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𝑇</m:t>
                        </m:r>
                      </m:e>
                      <m:sup>
                        <m:r>
                          <m:rPr>
                            <m:sty m:val="p"/>
                          </m:rPr>
                          <a:rPr lang="en-US" altLang="zh-TW" b="0" i="0" smtClean="0">
                            <a:latin typeface="Cambria Math" panose="02040503050406030204" pitchFamily="18" charset="0"/>
                            <a:ea typeface="Cambria Math" panose="02040503050406030204" pitchFamily="18" charset="0"/>
                          </a:rPr>
                          <m:t>i</m:t>
                        </m:r>
                        <m:r>
                          <a:rPr lang="en-US" altLang="zh-TW" b="0" i="0" smtClean="0">
                            <a:latin typeface="Cambria Math" panose="02040503050406030204" pitchFamily="18" charset="0"/>
                            <a:ea typeface="Cambria Math" panose="02040503050406030204" pitchFamily="18" charset="0"/>
                          </a:rPr>
                          <m:t>0</m:t>
                        </m:r>
                      </m:sup>
                    </m:sSup>
                  </m:oMath>
                </a14:m>
                <a:r>
                  <a:rPr lang="en-US" altLang="zh-TW" dirty="0" smtClean="0">
                    <a:latin typeface="Cambria Math" panose="02040503050406030204" pitchFamily="18" charset="0"/>
                    <a:ea typeface="Cambria Math" panose="02040503050406030204" pitchFamily="18" charset="0"/>
                  </a:rPr>
                  <a:t>and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𝑇</m:t>
                        </m:r>
                      </m:e>
                      <m:sup>
                        <m:r>
                          <a:rPr lang="en-US" altLang="zh-TW" b="0" i="0" smtClean="0">
                            <a:latin typeface="Cambria Math" panose="02040503050406030204" pitchFamily="18" charset="0"/>
                            <a:ea typeface="Cambria Math" panose="02040503050406030204" pitchFamily="18" charset="0"/>
                          </a:rPr>
                          <m:t>0</m:t>
                        </m:r>
                        <m:r>
                          <m:rPr>
                            <m:sty m:val="p"/>
                          </m:rPr>
                          <a:rPr lang="en-US" altLang="zh-TW" b="0" i="0" smtClean="0">
                            <a:latin typeface="Cambria Math" panose="02040503050406030204" pitchFamily="18" charset="0"/>
                            <a:ea typeface="Cambria Math" panose="02040503050406030204" pitchFamily="18" charset="0"/>
                          </a:rPr>
                          <m:t>j</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terms, we could guess that in locally flat space-time, the components would read as </a:t>
                </a:r>
                <a:endParaRPr lang="zh-TW" altLang="en-US"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74769" y="1156057"/>
                <a:ext cx="5070335" cy="1305165"/>
              </a:xfrm>
              <a:prstGeom prst="rect">
                <a:avLst/>
              </a:prstGeom>
              <a:blipFill rotWithShape="1">
                <a:blip r:embed="rId2"/>
                <a:stretch>
                  <a:fillRect l="-1082" t="-4673" b="-6542"/>
                </a:stretch>
              </a:blipFill>
            </p:spPr>
            <p:txBody>
              <a:bodyPr/>
              <a:lstStyle/>
              <a:p>
                <a:r>
                  <a:rPr lang="zh-TW" altLang="en-US">
                    <a:noFill/>
                  </a:rPr>
                  <a:t> </a:t>
                </a:r>
              </a:p>
            </p:txBody>
          </p:sp>
        </mc:Fallback>
      </mc:AlternateContent>
      <p:grpSp>
        <p:nvGrpSpPr>
          <p:cNvPr id="10" name="Group 9"/>
          <p:cNvGrpSpPr/>
          <p:nvPr/>
        </p:nvGrpSpPr>
        <p:grpSpPr>
          <a:xfrm>
            <a:off x="5687979" y="1067494"/>
            <a:ext cx="2961433" cy="1744855"/>
            <a:chOff x="5306623" y="5005386"/>
            <a:chExt cx="2961433" cy="1744855"/>
          </a:xfrm>
        </p:grpSpPr>
        <p:pic>
          <p:nvPicPr>
            <p:cNvPr id="5" name="Picture 4" descr="G:\Desktop\Black Hole Astrophysics\Textbook circle\11 Ch\stress-energy t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6623" y="5093949"/>
              <a:ext cx="2961433" cy="165629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58231" y="5005386"/>
              <a:ext cx="2409825" cy="1744855"/>
              <a:chOff x="5858231" y="4916823"/>
              <a:chExt cx="2409825" cy="1744855"/>
            </a:xfrm>
          </p:grpSpPr>
          <p:sp>
            <p:nvSpPr>
              <p:cNvPr id="8" name="Oval 7"/>
              <p:cNvSpPr/>
              <p:nvPr/>
            </p:nvSpPr>
            <p:spPr>
              <a:xfrm>
                <a:off x="6744056" y="4916823"/>
                <a:ext cx="1524000" cy="64641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9" name="Oval 8"/>
              <p:cNvSpPr/>
              <p:nvPr/>
            </p:nvSpPr>
            <p:spPr>
              <a:xfrm>
                <a:off x="5858231" y="5615374"/>
                <a:ext cx="929109" cy="104630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grpSp>
      <mc:AlternateContent xmlns:mc="http://schemas.openxmlformats.org/markup-compatibility/2006" xmlns:a14="http://schemas.microsoft.com/office/drawing/2010/main">
        <mc:Choice Requires="a14">
          <p:sp>
            <p:nvSpPr>
              <p:cNvPr id="14" name="TextBox 13"/>
              <p:cNvSpPr txBox="1"/>
              <p:nvPr/>
            </p:nvSpPr>
            <p:spPr>
              <a:xfrm>
                <a:off x="1305930" y="2376778"/>
                <a:ext cx="4239174" cy="14270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d>
                        </m:e>
                        <m:sub>
                          <m:r>
                            <m:rPr>
                              <m:sty m:val="p"/>
                            </m:rPr>
                            <a:rPr lang="zh-TW" altLang="en-US">
                              <a:latin typeface="Cambria Math" panose="02040503050406030204" pitchFamily="18" charset="0"/>
                            </a:rPr>
                            <m:t>Conduction</m:t>
                          </m:r>
                        </m:sub>
                      </m:sSub>
                      <m:r>
                        <a:rPr lang="zh-TW" altLang="en-US">
                          <a:latin typeface="Cambria Math" panose="02040503050406030204" pitchFamily="18" charset="0"/>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panose="02040503050406030204" pitchFamily="18" charset="0"/>
                                  </a:rPr>
                                  <m:t>0</m:t>
                                </m:r>
                              </m:e>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mr>
                            <m:mr>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
                        </m:e>
                      </m:d>
                    </m:oMath>
                  </m:oMathPara>
                </a14:m>
                <a:endParaRPr lang="zh-TW" altLang="en-US" dirty="0">
                  <a:latin typeface="Cambria Math" panose="020405030504060302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305930" y="2376778"/>
                <a:ext cx="4239174" cy="1427057"/>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69151" y="3961500"/>
                <a:ext cx="8460523" cy="691471"/>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we can see that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sSubSup>
                  </m:oMath>
                </a14:m>
                <a:r>
                  <a:rPr lang="en-US" altLang="zh-TW" dirty="0">
                    <a:latin typeface="Cambria Math" pitchFamily="18" charset="0"/>
                    <a:ea typeface="Cambria Math" pitchFamily="18" charset="0"/>
                  </a:rPr>
                  <a:t> is actually still a 3-vector and the above form is simply from an educated guess. Therefore we need to first rewrite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sSubSup>
                  </m:oMath>
                </a14:m>
                <a:r>
                  <a:rPr lang="en-US" altLang="zh-TW" dirty="0">
                    <a:latin typeface="Cambria Math" pitchFamily="18" charset="0"/>
                    <a:ea typeface="Cambria Math" pitchFamily="18" charset="0"/>
                  </a:rPr>
                  <a:t> into a 4-vector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oMath>
                </a14:m>
                <a:r>
                  <a:rPr lang="en-US" altLang="zh-TW" dirty="0">
                    <a:latin typeface="Cambria Math" pitchFamily="18" charset="0"/>
                    <a:ea typeface="Cambria Math" pitchFamily="18" charset="0"/>
                  </a:rPr>
                  <a:t>. </a:t>
                </a:r>
              </a:p>
            </p:txBody>
          </p:sp>
        </mc:Choice>
        <mc:Fallback xmlns="">
          <p:sp>
            <p:nvSpPr>
              <p:cNvPr id="17" name="TextBox 16"/>
              <p:cNvSpPr txBox="1">
                <a:spLocks noRot="1" noChangeAspect="1" noMove="1" noResize="1" noEditPoints="1" noAdjustHandles="1" noChangeArrowheads="1" noChangeShapeType="1" noTextEdit="1"/>
              </p:cNvSpPr>
              <p:nvPr/>
            </p:nvSpPr>
            <p:spPr>
              <a:xfrm>
                <a:off x="369151" y="3961500"/>
                <a:ext cx="8460523" cy="691471"/>
              </a:xfrm>
              <a:prstGeom prst="rect">
                <a:avLst/>
              </a:prstGeom>
              <a:blipFill rotWithShape="1">
                <a:blip r:embed="rId5"/>
                <a:stretch>
                  <a:fillRect l="-649" t="-5310" b="-973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69152" y="4837800"/>
                <a:ext cx="8280260" cy="1038939"/>
              </a:xfrm>
              <a:prstGeom prst="rect">
                <a:avLst/>
              </a:prstGeom>
              <a:noFill/>
            </p:spPr>
            <p:txBody>
              <a:bodyPr wrap="square" rtlCol="0">
                <a:spAutoFit/>
              </a:bodyPr>
              <a:lstStyle/>
              <a:p>
                <a:r>
                  <a:rPr lang="en-US" altLang="zh-TW" dirty="0" smtClean="0">
                    <a:latin typeface="Cambria Math" pitchFamily="18" charset="0"/>
                    <a:ea typeface="Cambria Math" pitchFamily="18" charset="0"/>
                  </a:rPr>
                  <a:t>We find that it can be expressed as </a:t>
                </a:r>
              </a:p>
              <a:p>
                <a:endParaRPr lang="en-US" altLang="zh-TW" dirty="0">
                  <a:latin typeface="Cambria Math" pitchFamily="18" charset="0"/>
                  <a:ea typeface="Cambria Math" pitchFamily="18" charset="0"/>
                </a:endParaRPr>
              </a:p>
              <a:p>
                <a:pPr algn="ct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r>
                          <a:rPr lang="zh-TW" altLang="en-US" i="1">
                            <a:latin typeface="Cambria Math" panose="02040503050406030204" pitchFamily="18" charset="0"/>
                          </a:rPr>
                          <m:t>𝑇</m:t>
                        </m:r>
                        <m:r>
                          <a:rPr lang="zh-TW" altLang="en-US">
                            <a:latin typeface="Cambria Math" panose="02040503050406030204" pitchFamily="18" charset="0"/>
                          </a:rPr>
                          <m:t>+</m:t>
                        </m:r>
                        <m:r>
                          <a:rPr lang="zh-TW" altLang="en-US" i="1">
                            <a:latin typeface="Cambria Math" panose="02040503050406030204" pitchFamily="18" charset="0"/>
                          </a:rPr>
                          <m:t>𝑇</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a14:m>
                <a:r>
                  <a:rPr lang="zh-TW" altLang="en-US" dirty="0" smtClean="0">
                    <a:latin typeface="Cambria Math" panose="02040503050406030204" pitchFamily="18" charset="0"/>
                  </a:rPr>
                  <a:t> </a:t>
                </a:r>
                <a:r>
                  <a:rPr lang="en-US" altLang="zh-TW" dirty="0">
                    <a:latin typeface="Cambria Math" pitchFamily="18" charset="0"/>
                    <a:ea typeface="Cambria Math" pitchFamily="18" charset="0"/>
                  </a:rPr>
                  <a:t>w</a:t>
                </a:r>
                <a:r>
                  <a:rPr lang="en-US" altLang="zh-TW" dirty="0" smtClean="0">
                    <a:latin typeface="Cambria Math" pitchFamily="18" charset="0"/>
                    <a:ea typeface="Cambria Math" pitchFamily="18" charset="0"/>
                  </a:rPr>
                  <a:t>ith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oMath>
                </a14:m>
                <a:endParaRPr lang="zh-TW" altLang="en-US" dirty="0">
                  <a:latin typeface="Cambria Math" panose="02040503050406030204" pitchFamily="18"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369152" y="4837800"/>
                <a:ext cx="8280260" cy="1038939"/>
              </a:xfrm>
              <a:prstGeom prst="rect">
                <a:avLst/>
              </a:prstGeom>
              <a:blipFill rotWithShape="1">
                <a:blip r:embed="rId6"/>
                <a:stretch>
                  <a:fillRect l="-663" t="-3529" b="-235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5" name="TextBox 24"/>
              <p:cNvSpPr txBox="1"/>
              <p:nvPr/>
            </p:nvSpPr>
            <p:spPr>
              <a:xfrm>
                <a:off x="847798" y="6210010"/>
                <a:ext cx="7193188" cy="515590"/>
              </a:xfrm>
              <a:prstGeom prst="rect">
                <a:avLst/>
              </a:prstGeom>
              <a:noFill/>
            </p:spPr>
            <p:txBody>
              <a:bodyPr wrap="none" rtlCol="0">
                <a:spAutoFit/>
              </a:bodyPr>
              <a:lstStyle/>
              <a:p>
                <a:r>
                  <a:rPr lang="en-US" altLang="zh-TW" dirty="0" smtClean="0">
                    <a:latin typeface="Cambria Math" panose="02040503050406030204" pitchFamily="18" charset="0"/>
                    <a:ea typeface="Cambria Math" panose="02040503050406030204" pitchFamily="18" charset="0"/>
                  </a:rPr>
                  <a:t>Or,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𝑄</m:t>
                            </m:r>
                          </m:e>
                        </m:groupCh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𝑃</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i="1">
                            <a:latin typeface="Cambria Math" panose="02040503050406030204" pitchFamily="18" charset="0"/>
                          </a:rPr>
                          <m:t>𝑇</m:t>
                        </m:r>
                        <m:r>
                          <a:rPr lang="zh-TW" altLang="en-US">
                            <a:latin typeface="Cambria Math" panose="02040503050406030204" pitchFamily="18" charset="0"/>
                          </a:rPr>
                          <m:t>+</m:t>
                        </m:r>
                        <m:r>
                          <a:rPr lang="zh-TW" altLang="en-US" i="1">
                            <a:latin typeface="Cambria Math" panose="02040503050406030204" pitchFamily="18" charset="0"/>
                          </a:rPr>
                          <m:t>𝑇</m:t>
                        </m: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e>
                    </m:d>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with </a:t>
                </a:r>
                <a14:m>
                  <m:oMath xmlns:m="http://schemas.openxmlformats.org/officeDocument/2006/math">
                    <m:groupChr>
                      <m:groupChrPr>
                        <m:chr m:val="⟷"/>
                        <m:pos m:val="top"/>
                        <m:vertJc m:val="bot"/>
                        <m:ctrlPr>
                          <a:rPr lang="zh-TW" altLang="en-US" i="1">
                            <a:latin typeface="Cambria Math"/>
                          </a:rPr>
                        </m:ctrlPr>
                      </m:groupChrPr>
                      <m:e>
                        <m:r>
                          <a:rPr lang="zh-TW" altLang="en-US" i="1">
                            <a:latin typeface="Cambria Math" panose="02040503050406030204" pitchFamily="18" charset="0"/>
                          </a:rPr>
                          <m:t>𝑃</m:t>
                        </m:r>
                      </m:e>
                    </m:groupChr>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sSup>
                      <m:sSupPr>
                        <m:ctrlPr>
                          <a:rPr lang="zh-TW" altLang="en-US" i="1">
                            <a:latin typeface="Cambria Math"/>
                          </a:rPr>
                        </m:ctrlPr>
                      </m:sSupPr>
                      <m:e>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𝑔</m:t>
                                </m:r>
                              </m:e>
                            </m:groupChr>
                          </m:e>
                        </m:d>
                      </m:e>
                      <m:sup>
                        <m:r>
                          <a:rPr lang="zh-TW" altLang="en-US">
                            <a:latin typeface="Cambria Math" panose="02040503050406030204" pitchFamily="18" charset="0"/>
                          </a:rPr>
                          <m:t>−1</m:t>
                        </m:r>
                      </m:sup>
                    </m:sSup>
                  </m:oMath>
                </a14:m>
                <a:endParaRPr lang="zh-TW" altLang="en-US" dirty="0">
                  <a:latin typeface="Cambria Math" panose="02040503050406030204" pitchFamily="18"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847798" y="6210010"/>
                <a:ext cx="7193188" cy="515590"/>
              </a:xfrm>
              <a:prstGeom prst="rect">
                <a:avLst/>
              </a:prstGeom>
              <a:blipFill rotWithShape="1">
                <a:blip r:embed="rId7"/>
                <a:stretch>
                  <a:fillRect l="-678" t="-25000" r="-6102" b="-4762"/>
                </a:stretch>
              </a:blipFill>
            </p:spPr>
            <p:txBody>
              <a:bodyPr/>
              <a:lstStyle/>
              <a:p>
                <a:r>
                  <a:rPr lang="zh-TW" altLang="en-US">
                    <a:noFill/>
                  </a:rPr>
                  <a:t> </a:t>
                </a:r>
              </a:p>
            </p:txBody>
          </p:sp>
        </mc:Fallback>
      </mc:AlternateContent>
      <p:cxnSp>
        <p:nvCxnSpPr>
          <p:cNvPr id="7" name="Straight Connector 6"/>
          <p:cNvCxnSpPr/>
          <p:nvPr/>
        </p:nvCxnSpPr>
        <p:spPr>
          <a:xfrm>
            <a:off x="4030462" y="5770485"/>
            <a:ext cx="68358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78188" y="5770485"/>
            <a:ext cx="3021212" cy="338554"/>
          </a:xfrm>
          <a:prstGeom prst="rect">
            <a:avLst/>
          </a:prstGeom>
          <a:noFill/>
        </p:spPr>
        <p:txBody>
          <a:bodyPr wrap="none" rtlCol="0">
            <a:spAutoFit/>
          </a:bodyPr>
          <a:lstStyle/>
          <a:p>
            <a:r>
              <a:rPr lang="en-US" altLang="zh-TW" sz="1600" dirty="0" smtClean="0">
                <a:solidFill>
                  <a:srgbClr val="FF0000"/>
                </a:solidFill>
                <a:latin typeface="Cambria Math" pitchFamily="18" charset="0"/>
                <a:ea typeface="Cambria Math" pitchFamily="18" charset="0"/>
              </a:rPr>
              <a:t>4-acceleration (how to explain?)</a:t>
            </a:r>
            <a:endParaRPr lang="zh-TW" altLang="en-US" sz="16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5"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Heat Conduction : From 3D to 4D</a:t>
            </a:r>
            <a:endParaRPr lang="zh-TW" altLang="en-US" dirty="0"/>
          </a:p>
        </p:txBody>
      </p:sp>
      <mc:AlternateContent xmlns:mc="http://schemas.openxmlformats.org/markup-compatibility/2006">
        <mc:Choice xmlns:a14="http://schemas.microsoft.com/office/drawing/2010/main" Requires="a14">
          <p:sp>
            <p:nvSpPr>
              <p:cNvPr id="5" name="TextBox 4"/>
              <p:cNvSpPr txBox="1"/>
              <p:nvPr/>
            </p:nvSpPr>
            <p:spPr>
              <a:xfrm>
                <a:off x="395817" y="1189567"/>
                <a:ext cx="8412133" cy="857864"/>
              </a:xfrm>
              <a:prstGeom prst="rect">
                <a:avLst/>
              </a:prstGeom>
              <a:noFill/>
            </p:spPr>
            <p:txBody>
              <a:bodyPr wrap="square" rtlCol="0">
                <a:spAutoFit/>
              </a:bodyPr>
              <a:lstStyle/>
              <a:p>
                <a:r>
                  <a:rPr lang="en-US" altLang="zh-TW" dirty="0" smtClean="0">
                    <a:latin typeface="Cambria Math" pitchFamily="18" charset="0"/>
                    <a:ea typeface="Cambria Math" pitchFamily="18" charset="0"/>
                  </a:rPr>
                  <a:t>Let’s demonstrate that </a:t>
                </a:r>
                <a14:m>
                  <m:oMath xmlns:m="http://schemas.openxmlformats.org/officeDocument/2006/math">
                    <m:sSubSup>
                      <m:sSubSupPr>
                        <m:ctrlPr>
                          <a:rPr lang="zh-TW" altLang="en-US" i="1">
                            <a:latin typeface="Cambria Math"/>
                          </a:rPr>
                        </m:ctrlPr>
                      </m:sSubSupPr>
                      <m:e>
                        <m:r>
                          <a:rPr lang="zh-TW" altLang="en-US" i="1">
                            <a:latin typeface="Cambria Math"/>
                          </a:rPr>
                          <m:t>𝑄</m:t>
                        </m:r>
                      </m:e>
                      <m:sub>
                        <m:r>
                          <a:rPr lang="zh-TW" altLang="en-US" i="1">
                            <a:latin typeface="Cambria Math"/>
                          </a:rPr>
                          <m:t>𝑔</m:t>
                        </m:r>
                      </m:sub>
                      <m:sup>
                        <m:r>
                          <a:rPr lang="zh-TW" altLang="en-US" i="1">
                            <a:latin typeface="Cambria Math"/>
                          </a:rPr>
                          <m:t>𝛼</m:t>
                        </m:r>
                      </m:sup>
                    </m:sSubSup>
                    <m:r>
                      <a:rPr lang="zh-TW" altLang="en-US">
                        <a:latin typeface="Cambria Math"/>
                      </a:rPr>
                      <m:t>=−</m:t>
                    </m:r>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𝛽</m:t>
                            </m:r>
                          </m:sub>
                        </m:sSub>
                        <m:r>
                          <a:rPr lang="zh-TW" altLang="en-US" i="1">
                            <a:latin typeface="Cambria Math"/>
                          </a:rPr>
                          <m:t>𝑇</m:t>
                        </m:r>
                        <m:r>
                          <a:rPr lang="zh-TW" altLang="en-US">
                            <a:latin typeface="Cambria Math"/>
                          </a:rPr>
                          <m:t>+</m:t>
                        </m:r>
                        <m:r>
                          <a:rPr lang="zh-TW" altLang="en-US" i="1">
                            <a:latin typeface="Cambria Math"/>
                          </a:rPr>
                          <m:t>𝑇</m:t>
                        </m:r>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𝛽</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a14:m>
                <a:r>
                  <a:rPr lang="zh-TW" altLang="en-US" dirty="0"/>
                  <a:t> </a:t>
                </a:r>
                <a:r>
                  <a:rPr lang="en-US" altLang="zh-TW" dirty="0">
                    <a:latin typeface="Cambria Math" pitchFamily="18" charset="0"/>
                    <a:ea typeface="Cambria Math" pitchFamily="18" charset="0"/>
                  </a:rPr>
                  <a:t>with </a:t>
                </a:r>
                <a14:m>
                  <m:oMath xmlns:m="http://schemas.openxmlformats.org/officeDocument/2006/math">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r>
                      <a:rPr lang="zh-TW" altLang="en-US">
                        <a:latin typeface="Cambria Math"/>
                      </a:rPr>
                      <m:t>=</m:t>
                    </m:r>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oMath>
                </a14:m>
                <a:r>
                  <a:rPr lang="en-US" altLang="zh-TW" dirty="0" smtClean="0">
                    <a:latin typeface="Cambria Math" pitchFamily="18" charset="0"/>
                    <a:ea typeface="Cambria Math" pitchFamily="18" charset="0"/>
                  </a:rPr>
                  <a:t> does indeed reduce to the 3D case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𝑄</m:t>
                            </m:r>
                          </m:e>
                        </m:groupChr>
                      </m:e>
                      <m:sub>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i="1">
                        <a:latin typeface="Cambria Math"/>
                      </a:rPr>
                      <m:t>𝑇</m:t>
                    </m:r>
                  </m:oMath>
                </a14:m>
                <a:endParaRPr lang="zh-TW" altLang="en-US" dirty="0" smtClean="0">
                  <a:latin typeface="Cambria Math" pitchFamily="18" charset="0"/>
                  <a:ea typeface="Cambria Math"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395817" y="1189567"/>
                <a:ext cx="8412133" cy="857864"/>
              </a:xfrm>
              <a:prstGeom prst="rect">
                <a:avLst/>
              </a:prstGeom>
              <a:blipFill rotWithShape="1">
                <a:blip r:embed="rId2"/>
                <a:stretch>
                  <a:fillRect l="-652" b="-283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4035" y="2318048"/>
                <a:ext cx="8587287" cy="1012072"/>
              </a:xfrm>
              <a:prstGeom prst="rect">
                <a:avLst/>
              </a:prstGeom>
              <a:noFill/>
            </p:spPr>
            <p:txBody>
              <a:bodyPr wrap="none" rtlCol="0">
                <a:spAutoFit/>
              </a:bodyPr>
              <a:lstStyle/>
              <a:p>
                <a:r>
                  <a:rPr lang="en-US" altLang="zh-TW" sz="1600" dirty="0" smtClean="0">
                    <a:latin typeface="Cambria Math" pitchFamily="18" charset="0"/>
                    <a:ea typeface="Cambria Math" pitchFamily="18" charset="0"/>
                  </a:rPr>
                  <a:t>In the local frame, </a:t>
                </a:r>
                <a14:m>
                  <m:oMath xmlns:m="http://schemas.openxmlformats.org/officeDocument/2006/math">
                    <m:sSup>
                      <m:sSupPr>
                        <m:ctrlPr>
                          <a:rPr lang="zh-TW" altLang="en-US" sz="1600" i="1">
                            <a:latin typeface="Cambria Math"/>
                          </a:rPr>
                        </m:ctrlPr>
                      </m:sSupPr>
                      <m:e>
                        <m:r>
                          <a:rPr lang="zh-TW" altLang="en-US" sz="1600" i="1">
                            <a:latin typeface="Cambria Math"/>
                          </a:rPr>
                          <m:t>𝑈</m:t>
                        </m:r>
                      </m:e>
                      <m:sup>
                        <m:r>
                          <a:rPr lang="zh-TW" altLang="en-US" sz="1600" i="1">
                            <a:latin typeface="Cambria Math"/>
                          </a:rPr>
                          <m:t>𝛼</m:t>
                        </m:r>
                      </m:sup>
                    </m:sSup>
                    <m:r>
                      <a:rPr lang="zh-TW" altLang="en-US" sz="1600">
                        <a:latin typeface="Cambria Math"/>
                      </a:rPr>
                      <m:t>=</m:t>
                    </m:r>
                    <m:d>
                      <m:dPr>
                        <m:ctrlPr>
                          <a:rPr lang="zh-TW" altLang="en-US" sz="1600" i="1">
                            <a:latin typeface="Cambria Math"/>
                          </a:rPr>
                        </m:ctrlPr>
                      </m:dPr>
                      <m:e>
                        <m:m>
                          <m:mPr>
                            <m:mcs>
                              <m:mc>
                                <m:mcPr>
                                  <m:count m:val="1"/>
                                  <m:mcJc m:val="center"/>
                                </m:mcPr>
                              </m:mc>
                            </m:mcs>
                            <m:ctrlPr>
                              <a:rPr lang="zh-TW" altLang="en-US" sz="1600" i="1">
                                <a:latin typeface="Cambria Math"/>
                              </a:rPr>
                            </m:ctrlPr>
                          </m:mPr>
                          <m:mr>
                            <m:e>
                              <m:r>
                                <a:rPr lang="zh-TW" altLang="en-US" sz="1600" i="1">
                                  <a:latin typeface="Cambria Math"/>
                                </a:rPr>
                                <m:t>𝑐</m:t>
                              </m:r>
                            </m:e>
                          </m:mr>
                          <m:mr>
                            <m:e>
                              <m:r>
                                <a:rPr lang="zh-TW" altLang="en-US" sz="1600">
                                  <a:latin typeface="Cambria Math"/>
                                </a:rPr>
                                <m:t>0</m:t>
                              </m:r>
                            </m:e>
                          </m:mr>
                          <m:mr>
                            <m:e>
                              <m:r>
                                <a:rPr lang="zh-TW" altLang="en-US" sz="1600">
                                  <a:latin typeface="Cambria Math"/>
                                </a:rPr>
                                <m:t>0</m:t>
                              </m:r>
                            </m:e>
                          </m:mr>
                          <m:mr>
                            <m:e>
                              <m:r>
                                <a:rPr lang="zh-TW" altLang="en-US" sz="1600">
                                  <a:latin typeface="Cambria Math"/>
                                </a:rPr>
                                <m:t>0</m:t>
                              </m:r>
                            </m:e>
                          </m:mr>
                        </m:m>
                      </m:e>
                    </m:d>
                  </m:oMath>
                </a14:m>
                <a:r>
                  <a:rPr lang="zh-TW" altLang="en-US" sz="1600" dirty="0" smtClean="0"/>
                  <a:t> </a:t>
                </a:r>
                <a:r>
                  <a:rPr lang="en-US" altLang="zh-TW" sz="1600" dirty="0" smtClean="0"/>
                  <a:t>and </a:t>
                </a:r>
                <a14:m>
                  <m:oMath xmlns:m="http://schemas.openxmlformats.org/officeDocument/2006/math">
                    <m:sSup>
                      <m:sSupPr>
                        <m:ctrlPr>
                          <a:rPr lang="zh-TW" altLang="en-US" sz="1600" i="1">
                            <a:latin typeface="Cambria Math"/>
                          </a:rPr>
                        </m:ctrlPr>
                      </m:sSupPr>
                      <m:e>
                        <m:r>
                          <a:rPr lang="zh-TW" altLang="en-US" sz="1600" i="1">
                            <a:latin typeface="Cambria Math"/>
                          </a:rPr>
                          <m:t>𝑔</m:t>
                        </m:r>
                      </m:e>
                      <m:sup>
                        <m:r>
                          <m:rPr>
                            <m:sty m:val="p"/>
                          </m:rPr>
                          <a:rPr lang="zh-TW" altLang="en-US" sz="1600">
                            <a:latin typeface="Cambria Math"/>
                          </a:rPr>
                          <m:t>αβ</m:t>
                        </m:r>
                      </m:sup>
                    </m:sSup>
                    <m:r>
                      <a:rPr lang="zh-TW" altLang="en-US" sz="1600">
                        <a:latin typeface="Cambria Math"/>
                      </a:rPr>
                      <m:t>=</m:t>
                    </m:r>
                    <m:sSup>
                      <m:sSupPr>
                        <m:ctrlPr>
                          <a:rPr lang="zh-TW" altLang="en-US" sz="1600" i="1">
                            <a:latin typeface="Cambria Math"/>
                          </a:rPr>
                        </m:ctrlPr>
                      </m:sSupPr>
                      <m:e>
                        <m:r>
                          <a:rPr lang="zh-TW" altLang="en-US" sz="1600" i="1">
                            <a:latin typeface="Cambria Math"/>
                          </a:rPr>
                          <m:t>𝜂</m:t>
                        </m:r>
                      </m:e>
                      <m:sup>
                        <m:r>
                          <m:rPr>
                            <m:sty m:val="p"/>
                          </m:rPr>
                          <a:rPr lang="zh-TW" altLang="en-US" sz="1600">
                            <a:latin typeface="Cambria Math"/>
                          </a:rPr>
                          <m:t>αβ</m:t>
                        </m:r>
                      </m:sup>
                    </m:sSup>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−1</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1</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1</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1</m:t>
                              </m:r>
                            </m:e>
                          </m:mr>
                        </m:m>
                      </m:e>
                    </m:d>
                  </m:oMath>
                </a14:m>
                <a:r>
                  <a:rPr lang="en-US" altLang="zh-TW" sz="1600" dirty="0" smtClean="0"/>
                  <a:t>  </a:t>
                </a:r>
                <a:r>
                  <a:rPr lang="en-US" altLang="zh-TW" sz="1600" dirty="0"/>
                  <a:t>Thus, </a:t>
                </a:r>
                <a14:m>
                  <m:oMath xmlns:m="http://schemas.openxmlformats.org/officeDocument/2006/math">
                    <m:sSup>
                      <m:sSupPr>
                        <m:ctrlPr>
                          <a:rPr lang="zh-TW" altLang="en-US" sz="1600" i="1">
                            <a:latin typeface="Cambria Math"/>
                          </a:rPr>
                        </m:ctrlPr>
                      </m:sSupPr>
                      <m:e>
                        <m:r>
                          <a:rPr lang="zh-TW" altLang="en-US" sz="1600" i="1">
                            <a:latin typeface="Cambria Math"/>
                          </a:rPr>
                          <m:t>𝑐</m:t>
                        </m:r>
                      </m:e>
                      <m:sup>
                        <m:r>
                          <a:rPr lang="zh-TW" altLang="en-US" sz="1600">
                            <a:latin typeface="Cambria Math"/>
                          </a:rPr>
                          <m:t>2</m:t>
                        </m:r>
                      </m:sup>
                    </m:sSup>
                    <m:sSup>
                      <m:sSupPr>
                        <m:ctrlPr>
                          <a:rPr lang="zh-TW" altLang="en-US" sz="1600" i="1">
                            <a:latin typeface="Cambria Math"/>
                          </a:rPr>
                        </m:ctrlPr>
                      </m:sSupPr>
                      <m:e>
                        <m:r>
                          <a:rPr lang="zh-TW" altLang="en-US" sz="1600" i="1">
                            <a:latin typeface="Cambria Math"/>
                          </a:rPr>
                          <m:t>𝑃</m:t>
                        </m:r>
                      </m:e>
                      <m:sup>
                        <m:r>
                          <m:rPr>
                            <m:sty m:val="p"/>
                          </m:rPr>
                          <a:rPr lang="zh-TW" altLang="en-US" sz="1600">
                            <a:latin typeface="Cambria Math"/>
                          </a:rPr>
                          <m:t>αβ</m:t>
                        </m:r>
                      </m:sup>
                    </m:sSup>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1</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1</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1</m:t>
                              </m:r>
                            </m:e>
                          </m:mr>
                        </m:m>
                      </m:e>
                    </m:d>
                  </m:oMath>
                </a14:m>
                <a:endParaRPr lang="zh-TW" alt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314035" y="2318048"/>
                <a:ext cx="8587287" cy="1012072"/>
              </a:xfrm>
              <a:prstGeom prst="rect">
                <a:avLst/>
              </a:prstGeom>
              <a:blipFill rotWithShape="1">
                <a:blip r:embed="rId3"/>
                <a:stretch>
                  <a:fillRect l="-426"/>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2102365" y="3513132"/>
                <a:ext cx="5010627" cy="394082"/>
              </a:xfrm>
              <a:prstGeom prst="rect">
                <a:avLst/>
              </a:prstGeom>
            </p:spPr>
            <p:txBody>
              <a:bodyPr wrap="square">
                <a:spAutoFit/>
              </a:bodyPr>
              <a:lstStyle/>
              <a:p>
                <a:r>
                  <a:rPr lang="en-US" altLang="zh-TW" dirty="0" smtClean="0"/>
                  <a:t>As </a:t>
                </a:r>
                <a14:m>
                  <m:oMath xmlns:m="http://schemas.openxmlformats.org/officeDocument/2006/math">
                    <m:sSup>
                      <m:sSupPr>
                        <m:ctrlPr>
                          <a:rPr lang="zh-TW" altLang="en-US" i="1">
                            <a:latin typeface="Cambria Math"/>
                          </a:rPr>
                        </m:ctrlPr>
                      </m:sSupPr>
                      <m:e>
                        <m:r>
                          <a:rPr lang="zh-TW" altLang="en-US" i="1">
                            <a:latin typeface="Cambria Math"/>
                          </a:rPr>
                          <m:t>𝑈</m:t>
                        </m:r>
                      </m:e>
                      <m:sup>
                        <m:r>
                          <a:rPr lang="zh-TW" altLang="en-US" i="1">
                            <a:latin typeface="Cambria Math"/>
                          </a:rPr>
                          <m:t>𝛼</m:t>
                        </m:r>
                      </m:sup>
                    </m:sSup>
                  </m:oMath>
                </a14:m>
                <a:r>
                  <a:rPr lang="en-US" altLang="zh-TW" dirty="0" smtClean="0"/>
                  <a:t> contain only constants, </a:t>
                </a:r>
                <a14:m>
                  <m:oMath xmlns:m="http://schemas.openxmlformats.org/officeDocument/2006/math">
                    <m:sSub>
                      <m:sSubPr>
                        <m:ctrlPr>
                          <a:rPr lang="zh-TW" altLang="en-US" i="1">
                            <a:latin typeface="Cambria Math"/>
                          </a:rPr>
                        </m:ctrlPr>
                      </m:sSubPr>
                      <m:e>
                        <m:r>
                          <a:rPr lang="zh-TW" altLang="en-US">
                            <a:latin typeface="Cambria Math"/>
                          </a:rPr>
                          <m:t>𝛻</m:t>
                        </m:r>
                      </m:e>
                      <m:sub>
                        <m:r>
                          <a:rPr lang="zh-TW" altLang="en-US" i="1">
                            <a:latin typeface="Cambria Math"/>
                          </a:rPr>
                          <m:t>𝛽</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oMath>
                </a14:m>
                <a:r>
                  <a:rPr lang="en-US" altLang="zh-TW" dirty="0" smtClean="0"/>
                  <a:t>simply vanishes.</a:t>
                </a:r>
                <a:endParaRPr lang="zh-TW" altLang="en-US" dirty="0"/>
              </a:p>
            </p:txBody>
          </p:sp>
        </mc:Choice>
        <mc:Fallback>
          <p:sp>
            <p:nvSpPr>
              <p:cNvPr id="12" name="Rectangle 11"/>
              <p:cNvSpPr>
                <a:spLocks noRot="1" noChangeAspect="1" noMove="1" noResize="1" noEditPoints="1" noAdjustHandles="1" noChangeArrowheads="1" noChangeShapeType="1" noTextEdit="1"/>
              </p:cNvSpPr>
              <p:nvPr/>
            </p:nvSpPr>
            <p:spPr>
              <a:xfrm>
                <a:off x="2102365" y="3513132"/>
                <a:ext cx="5010627" cy="394082"/>
              </a:xfrm>
              <a:prstGeom prst="rect">
                <a:avLst/>
              </a:prstGeom>
              <a:blipFill rotWithShape="1">
                <a:blip r:embed="rId4"/>
                <a:stretch>
                  <a:fillRect l="-1095" t="-6154" r="-2068" b="-1846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157150" y="4168623"/>
                <a:ext cx="6901056" cy="21133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zh-TW" altLang="en-US" sz="1600" i="1">
                              <a:latin typeface="Cambria Math"/>
                            </a:rPr>
                          </m:ctrlPr>
                        </m:dPr>
                        <m:e>
                          <m:m>
                            <m:mPr>
                              <m:mcs>
                                <m:mc>
                                  <m:mcPr>
                                    <m:count m:val="1"/>
                                    <m:mcJc m:val="center"/>
                                  </m:mcPr>
                                </m:mc>
                              </m:mcs>
                              <m:ctrlPr>
                                <a:rPr lang="zh-TW" altLang="en-US" sz="1600" i="1">
                                  <a:latin typeface="Cambria Math"/>
                                </a:rPr>
                              </m:ctrlPr>
                            </m:mP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𝑡</m:t>
                                    </m:r>
                                  </m:sup>
                                </m:sSub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𝑥</m:t>
                                    </m:r>
                                  </m:sup>
                                </m:sSub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𝑦</m:t>
                                    </m:r>
                                  </m:sup>
                                </m:sSub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𝑧</m:t>
                                    </m:r>
                                  </m:sup>
                                </m:sSubSup>
                              </m:e>
                            </m:mr>
                          </m:m>
                        </m:e>
                      </m:d>
                      <m:r>
                        <a:rPr lang="zh-TW" altLang="en-US" sz="1600">
                          <a:latin typeface="Cambria Math"/>
                        </a:rPr>
                        <m:t>=</m:t>
                      </m:r>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𝛼</m:t>
                          </m:r>
                        </m:sup>
                      </m:sSubSup>
                      <m:r>
                        <a:rPr lang="zh-TW" altLang="en-US" sz="1600">
                          <a:latin typeface="Cambria Math"/>
                        </a:rPr>
                        <m:t>=−</m:t>
                      </m:r>
                      <m:sSub>
                        <m:sSubPr>
                          <m:ctrlPr>
                            <a:rPr lang="zh-TW" altLang="en-US" sz="1600" i="1">
                              <a:latin typeface="Cambria Math"/>
                            </a:rPr>
                          </m:ctrlPr>
                        </m:sSubPr>
                        <m:e>
                          <m:r>
                            <a:rPr lang="zh-TW" altLang="en-US" sz="1600" i="1">
                              <a:latin typeface="Cambria Math"/>
                            </a:rPr>
                            <m:t>𝐾</m:t>
                          </m:r>
                        </m:e>
                        <m:sub>
                          <m:r>
                            <a:rPr lang="zh-TW" altLang="en-US" sz="1600" i="1">
                              <a:latin typeface="Cambria Math"/>
                            </a:rPr>
                            <m:t>𝑐</m:t>
                          </m:r>
                        </m:sub>
                      </m:sSub>
                      <m:r>
                        <a:rPr lang="zh-TW" altLang="en-US" sz="1600">
                          <a:latin typeface="Cambria Math"/>
                        </a:rPr>
                        <m:t>⁢</m:t>
                      </m:r>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𝑐</m:t>
                              </m:r>
                            </m:e>
                            <m:sup>
                              <m:r>
                                <a:rPr lang="zh-TW" altLang="en-US" sz="1600">
                                  <a:latin typeface="Cambria Math"/>
                                </a:rPr>
                                <m:t>2</m:t>
                              </m:r>
                            </m:sup>
                          </m:sSup>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m:rPr>
                                  <m:sty m:val="p"/>
                                </m:rPr>
                                <a:rPr lang="zh-TW" altLang="en-US" sz="1600">
                                  <a:latin typeface="Cambria Math"/>
                                </a:rPr>
                                <m:t>αβ</m:t>
                              </m:r>
                            </m:sup>
                          </m:sSup>
                          <m:r>
                            <a:rPr lang="zh-TW" altLang="en-US" sz="1600">
                              <a:latin typeface="Cambria Math"/>
                            </a:rPr>
                            <m:t>⁢</m:t>
                          </m:r>
                          <m:sSub>
                            <m:sSubPr>
                              <m:ctrlPr>
                                <a:rPr lang="zh-TW" altLang="en-US" sz="1600" i="1">
                                  <a:latin typeface="Cambria Math"/>
                                </a:rPr>
                              </m:ctrlPr>
                            </m:sSubPr>
                            <m:e>
                              <m:r>
                                <a:rPr lang="zh-TW" altLang="en-US" sz="1600">
                                  <a:latin typeface="Cambria Math"/>
                                </a:rPr>
                                <m:t>𝛻</m:t>
                              </m:r>
                            </m:e>
                            <m:sub>
                              <m:r>
                                <a:rPr lang="zh-TW" altLang="en-US" sz="1600" i="1">
                                  <a:latin typeface="Cambria Math"/>
                                </a:rPr>
                                <m:t>𝛽</m:t>
                              </m:r>
                            </m:sub>
                          </m:sSub>
                          <m:r>
                            <a:rPr lang="zh-TW" altLang="en-US" sz="1600" i="1">
                              <a:latin typeface="Cambria Math"/>
                            </a:rPr>
                            <m:t>𝑇</m:t>
                          </m:r>
                        </m:e>
                      </m:d>
                      <m:r>
                        <a:rPr lang="zh-TW" altLang="en-US" sz="1600">
                          <a:latin typeface="Cambria Math"/>
                        </a:rPr>
                        <m:t>=−</m:t>
                      </m:r>
                      <m:sSub>
                        <m:sSubPr>
                          <m:ctrlPr>
                            <a:rPr lang="zh-TW" altLang="en-US" sz="1600" i="1">
                              <a:latin typeface="Cambria Math"/>
                            </a:rPr>
                          </m:ctrlPr>
                        </m:sSubPr>
                        <m:e>
                          <m:r>
                            <a:rPr lang="zh-TW" altLang="en-US" sz="1600" i="1">
                              <a:latin typeface="Cambria Math"/>
                            </a:rPr>
                            <m:t>𝐾</m:t>
                          </m:r>
                        </m:e>
                        <m:sub>
                          <m:r>
                            <a:rPr lang="zh-TW" altLang="en-US" sz="1600" i="1">
                              <a:latin typeface="Cambria Math"/>
                            </a:rPr>
                            <m:t>𝑐</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1</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1</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1</m:t>
                                </m:r>
                              </m:e>
                            </m:mr>
                          </m:m>
                        </m:e>
                      </m:d>
                      <m:r>
                        <a:rPr lang="zh-TW" altLang="en-US" sz="1600">
                          <a:latin typeface="Cambria Math"/>
                        </a:rPr>
                        <m:t>⁢</m:t>
                      </m:r>
                      <m:d>
                        <m:dPr>
                          <m:ctrlPr>
                            <a:rPr lang="zh-TW" altLang="en-US" sz="1600" i="1">
                              <a:latin typeface="Cambria Math"/>
                            </a:rPr>
                          </m:ctrlPr>
                        </m:dPr>
                        <m:e>
                          <m:m>
                            <m:mPr>
                              <m:mcs>
                                <m:mc>
                                  <m:mcPr>
                                    <m:count m:val="1"/>
                                    <m:mcJc m:val="center"/>
                                  </m:mcPr>
                                </m:mc>
                              </m:mcs>
                              <m:ctrlPr>
                                <a:rPr lang="zh-TW" altLang="en-US" sz="1600" i="1">
                                  <a:latin typeface="Cambria Math"/>
                                </a:rPr>
                              </m:ctrlPr>
                            </m:mPr>
                            <m:mr>
                              <m:e>
                                <m:f>
                                  <m:fPr>
                                    <m:ctrlPr>
                                      <a:rPr lang="zh-TW" altLang="en-US" sz="1600" i="1">
                                        <a:latin typeface="Cambria Math"/>
                                      </a:rPr>
                                    </m:ctrlPr>
                                  </m:fPr>
                                  <m:num>
                                    <m:r>
                                      <a:rPr lang="zh-TW" altLang="en-US" sz="1600">
                                        <a:latin typeface="Cambria Math"/>
                                      </a:rPr>
                                      <m:t>𝜕</m:t>
                                    </m:r>
                                    <m:r>
                                      <a:rPr lang="zh-TW" altLang="en-US" sz="1600" i="1">
                                        <a:latin typeface="Cambria Math"/>
                                      </a:rPr>
                                      <m:t>𝑇</m:t>
                                    </m:r>
                                  </m:num>
                                  <m:den>
                                    <m:r>
                                      <a:rPr lang="zh-TW" altLang="en-US" sz="1600">
                                        <a:latin typeface="Cambria Math"/>
                                      </a:rPr>
                                      <m:t>𝜕</m:t>
                                    </m:r>
                                    <m:r>
                                      <a:rPr lang="zh-TW" altLang="en-US" sz="1600" i="1">
                                        <a:latin typeface="Cambria Math"/>
                                      </a:rPr>
                                      <m:t>𝑡</m:t>
                                    </m:r>
                                  </m:den>
                                </m:f>
                              </m:e>
                            </m:mr>
                            <m:mr>
                              <m:e>
                                <m:f>
                                  <m:fPr>
                                    <m:ctrlPr>
                                      <a:rPr lang="zh-TW" altLang="en-US" sz="1600" i="1">
                                        <a:latin typeface="Cambria Math"/>
                                      </a:rPr>
                                    </m:ctrlPr>
                                  </m:fPr>
                                  <m:num>
                                    <m:r>
                                      <a:rPr lang="zh-TW" altLang="en-US" sz="1600">
                                        <a:latin typeface="Cambria Math"/>
                                      </a:rPr>
                                      <m:t>𝜕</m:t>
                                    </m:r>
                                    <m:r>
                                      <a:rPr lang="zh-TW" altLang="en-US" sz="1600" i="1">
                                        <a:latin typeface="Cambria Math"/>
                                      </a:rPr>
                                      <m:t>𝑇</m:t>
                                    </m:r>
                                  </m:num>
                                  <m:den>
                                    <m:r>
                                      <a:rPr lang="zh-TW" altLang="en-US" sz="1600">
                                        <a:latin typeface="Cambria Math"/>
                                      </a:rPr>
                                      <m:t>𝜕</m:t>
                                    </m:r>
                                    <m:r>
                                      <a:rPr lang="zh-TW" altLang="en-US" sz="1600" i="1">
                                        <a:latin typeface="Cambria Math"/>
                                      </a:rPr>
                                      <m:t>𝑥</m:t>
                                    </m:r>
                                  </m:den>
                                </m:f>
                              </m:e>
                            </m:mr>
                            <m:mr>
                              <m:e>
                                <m:f>
                                  <m:fPr>
                                    <m:ctrlPr>
                                      <a:rPr lang="zh-TW" altLang="en-US" sz="1600" i="1">
                                        <a:latin typeface="Cambria Math"/>
                                      </a:rPr>
                                    </m:ctrlPr>
                                  </m:fPr>
                                  <m:num>
                                    <m:r>
                                      <a:rPr lang="zh-TW" altLang="en-US" sz="1600">
                                        <a:latin typeface="Cambria Math"/>
                                      </a:rPr>
                                      <m:t>𝜕</m:t>
                                    </m:r>
                                    <m:r>
                                      <a:rPr lang="zh-TW" altLang="en-US" sz="1600" i="1">
                                        <a:latin typeface="Cambria Math"/>
                                      </a:rPr>
                                      <m:t>𝑇</m:t>
                                    </m:r>
                                  </m:num>
                                  <m:den>
                                    <m:r>
                                      <a:rPr lang="zh-TW" altLang="en-US" sz="1600">
                                        <a:latin typeface="Cambria Math"/>
                                      </a:rPr>
                                      <m:t>𝜕</m:t>
                                    </m:r>
                                    <m:r>
                                      <a:rPr lang="zh-TW" altLang="en-US" sz="1600" i="1">
                                        <a:latin typeface="Cambria Math"/>
                                      </a:rPr>
                                      <m:t>𝑦</m:t>
                                    </m:r>
                                  </m:den>
                                </m:f>
                              </m:e>
                            </m:mr>
                            <m:mr>
                              <m:e>
                                <m:f>
                                  <m:fPr>
                                    <m:ctrlPr>
                                      <a:rPr lang="zh-TW" altLang="en-US" sz="1600" i="1">
                                        <a:latin typeface="Cambria Math"/>
                                      </a:rPr>
                                    </m:ctrlPr>
                                  </m:fPr>
                                  <m:num>
                                    <m:r>
                                      <a:rPr lang="zh-TW" altLang="en-US" sz="1600">
                                        <a:latin typeface="Cambria Math"/>
                                      </a:rPr>
                                      <m:t>𝜕</m:t>
                                    </m:r>
                                    <m:r>
                                      <a:rPr lang="zh-TW" altLang="en-US" sz="1600" i="1">
                                        <a:latin typeface="Cambria Math"/>
                                      </a:rPr>
                                      <m:t>𝑇</m:t>
                                    </m:r>
                                  </m:num>
                                  <m:den>
                                    <m:r>
                                      <a:rPr lang="zh-TW" altLang="en-US" sz="1600">
                                        <a:latin typeface="Cambria Math"/>
                                      </a:rPr>
                                      <m:t>𝜕</m:t>
                                    </m:r>
                                    <m:r>
                                      <a:rPr lang="zh-TW" altLang="en-US" sz="1600" i="1">
                                        <a:latin typeface="Cambria Math"/>
                                      </a:rPr>
                                      <m:t>𝑧</m:t>
                                    </m:r>
                                  </m:den>
                                </m:f>
                              </m:e>
                            </m:mr>
                          </m:m>
                        </m:e>
                      </m:d>
                      <m:r>
                        <a:rPr lang="zh-TW" altLang="en-US" sz="1600">
                          <a:latin typeface="Cambria Math"/>
                        </a:rPr>
                        <m:t>=−</m:t>
                      </m:r>
                      <m:sSub>
                        <m:sSubPr>
                          <m:ctrlPr>
                            <a:rPr lang="zh-TW" altLang="en-US" sz="1600" i="1">
                              <a:latin typeface="Cambria Math"/>
                            </a:rPr>
                          </m:ctrlPr>
                        </m:sSubPr>
                        <m:e>
                          <m:r>
                            <a:rPr lang="zh-TW" altLang="en-US" sz="1600" i="1">
                              <a:latin typeface="Cambria Math"/>
                            </a:rPr>
                            <m:t>𝐾</m:t>
                          </m:r>
                        </m:e>
                        <m:sub>
                          <m:r>
                            <a:rPr lang="zh-TW" altLang="en-US" sz="1600" i="1">
                              <a:latin typeface="Cambria Math"/>
                            </a:rPr>
                            <m:t>𝑐</m:t>
                          </m:r>
                        </m:sub>
                      </m:sSub>
                      <m:r>
                        <a:rPr lang="zh-TW" altLang="en-US" sz="1600">
                          <a:latin typeface="Cambria Math"/>
                        </a:rPr>
                        <m:t>⁢</m:t>
                      </m:r>
                      <m:d>
                        <m:dPr>
                          <m:ctrlPr>
                            <a:rPr lang="zh-TW" altLang="en-US" sz="1600" i="1">
                              <a:latin typeface="Cambria Math"/>
                            </a:rPr>
                          </m:ctrlPr>
                        </m:dPr>
                        <m:e>
                          <m:m>
                            <m:mPr>
                              <m:mcs>
                                <m:mc>
                                  <m:mcPr>
                                    <m:count m:val="1"/>
                                    <m:mcJc m:val="center"/>
                                  </m:mcPr>
                                </m:mc>
                              </m:mcs>
                              <m:ctrlPr>
                                <a:rPr lang="zh-TW" altLang="en-US" sz="1600" i="1">
                                  <a:latin typeface="Cambria Math"/>
                                </a:rPr>
                              </m:ctrlPr>
                            </m:mPr>
                            <m:mr>
                              <m:e>
                                <m:r>
                                  <a:rPr lang="zh-TW" altLang="en-US" sz="1600">
                                    <a:latin typeface="Cambria Math"/>
                                  </a:rPr>
                                  <m:t>0</m:t>
                                </m:r>
                              </m:e>
                            </m:mr>
                            <m:mr>
                              <m:e>
                                <m:f>
                                  <m:fPr>
                                    <m:ctrlPr>
                                      <a:rPr lang="zh-TW" altLang="en-US" sz="1600" i="1">
                                        <a:latin typeface="Cambria Math"/>
                                      </a:rPr>
                                    </m:ctrlPr>
                                  </m:fPr>
                                  <m:num>
                                    <m:r>
                                      <a:rPr lang="zh-TW" altLang="en-US" sz="1600">
                                        <a:latin typeface="Cambria Math"/>
                                      </a:rPr>
                                      <m:t>𝜕</m:t>
                                    </m:r>
                                    <m:r>
                                      <a:rPr lang="zh-TW" altLang="en-US" sz="1600" i="1">
                                        <a:latin typeface="Cambria Math"/>
                                      </a:rPr>
                                      <m:t>𝑇</m:t>
                                    </m:r>
                                  </m:num>
                                  <m:den>
                                    <m:r>
                                      <a:rPr lang="zh-TW" altLang="en-US" sz="1600">
                                        <a:latin typeface="Cambria Math"/>
                                      </a:rPr>
                                      <m:t>𝜕</m:t>
                                    </m:r>
                                    <m:r>
                                      <a:rPr lang="zh-TW" altLang="en-US" sz="1600" i="1">
                                        <a:latin typeface="Cambria Math"/>
                                      </a:rPr>
                                      <m:t>𝑥</m:t>
                                    </m:r>
                                  </m:den>
                                </m:f>
                              </m:e>
                            </m:mr>
                            <m:mr>
                              <m:e>
                                <m:f>
                                  <m:fPr>
                                    <m:ctrlPr>
                                      <a:rPr lang="zh-TW" altLang="en-US" sz="1600" i="1">
                                        <a:latin typeface="Cambria Math"/>
                                      </a:rPr>
                                    </m:ctrlPr>
                                  </m:fPr>
                                  <m:num>
                                    <m:r>
                                      <a:rPr lang="zh-TW" altLang="en-US" sz="1600">
                                        <a:latin typeface="Cambria Math"/>
                                      </a:rPr>
                                      <m:t>𝜕</m:t>
                                    </m:r>
                                    <m:r>
                                      <a:rPr lang="zh-TW" altLang="en-US" sz="1600" i="1">
                                        <a:latin typeface="Cambria Math"/>
                                      </a:rPr>
                                      <m:t>𝑇</m:t>
                                    </m:r>
                                  </m:num>
                                  <m:den>
                                    <m:r>
                                      <a:rPr lang="zh-TW" altLang="en-US" sz="1600">
                                        <a:latin typeface="Cambria Math"/>
                                      </a:rPr>
                                      <m:t>𝜕</m:t>
                                    </m:r>
                                    <m:r>
                                      <a:rPr lang="zh-TW" altLang="en-US" sz="1600" i="1">
                                        <a:latin typeface="Cambria Math"/>
                                      </a:rPr>
                                      <m:t>𝑦</m:t>
                                    </m:r>
                                  </m:den>
                                </m:f>
                              </m:e>
                            </m:mr>
                            <m:mr>
                              <m:e>
                                <m:f>
                                  <m:fPr>
                                    <m:ctrlPr>
                                      <a:rPr lang="zh-TW" altLang="en-US" sz="1600" i="1">
                                        <a:latin typeface="Cambria Math"/>
                                      </a:rPr>
                                    </m:ctrlPr>
                                  </m:fPr>
                                  <m:num>
                                    <m:r>
                                      <a:rPr lang="zh-TW" altLang="en-US" sz="1600">
                                        <a:latin typeface="Cambria Math"/>
                                      </a:rPr>
                                      <m:t>𝜕</m:t>
                                    </m:r>
                                    <m:r>
                                      <a:rPr lang="zh-TW" altLang="en-US" sz="1600" i="1">
                                        <a:latin typeface="Cambria Math"/>
                                      </a:rPr>
                                      <m:t>𝑇</m:t>
                                    </m:r>
                                  </m:num>
                                  <m:den>
                                    <m:r>
                                      <a:rPr lang="zh-TW" altLang="en-US" sz="1600">
                                        <a:latin typeface="Cambria Math"/>
                                      </a:rPr>
                                      <m:t>𝜕</m:t>
                                    </m:r>
                                    <m:r>
                                      <a:rPr lang="zh-TW" altLang="en-US" sz="1600" i="1">
                                        <a:latin typeface="Cambria Math"/>
                                      </a:rPr>
                                      <m:t>𝑧</m:t>
                                    </m:r>
                                  </m:den>
                                </m:f>
                              </m:e>
                            </m:mr>
                          </m:m>
                        </m:e>
                      </m:d>
                    </m:oMath>
                  </m:oMathPara>
                </a14:m>
                <a:endParaRPr lang="zh-TW" alt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57150" y="4168623"/>
                <a:ext cx="6901056" cy="2113399"/>
              </a:xfrm>
              <a:prstGeom prst="rect">
                <a:avLst/>
              </a:prstGeom>
              <a:blipFill rotWithShape="1">
                <a:blip r:embed="rId5"/>
                <a:stretch>
                  <a:fillRect/>
                </a:stretch>
              </a:blipFill>
            </p:spPr>
            <p:txBody>
              <a:bodyPr/>
              <a:lstStyle/>
              <a:p>
                <a:r>
                  <a:rPr lang="zh-TW" altLang="en-US">
                    <a:noFill/>
                  </a:rPr>
                  <a:t> </a:t>
                </a:r>
              </a:p>
            </p:txBody>
          </p:sp>
        </mc:Fallback>
      </mc:AlternateContent>
      <p:sp>
        <p:nvSpPr>
          <p:cNvPr id="16" name="TextBox 15"/>
          <p:cNvSpPr txBox="1"/>
          <p:nvPr/>
        </p:nvSpPr>
        <p:spPr>
          <a:xfrm>
            <a:off x="533400" y="4026932"/>
            <a:ext cx="93031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Finally, </a:t>
            </a:r>
            <a:endParaRPr lang="zh-TW" altLang="en-US" dirty="0" smtClean="0">
              <a:latin typeface="Cambria Math" pitchFamily="18" charset="0"/>
              <a:ea typeface="Cambria Math" pitchFamily="18" charset="0"/>
            </a:endParaRPr>
          </a:p>
        </p:txBody>
      </p:sp>
      <p:grpSp>
        <p:nvGrpSpPr>
          <p:cNvPr id="20" name="Group 19"/>
          <p:cNvGrpSpPr/>
          <p:nvPr/>
        </p:nvGrpSpPr>
        <p:grpSpPr>
          <a:xfrm>
            <a:off x="1276350" y="4552949"/>
            <a:ext cx="6677025" cy="2194329"/>
            <a:chOff x="1276350" y="4552949"/>
            <a:chExt cx="6677025" cy="2194329"/>
          </a:xfrm>
        </p:grpSpPr>
        <mc:AlternateContent xmlns:mc="http://schemas.openxmlformats.org/markup-compatibility/2006" xmlns:a14="http://schemas.microsoft.com/office/drawing/2010/main">
          <mc:Choice Requires="a14">
            <p:sp>
              <p:nvSpPr>
                <p:cNvPr id="17" name="TextBox 16"/>
                <p:cNvSpPr txBox="1"/>
                <p:nvPr/>
              </p:nvSpPr>
              <p:spPr>
                <a:xfrm>
                  <a:off x="1618975" y="6282022"/>
                  <a:ext cx="5977406" cy="465256"/>
                </a:xfrm>
                <a:prstGeom prst="rect">
                  <a:avLst/>
                </a:prstGeom>
                <a:noFill/>
              </p:spPr>
              <p:txBody>
                <a:bodyPr wrap="none" rtlCol="0">
                  <a:spAutoFit/>
                </a:bodyPr>
                <a:lstStyle/>
                <a:p>
                  <a:r>
                    <a:rPr lang="en-US" altLang="zh-TW" dirty="0" smtClean="0">
                      <a:latin typeface="Cambria Math" pitchFamily="18" charset="0"/>
                      <a:ea typeface="Cambria Math" pitchFamily="18" charset="0"/>
                    </a:rPr>
                    <a:t>We find that we indeed recover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𝑄</m:t>
                              </m:r>
                            </m:e>
                          </m:groupChr>
                        </m:e>
                        <m:sub>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𝐾</m:t>
                          </m:r>
                        </m:e>
                        <m:sub>
                          <m:r>
                            <a:rPr lang="zh-TW" altLang="en-US" i="1">
                              <a:latin typeface="Cambria Math"/>
                            </a:rPr>
                            <m:t>𝑐</m:t>
                          </m:r>
                        </m:sub>
                      </m:sSub>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i="1">
                          <a:latin typeface="Cambria Math"/>
                        </a:rPr>
                        <m:t>𝑇</m:t>
                      </m:r>
                    </m:oMath>
                  </a14:m>
                  <a:r>
                    <a:rPr lang="zh-TW" altLang="en-US" dirty="0" smtClean="0"/>
                    <a:t> </a:t>
                  </a:r>
                  <a:r>
                    <a:rPr lang="en-US" altLang="zh-TW" dirty="0" smtClean="0"/>
                    <a:t>in this frame.</a:t>
                  </a:r>
                  <a:endParaRPr lang="zh-TW" alt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618975" y="6282022"/>
                  <a:ext cx="5977406" cy="465256"/>
                </a:xfrm>
                <a:prstGeom prst="rect">
                  <a:avLst/>
                </a:prstGeom>
                <a:blipFill rotWithShape="1">
                  <a:blip r:embed="rId6"/>
                  <a:stretch>
                    <a:fillRect l="-918" t="-13158" r="-1020" b="-9211"/>
                  </a:stretch>
                </a:blipFill>
              </p:spPr>
              <p:txBody>
                <a:bodyPr/>
                <a:lstStyle/>
                <a:p>
                  <a:r>
                    <a:rPr lang="zh-TW" altLang="en-US">
                      <a:noFill/>
                    </a:rPr>
                    <a:t> </a:t>
                  </a:r>
                </a:p>
              </p:txBody>
            </p:sp>
          </mc:Fallback>
        </mc:AlternateContent>
        <p:sp>
          <p:nvSpPr>
            <p:cNvPr id="18" name="Rectangle 17"/>
            <p:cNvSpPr/>
            <p:nvPr/>
          </p:nvSpPr>
          <p:spPr>
            <a:xfrm>
              <a:off x="1276350" y="4905375"/>
              <a:ext cx="619125" cy="933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Rectangle 18"/>
            <p:cNvSpPr/>
            <p:nvPr/>
          </p:nvSpPr>
          <p:spPr>
            <a:xfrm>
              <a:off x="7343775" y="4552949"/>
              <a:ext cx="609600" cy="1571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Group 10"/>
          <p:cNvGrpSpPr/>
          <p:nvPr/>
        </p:nvGrpSpPr>
        <p:grpSpPr>
          <a:xfrm>
            <a:off x="5043055" y="1189567"/>
            <a:ext cx="914400" cy="428932"/>
            <a:chOff x="5043055" y="1189567"/>
            <a:chExt cx="914400" cy="428932"/>
          </a:xfrm>
        </p:grpSpPr>
        <p:cxnSp>
          <p:nvCxnSpPr>
            <p:cNvPr id="8" name="Straight Connector 7"/>
            <p:cNvCxnSpPr/>
            <p:nvPr/>
          </p:nvCxnSpPr>
          <p:spPr>
            <a:xfrm>
              <a:off x="5043055" y="1189567"/>
              <a:ext cx="914400" cy="4289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043055" y="1189567"/>
              <a:ext cx="914400" cy="4289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ea typeface="Cambria Math" panose="02040503050406030204" pitchFamily="18" charset="0"/>
              </a:rPr>
              <a:t>The projection tensor</a:t>
            </a:r>
            <a:endParaRPr lang="zh-TW" altLang="en-US" dirty="0"/>
          </a:p>
        </p:txBody>
      </p:sp>
      <mc:AlternateContent xmlns:mc="http://schemas.openxmlformats.org/markup-compatibility/2006" xmlns:a14="http://schemas.microsoft.com/office/drawing/2010/main">
        <mc:Choice Requires="a14">
          <p:sp>
            <p:nvSpPr>
              <p:cNvPr id="4" name="Rectangle 3"/>
              <p:cNvSpPr/>
              <p:nvPr/>
            </p:nvSpPr>
            <p:spPr>
              <a:xfrm>
                <a:off x="361950" y="1111229"/>
                <a:ext cx="8535709" cy="1315938"/>
              </a:xfrm>
              <a:prstGeom prst="rect">
                <a:avLst/>
              </a:prstGeom>
            </p:spPr>
            <p:txBody>
              <a:bodyPr wrap="square">
                <a:spAutoFit/>
              </a:bodyPr>
              <a:lstStyle/>
              <a:p>
                <a:r>
                  <a:rPr lang="en-US" altLang="zh-TW" dirty="0" smtClean="0">
                    <a:latin typeface="Cambria Math" panose="02040503050406030204" pitchFamily="18" charset="0"/>
                    <a:ea typeface="Cambria Math" panose="02040503050406030204" pitchFamily="18" charset="0"/>
                  </a:rPr>
                  <a:t>Just now we have defined this tensor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without explaining how it behaves. In the following we will demonstrate that </a:t>
                </a:r>
                <a:r>
                  <a:rPr lang="en-US" altLang="zh-TW" u="sng" dirty="0" smtClean="0">
                    <a:solidFill>
                      <a:srgbClr val="0070C0"/>
                    </a:solidFill>
                    <a:latin typeface="Cambria Math" panose="02040503050406030204" pitchFamily="18" charset="0"/>
                    <a:ea typeface="Cambria Math" panose="02040503050406030204" pitchFamily="18" charset="0"/>
                  </a:rPr>
                  <a:t>it is a projection tensor</a:t>
                </a:r>
                <a:r>
                  <a:rPr lang="en-US" altLang="zh-TW" dirty="0" smtClean="0">
                    <a:latin typeface="Cambria Math" panose="02040503050406030204" pitchFamily="18" charset="0"/>
                    <a:ea typeface="Cambria Math" panose="02040503050406030204" pitchFamily="18" charset="0"/>
                  </a:rPr>
                  <a:t>, and what it does is to “project out the component of a tensor that is orthogonal to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oMath>
                </a14:m>
                <a:r>
                  <a:rPr lang="en-US" altLang="zh-TW" dirty="0" smtClean="0">
                    <a:latin typeface="Cambria Math" panose="02040503050406030204" pitchFamily="18" charset="0"/>
                    <a:ea typeface="Cambria Math" panose="02040503050406030204" pitchFamily="18" charset="0"/>
                  </a:rPr>
                  <a:t>, the 4-velocity”</a:t>
                </a:r>
                <a:endParaRPr lang="zh-TW" altLang="en-US"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61950" y="1111229"/>
                <a:ext cx="8535709" cy="1315938"/>
              </a:xfrm>
              <a:prstGeom prst="rect">
                <a:avLst/>
              </a:prstGeom>
              <a:blipFill rotWithShape="1">
                <a:blip r:embed="rId2"/>
                <a:stretch>
                  <a:fillRect l="-571" r="-286" b="-6019"/>
                </a:stretch>
              </a:blipFill>
            </p:spPr>
            <p:txBody>
              <a:bodyPr/>
              <a:lstStyle/>
              <a:p>
                <a:r>
                  <a:rPr lang="zh-TW" altLang="en-US">
                    <a:noFill/>
                  </a:rPr>
                  <a:t> </a:t>
                </a:r>
              </a:p>
            </p:txBody>
          </p:sp>
        </mc:Fallback>
      </mc:AlternateContent>
      <p:grpSp>
        <p:nvGrpSpPr>
          <p:cNvPr id="45" name="Group 44"/>
          <p:cNvGrpSpPr/>
          <p:nvPr/>
        </p:nvGrpSpPr>
        <p:grpSpPr>
          <a:xfrm>
            <a:off x="1464602" y="2419350"/>
            <a:ext cx="1554823" cy="1387449"/>
            <a:chOff x="1464602" y="2419350"/>
            <a:chExt cx="1554823" cy="1387449"/>
          </a:xfrm>
        </p:grpSpPr>
        <p:cxnSp>
          <p:nvCxnSpPr>
            <p:cNvPr id="6" name="Straight Arrow Connector 5"/>
            <p:cNvCxnSpPr/>
            <p:nvPr/>
          </p:nvCxnSpPr>
          <p:spPr>
            <a:xfrm flipV="1">
              <a:off x="1647825" y="2419350"/>
              <a:ext cx="1371600" cy="13874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8911897">
              <a:off x="1464602" y="2928408"/>
              <a:ext cx="125534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Any tensor</a:t>
              </a:r>
              <a:endParaRPr lang="zh-TW" altLang="en-US" dirty="0" smtClean="0">
                <a:latin typeface="Cambria Math" pitchFamily="18" charset="0"/>
                <a:ea typeface="Cambria Math" pitchFamily="18" charset="0"/>
              </a:endParaRPr>
            </a:p>
          </p:txBody>
        </p:sp>
      </p:grpSp>
      <p:grpSp>
        <p:nvGrpSpPr>
          <p:cNvPr id="29" name="Group 28"/>
          <p:cNvGrpSpPr/>
          <p:nvPr/>
        </p:nvGrpSpPr>
        <p:grpSpPr>
          <a:xfrm>
            <a:off x="1385739" y="2447922"/>
            <a:ext cx="1921276" cy="1369643"/>
            <a:chOff x="1385739" y="2437159"/>
            <a:chExt cx="1921276" cy="1369643"/>
          </a:xfrm>
        </p:grpSpPr>
        <p:cxnSp>
          <p:nvCxnSpPr>
            <p:cNvPr id="18" name="Straight Connector 17"/>
            <p:cNvCxnSpPr/>
            <p:nvPr/>
          </p:nvCxnSpPr>
          <p:spPr>
            <a:xfrm flipV="1">
              <a:off x="1409403" y="2437159"/>
              <a:ext cx="1610022" cy="5549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96993" y="3238124"/>
              <a:ext cx="1610022" cy="5549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19425" y="2437159"/>
              <a:ext cx="287590" cy="8009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85739" y="3005837"/>
              <a:ext cx="287590" cy="8009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178328" y="3698222"/>
            <a:ext cx="1159613" cy="456041"/>
            <a:chOff x="1178328" y="3698222"/>
            <a:chExt cx="1159613" cy="456041"/>
          </a:xfrm>
        </p:grpSpPr>
        <p:cxnSp>
          <p:nvCxnSpPr>
            <p:cNvPr id="7" name="Straight Arrow Connector 6"/>
            <p:cNvCxnSpPr/>
            <p:nvPr/>
          </p:nvCxnSpPr>
          <p:spPr>
            <a:xfrm flipV="1">
              <a:off x="1647825" y="3698222"/>
              <a:ext cx="342900" cy="1085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20570729">
              <a:off x="1178328" y="3784931"/>
              <a:ext cx="1159613" cy="369332"/>
            </a:xfrm>
            <a:prstGeom prst="rect">
              <a:avLst/>
            </a:prstGeom>
            <a:noFill/>
          </p:spPr>
          <p:txBody>
            <a:bodyPr wrap="none" rtlCol="0">
              <a:spAutoFit/>
            </a:bodyPr>
            <a:lstStyle/>
            <a:p>
              <a:r>
                <a:rPr lang="en-US" altLang="zh-TW" dirty="0" smtClean="0">
                  <a:solidFill>
                    <a:srgbClr val="0000FF"/>
                  </a:solidFill>
                  <a:latin typeface="Cambria Math" pitchFamily="18" charset="0"/>
                  <a:ea typeface="Cambria Math" pitchFamily="18" charset="0"/>
                </a:rPr>
                <a:t>4-velocity</a:t>
              </a:r>
              <a:endParaRPr lang="zh-TW" altLang="en-US" dirty="0" smtClean="0">
                <a:solidFill>
                  <a:srgbClr val="0000FF"/>
                </a:solidFill>
                <a:latin typeface="Cambria Math" pitchFamily="18" charset="0"/>
                <a:ea typeface="Cambria Math" pitchFamily="18" charset="0"/>
              </a:endParaRPr>
            </a:p>
          </p:txBody>
        </p:sp>
      </p:grpSp>
      <p:grpSp>
        <p:nvGrpSpPr>
          <p:cNvPr id="44" name="Group 43"/>
          <p:cNvGrpSpPr/>
          <p:nvPr/>
        </p:nvGrpSpPr>
        <p:grpSpPr>
          <a:xfrm>
            <a:off x="287777" y="2992091"/>
            <a:ext cx="3516831" cy="1043825"/>
            <a:chOff x="287777" y="2992091"/>
            <a:chExt cx="3516831" cy="1043825"/>
          </a:xfrm>
        </p:grpSpPr>
        <p:grpSp>
          <p:nvGrpSpPr>
            <p:cNvPr id="39" name="Group 38"/>
            <p:cNvGrpSpPr/>
            <p:nvPr/>
          </p:nvGrpSpPr>
          <p:grpSpPr>
            <a:xfrm>
              <a:off x="1385739" y="2992091"/>
              <a:ext cx="1921276" cy="843840"/>
              <a:chOff x="1385739" y="2992091"/>
              <a:chExt cx="1921276" cy="843840"/>
            </a:xfrm>
          </p:grpSpPr>
          <p:cxnSp>
            <p:nvCxnSpPr>
              <p:cNvPr id="10" name="Straight Arrow Connector 9"/>
              <p:cNvCxnSpPr/>
              <p:nvPr/>
            </p:nvCxnSpPr>
            <p:spPr>
              <a:xfrm flipH="1" flipV="1">
                <a:off x="1385739" y="2992091"/>
                <a:ext cx="262088" cy="800966"/>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642073" y="3248887"/>
                <a:ext cx="1664942" cy="587044"/>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rot="20540566">
              <a:off x="2318877" y="3343420"/>
              <a:ext cx="1485731" cy="646331"/>
            </a:xfrm>
            <a:prstGeom prst="rect">
              <a:avLst/>
            </a:prstGeom>
            <a:noFill/>
          </p:spPr>
          <p:txBody>
            <a:bodyPr wrap="square" rtlCol="0">
              <a:spAutoFit/>
            </a:bodyPr>
            <a:lstStyle/>
            <a:p>
              <a:r>
                <a:rPr lang="en-US" altLang="zh-TW" dirty="0" smtClean="0">
                  <a:solidFill>
                    <a:srgbClr val="FF0000"/>
                  </a:solidFill>
                  <a:latin typeface="Cambria Math" pitchFamily="18" charset="0"/>
                  <a:ea typeface="Cambria Math" pitchFamily="18" charset="0"/>
                </a:rPr>
                <a:t>Tensor along 4-velocity</a:t>
              </a:r>
              <a:endParaRPr lang="zh-TW" altLang="en-US" dirty="0" smtClean="0">
                <a:solidFill>
                  <a:srgbClr val="FF0000"/>
                </a:solidFill>
                <a:latin typeface="Cambria Math" pitchFamily="18" charset="0"/>
                <a:ea typeface="Cambria Math" pitchFamily="18" charset="0"/>
              </a:endParaRPr>
            </a:p>
          </p:txBody>
        </p:sp>
        <p:sp>
          <p:nvSpPr>
            <p:cNvPr id="42" name="TextBox 41"/>
            <p:cNvSpPr txBox="1"/>
            <p:nvPr/>
          </p:nvSpPr>
          <p:spPr>
            <a:xfrm rot="20540566">
              <a:off x="287777" y="3297252"/>
              <a:ext cx="1304248" cy="738664"/>
            </a:xfrm>
            <a:prstGeom prst="rect">
              <a:avLst/>
            </a:prstGeom>
            <a:noFill/>
          </p:spPr>
          <p:txBody>
            <a:bodyPr wrap="square" rtlCol="0">
              <a:spAutoFit/>
            </a:bodyPr>
            <a:lstStyle/>
            <a:p>
              <a:pPr algn="ctr"/>
              <a:r>
                <a:rPr lang="en-US" altLang="zh-TW" sz="1400" dirty="0" smtClean="0">
                  <a:solidFill>
                    <a:srgbClr val="FF0000"/>
                  </a:solidFill>
                  <a:latin typeface="Cambria Math" pitchFamily="18" charset="0"/>
                  <a:ea typeface="Cambria Math" pitchFamily="18" charset="0"/>
                </a:rPr>
                <a:t>Tensor perpendicular to 4-velocity</a:t>
              </a:r>
              <a:endParaRPr lang="zh-TW" altLang="en-US" sz="1400" dirty="0" smtClean="0">
                <a:solidFill>
                  <a:srgbClr val="FF0000"/>
                </a:solidFill>
                <a:latin typeface="Cambria Math" pitchFamily="18" charset="0"/>
                <a:ea typeface="Cambria Math" pitchFamily="18" charset="0"/>
              </a:endParaRPr>
            </a:p>
          </p:txBody>
        </p:sp>
      </p:grpSp>
      <mc:AlternateContent xmlns:mc="http://schemas.openxmlformats.org/markup-compatibility/2006" xmlns:a14="http://schemas.microsoft.com/office/drawing/2010/main">
        <mc:Choice Requires="a14">
          <p:sp>
            <p:nvSpPr>
              <p:cNvPr id="47" name="TextBox 46"/>
              <p:cNvSpPr txBox="1"/>
              <p:nvPr/>
            </p:nvSpPr>
            <p:spPr>
              <a:xfrm>
                <a:off x="4499384" y="2576394"/>
                <a:ext cx="4194710" cy="949491"/>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Let’s consider a random tensor </a:t>
                </a:r>
                <a14:m>
                  <m:oMath xmlns:m="http://schemas.openxmlformats.org/officeDocument/2006/math">
                    <m:sSup>
                      <m:sSupPr>
                        <m:ctrlPr>
                          <a:rPr lang="zh-TW" altLang="en-US" i="1">
                            <a:latin typeface="Cambria Math"/>
                          </a:rPr>
                        </m:ctrlPr>
                      </m:sSupPr>
                      <m:e>
                        <m:r>
                          <m:rPr>
                            <m:sty m:val="p"/>
                          </m:rPr>
                          <a:rPr lang="zh-TW" altLang="en-US" i="0">
                            <a:latin typeface="Cambria Math" panose="02040503050406030204" pitchFamily="18" charset="0"/>
                          </a:rPr>
                          <m:t>Z</m:t>
                        </m:r>
                      </m:e>
                      <m:sup>
                        <m:r>
                          <m:rPr>
                            <m:sty m:val="p"/>
                          </m:rPr>
                          <a:rPr lang="zh-TW" altLang="en-US" i="0">
                            <a:latin typeface="Cambria Math" panose="02040503050406030204" pitchFamily="18" charset="0"/>
                          </a:rPr>
                          <m:t>γδθϕ</m:t>
                        </m:r>
                      </m:sup>
                    </m:sSup>
                  </m:oMath>
                </a14:m>
                <a:r>
                  <a:rPr lang="en-US" altLang="zh-TW" dirty="0" smtClean="0">
                    <a:latin typeface="Cambria Math" panose="02040503050406030204" pitchFamily="18" charset="0"/>
                    <a:ea typeface="Cambria Math" panose="02040503050406030204" pitchFamily="18" charset="0"/>
                  </a:rPr>
                  <a:t>, the projection is </a:t>
                </a:r>
                <a14:m>
                  <m:oMath xmlns:m="http://schemas.openxmlformats.org/officeDocument/2006/math">
                    <m:sSup>
                      <m:sSupPr>
                        <m:ctrlPr>
                          <a:rPr lang="zh-TW" altLang="en-US" i="1">
                            <a:latin typeface="Cambria Math"/>
                          </a:rPr>
                        </m:ctrlPr>
                      </m:sSupPr>
                      <m:e>
                        <m:r>
                          <m:rPr>
                            <m:sty m:val="p"/>
                          </m:rPr>
                          <a:rPr lang="zh-TW" altLang="en-US" i="0">
                            <a:latin typeface="Cambria Math" panose="02040503050406030204" pitchFamily="18" charset="0"/>
                          </a:rPr>
                          <m:t>P</m:t>
                        </m:r>
                      </m:e>
                      <m:sup>
                        <m:r>
                          <m:rPr>
                            <m:sty m:val="p"/>
                          </m:rPr>
                          <a:rPr lang="zh-TW" altLang="en-US" i="0">
                            <a:latin typeface="Cambria Math" panose="02040503050406030204" pitchFamily="18" charset="0"/>
                          </a:rPr>
                          <m:t>αβ</m:t>
                        </m:r>
                      </m:sup>
                    </m:sSup>
                    <m:sSup>
                      <m:sSupPr>
                        <m:ctrlPr>
                          <a:rPr lang="zh-TW" altLang="en-US" i="1">
                            <a:latin typeface="Cambria Math"/>
                          </a:rPr>
                        </m:ctrlPr>
                      </m:sSupPr>
                      <m:e>
                        <m:r>
                          <m:rPr>
                            <m:sty m:val="p"/>
                          </m:rPr>
                          <a:rPr lang="zh-TW" altLang="en-US" i="0">
                            <a:latin typeface="Cambria Math" panose="02040503050406030204" pitchFamily="18" charset="0"/>
                          </a:rPr>
                          <m:t>Z</m:t>
                        </m:r>
                      </m:e>
                      <m:sup>
                        <m:r>
                          <m:rPr>
                            <m:sty m:val="p"/>
                          </m:rPr>
                          <a:rPr lang="zh-TW" altLang="en-US" i="0">
                            <a:latin typeface="Cambria Math" panose="02040503050406030204" pitchFamily="18" charset="0"/>
                          </a:rPr>
                          <m:t>γδθϕ</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as illustrated below.</a:t>
                </a:r>
                <a:endParaRPr lang="zh-TW" altLang="en-US" dirty="0">
                  <a:latin typeface="Cambria Math" panose="02040503050406030204" pitchFamily="18"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499384" y="2576394"/>
                <a:ext cx="4194710" cy="949491"/>
              </a:xfrm>
              <a:prstGeom prst="rect">
                <a:avLst/>
              </a:prstGeom>
              <a:blipFill rotWithShape="1">
                <a:blip r:embed="rId3"/>
                <a:stretch>
                  <a:fillRect l="-1163" t="-1935" b="-967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728576" y="5439596"/>
                <a:ext cx="4896661"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altLang="zh-TW" b="0" i="1" smtClean="0">
                              <a:latin typeface="Cambria Math"/>
                              <a:ea typeface="Cambria Math" panose="02040503050406030204" pitchFamily="18" charset="0"/>
                            </a:rPr>
                          </m:ctrlPr>
                        </m:dPr>
                        <m:e>
                          <m:sSub>
                            <m:sSubPr>
                              <m:ctrlPr>
                                <a:rPr lang="zh-TW" altLang="en-US" i="1" smtClean="0">
                                  <a:latin typeface="Cambria Math"/>
                                </a:rPr>
                              </m:ctrlPr>
                            </m:sSubPr>
                            <m:e>
                              <m:r>
                                <a:rPr lang="zh-TW" altLang="en-US" i="1">
                                  <a:latin typeface="Cambria Math" panose="02040503050406030204" pitchFamily="18" charset="0"/>
                                </a:rPr>
                                <m:t>𝑈</m:t>
                              </m:r>
                            </m:e>
                            <m:sub>
                              <m:r>
                                <a:rPr lang="zh-TW" altLang="en-US" i="1">
                                  <a:latin typeface="Cambria Math" panose="02040503050406030204" pitchFamily="18" charset="0"/>
                                </a:rPr>
                                <m:t>𝛼</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e>
                      </m:d>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𝑍</m:t>
                          </m:r>
                        </m:e>
                        <m:sup>
                          <m:r>
                            <m:rPr>
                              <m:sty m:val="p"/>
                            </m:rPr>
                            <a:rPr lang="zh-TW" altLang="en-US">
                              <a:latin typeface="Cambria Math" panose="02040503050406030204" pitchFamily="18" charset="0"/>
                            </a:rPr>
                            <m:t>γδθϕ</m:t>
                          </m:r>
                        </m:sup>
                      </m:sSup>
                      <m:r>
                        <a:rPr lang="en-US" altLang="zh-TW" b="0" i="1" smtClean="0">
                          <a:latin typeface="Cambria Math" panose="02040503050406030204" pitchFamily="18" charset="0"/>
                          <a:ea typeface="Cambria Math" panose="02040503050406030204" pitchFamily="18" charset="0"/>
                        </a:rPr>
                        <m:t>=</m:t>
                      </m:r>
                      <m:d>
                        <m:dPr>
                          <m:ctrlPr>
                            <a:rPr lang="en-US" altLang="zh-TW" b="0" i="1" smtClean="0">
                              <a:latin typeface="Cambria Math"/>
                              <a:ea typeface="Cambria Math" panose="02040503050406030204" pitchFamily="18" charset="0"/>
                            </a:rPr>
                          </m:ctrlPr>
                        </m:dPr>
                        <m:e>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sSub>
                            <m:sSubPr>
                              <m:ctrlPr>
                                <a:rPr lang="zh-TW" altLang="en-US" i="1">
                                  <a:latin typeface="Cambria Math"/>
                                </a:rPr>
                              </m:ctrlPr>
                            </m:sSubPr>
                            <m:e>
                              <m:r>
                                <a:rPr lang="zh-TW" altLang="en-US" i="1">
                                  <a:latin typeface="Cambria Math" panose="02040503050406030204" pitchFamily="18" charset="0"/>
                                </a:rPr>
                                <m:t>𝑈</m:t>
                              </m:r>
                            </m:e>
                            <m:sub>
                              <m:r>
                                <a:rPr lang="zh-TW" altLang="en-US" i="1">
                                  <a:latin typeface="Cambria Math" panose="02040503050406030204" pitchFamily="18" charset="0"/>
                                </a:rPr>
                                <m:t>𝛼</m:t>
                              </m:r>
                            </m:sub>
                          </m:sSub>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sSub>
                            <m:sSubPr>
                              <m:ctrlPr>
                                <a:rPr lang="zh-TW" altLang="en-US" i="1">
                                  <a:latin typeface="Cambria Math"/>
                                </a:rPr>
                              </m:ctrlPr>
                            </m:sSubPr>
                            <m:e>
                              <m:r>
                                <a:rPr lang="zh-TW" altLang="en-US" i="1">
                                  <a:latin typeface="Cambria Math" panose="02040503050406030204" pitchFamily="18" charset="0"/>
                                </a:rPr>
                                <m:t>𝑈</m:t>
                              </m:r>
                            </m:e>
                            <m:sub>
                              <m:r>
                                <a:rPr lang="zh-TW" altLang="en-US" i="1">
                                  <a:latin typeface="Cambria Math" panose="02040503050406030204" pitchFamily="18" charset="0"/>
                                </a:rPr>
                                <m:t>𝛼</m:t>
                              </m:r>
                            </m:sub>
                          </m:sSub>
                        </m:e>
                      </m:d>
                      <m:sSup>
                        <m:sSupPr>
                          <m:ctrlPr>
                            <a:rPr lang="zh-TW" altLang="en-US" i="1">
                              <a:latin typeface="Cambria Math"/>
                            </a:rPr>
                          </m:ctrlPr>
                        </m:sSupPr>
                        <m:e>
                          <m:r>
                            <a:rPr lang="zh-TW" altLang="en-US" i="1">
                              <a:latin typeface="Cambria Math" panose="02040503050406030204" pitchFamily="18" charset="0"/>
                            </a:rPr>
                            <m:t>𝑍</m:t>
                          </m:r>
                        </m:e>
                        <m:sup>
                          <m:r>
                            <m:rPr>
                              <m:sty m:val="p"/>
                            </m:rPr>
                            <a:rPr lang="zh-TW" altLang="en-US">
                              <a:latin typeface="Cambria Math" panose="02040503050406030204" pitchFamily="18" charset="0"/>
                            </a:rPr>
                            <m:t>γδθϕ</m:t>
                          </m:r>
                        </m:sup>
                      </m:sSup>
                    </m:oMath>
                  </m:oMathPara>
                </a14:m>
                <a:endParaRPr lang="zh-TW" altLang="en-US" dirty="0">
                  <a:latin typeface="Cambria Math" panose="020405030504060302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728576" y="5439596"/>
                <a:ext cx="4896661" cy="714683"/>
              </a:xfrm>
              <a:prstGeom prst="rect">
                <a:avLst/>
              </a:prstGeom>
              <a:blipFill rotWithShape="1">
                <a:blip r:embed="rId4"/>
                <a:stretch>
                  <a:fillRect/>
                </a:stretch>
              </a:blipFill>
            </p:spPr>
            <p:txBody>
              <a:bodyPr/>
              <a:lstStyle/>
              <a:p>
                <a:r>
                  <a:rPr lang="zh-TW" altLang="en-US">
                    <a:noFill/>
                  </a:rPr>
                  <a:t> </a:t>
                </a:r>
              </a:p>
            </p:txBody>
          </p:sp>
        </mc:Fallback>
      </mc:AlternateContent>
      <p:grpSp>
        <p:nvGrpSpPr>
          <p:cNvPr id="69" name="Group 68"/>
          <p:cNvGrpSpPr/>
          <p:nvPr/>
        </p:nvGrpSpPr>
        <p:grpSpPr>
          <a:xfrm>
            <a:off x="4774124" y="3372450"/>
            <a:ext cx="3645230" cy="1734913"/>
            <a:chOff x="4693278" y="2399680"/>
            <a:chExt cx="3645230" cy="1734913"/>
          </a:xfrm>
        </p:grpSpPr>
        <p:grpSp>
          <p:nvGrpSpPr>
            <p:cNvPr id="67" name="Group 66"/>
            <p:cNvGrpSpPr/>
            <p:nvPr/>
          </p:nvGrpSpPr>
          <p:grpSpPr>
            <a:xfrm>
              <a:off x="4821677" y="2399680"/>
              <a:ext cx="3516831" cy="1734913"/>
              <a:chOff x="4821677" y="2399680"/>
              <a:chExt cx="3516831" cy="1734913"/>
            </a:xfrm>
          </p:grpSpPr>
          <p:grpSp>
            <p:nvGrpSpPr>
              <p:cNvPr id="50" name="Group 49"/>
              <p:cNvGrpSpPr/>
              <p:nvPr/>
            </p:nvGrpSpPr>
            <p:grpSpPr>
              <a:xfrm>
                <a:off x="6181725" y="2399680"/>
                <a:ext cx="1371600" cy="1387449"/>
                <a:chOff x="1647825" y="2419350"/>
                <a:chExt cx="1371600" cy="1387449"/>
              </a:xfrm>
            </p:grpSpPr>
            <p:cxnSp>
              <p:nvCxnSpPr>
                <p:cNvPr id="51" name="Straight Arrow Connector 50"/>
                <p:cNvCxnSpPr/>
                <p:nvPr/>
              </p:nvCxnSpPr>
              <p:spPr>
                <a:xfrm flipV="1">
                  <a:off x="1647825" y="2419350"/>
                  <a:ext cx="1371600" cy="13874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rot="18911897">
                      <a:off x="1681777" y="2921932"/>
                      <a:ext cx="820994" cy="3822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solidFill>
                                      <a:srgbClr val="FF0000"/>
                                    </a:solidFill>
                                    <a:latin typeface="Cambria Math"/>
                                  </a:rPr>
                                </m:ctrlPr>
                              </m:sSupPr>
                              <m:e>
                                <m:r>
                                  <a:rPr lang="zh-TW" altLang="en-US" i="1">
                                    <a:solidFill>
                                      <a:srgbClr val="FF0000"/>
                                    </a:solidFill>
                                    <a:latin typeface="Cambria Math" panose="02040503050406030204" pitchFamily="18" charset="0"/>
                                  </a:rPr>
                                  <m:t>𝑍</m:t>
                                </m:r>
                              </m:e>
                              <m:sup>
                                <m:r>
                                  <m:rPr>
                                    <m:sty m:val="p"/>
                                  </m:rPr>
                                  <a:rPr lang="zh-TW" altLang="en-US">
                                    <a:solidFill>
                                      <a:srgbClr val="FF0000"/>
                                    </a:solidFill>
                                    <a:latin typeface="Cambria Math" panose="02040503050406030204" pitchFamily="18" charset="0"/>
                                  </a:rPr>
                                  <m:t>γδθϕ</m:t>
                                </m:r>
                              </m:sup>
                            </m:sSup>
                          </m:oMath>
                        </m:oMathPara>
                      </a14:m>
                      <a:endParaRPr lang="zh-TW" altLang="en-US" dirty="0" smtClean="0">
                        <a:solidFill>
                          <a:srgbClr val="FF0000"/>
                        </a:solidFill>
                        <a:latin typeface="Cambria Math" pitchFamily="18" charset="0"/>
                        <a:ea typeface="Cambria Math" pitchFamily="18"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rot="18911897">
                      <a:off x="1681777" y="2921932"/>
                      <a:ext cx="820994" cy="382284"/>
                    </a:xfrm>
                    <a:prstGeom prst="rect">
                      <a:avLst/>
                    </a:prstGeom>
                    <a:blipFill rotWithShape="1">
                      <a:blip r:embed="rId5"/>
                      <a:stretch>
                        <a:fillRect/>
                      </a:stretch>
                    </a:blipFill>
                  </p:spPr>
                  <p:txBody>
                    <a:bodyPr/>
                    <a:lstStyle/>
                    <a:p>
                      <a:r>
                        <a:rPr lang="zh-TW" altLang="en-US">
                          <a:noFill/>
                        </a:rPr>
                        <a:t> </a:t>
                      </a:r>
                    </a:p>
                  </p:txBody>
                </p:sp>
              </mc:Fallback>
            </mc:AlternateContent>
          </p:grpSp>
          <p:grpSp>
            <p:nvGrpSpPr>
              <p:cNvPr id="53" name="Group 52"/>
              <p:cNvGrpSpPr/>
              <p:nvPr/>
            </p:nvGrpSpPr>
            <p:grpSpPr>
              <a:xfrm>
                <a:off x="5919639" y="2428252"/>
                <a:ext cx="1921276" cy="1369643"/>
                <a:chOff x="1385739" y="2437159"/>
                <a:chExt cx="1921276" cy="1369643"/>
              </a:xfrm>
            </p:grpSpPr>
            <p:cxnSp>
              <p:nvCxnSpPr>
                <p:cNvPr id="54" name="Straight Connector 53"/>
                <p:cNvCxnSpPr/>
                <p:nvPr/>
              </p:nvCxnSpPr>
              <p:spPr>
                <a:xfrm flipV="1">
                  <a:off x="1409403" y="2437159"/>
                  <a:ext cx="1610022" cy="5549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1696993" y="3238124"/>
                  <a:ext cx="1610022" cy="5549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019425" y="2437159"/>
                  <a:ext cx="287590" cy="8009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385739" y="3005837"/>
                  <a:ext cx="287590" cy="80096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5712228" y="3678552"/>
                <a:ext cx="1159613" cy="456041"/>
                <a:chOff x="1178328" y="3698222"/>
                <a:chExt cx="1159613" cy="456041"/>
              </a:xfrm>
            </p:grpSpPr>
            <p:cxnSp>
              <p:nvCxnSpPr>
                <p:cNvPr id="59" name="Straight Arrow Connector 58"/>
                <p:cNvCxnSpPr/>
                <p:nvPr/>
              </p:nvCxnSpPr>
              <p:spPr>
                <a:xfrm flipV="1">
                  <a:off x="1647825" y="3698222"/>
                  <a:ext cx="342900" cy="10858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rot="20570729">
                  <a:off x="1178328" y="3784931"/>
                  <a:ext cx="1159613" cy="369332"/>
                </a:xfrm>
                <a:prstGeom prst="rect">
                  <a:avLst/>
                </a:prstGeom>
                <a:noFill/>
              </p:spPr>
              <p:txBody>
                <a:bodyPr wrap="none" rtlCol="0">
                  <a:spAutoFit/>
                </a:bodyPr>
                <a:lstStyle/>
                <a:p>
                  <a:r>
                    <a:rPr lang="en-US" altLang="zh-TW" dirty="0" smtClean="0">
                      <a:solidFill>
                        <a:srgbClr val="0000FF"/>
                      </a:solidFill>
                      <a:latin typeface="Cambria Math" pitchFamily="18" charset="0"/>
                      <a:ea typeface="Cambria Math" pitchFamily="18" charset="0"/>
                    </a:rPr>
                    <a:t>4-velocity</a:t>
                  </a:r>
                  <a:endParaRPr lang="zh-TW" altLang="en-US" dirty="0" smtClean="0">
                    <a:solidFill>
                      <a:srgbClr val="0000FF"/>
                    </a:solidFill>
                    <a:latin typeface="Cambria Math" pitchFamily="18" charset="0"/>
                    <a:ea typeface="Cambria Math" pitchFamily="18" charset="0"/>
                  </a:endParaRPr>
                </a:p>
              </p:txBody>
            </p:sp>
          </p:grpSp>
          <p:grpSp>
            <p:nvGrpSpPr>
              <p:cNvPr id="61" name="Group 60"/>
              <p:cNvGrpSpPr/>
              <p:nvPr/>
            </p:nvGrpSpPr>
            <p:grpSpPr>
              <a:xfrm>
                <a:off x="4821677" y="2972421"/>
                <a:ext cx="3516831" cy="1043825"/>
                <a:chOff x="287777" y="2992091"/>
                <a:chExt cx="3516831" cy="1043825"/>
              </a:xfrm>
            </p:grpSpPr>
            <p:grpSp>
              <p:nvGrpSpPr>
                <p:cNvPr id="62" name="Group 61"/>
                <p:cNvGrpSpPr/>
                <p:nvPr/>
              </p:nvGrpSpPr>
              <p:grpSpPr>
                <a:xfrm>
                  <a:off x="1385739" y="2992091"/>
                  <a:ext cx="1921276" cy="843840"/>
                  <a:chOff x="1385739" y="2992091"/>
                  <a:chExt cx="1921276" cy="843840"/>
                </a:xfrm>
              </p:grpSpPr>
              <p:cxnSp>
                <p:nvCxnSpPr>
                  <p:cNvPr id="65" name="Straight Arrow Connector 64"/>
                  <p:cNvCxnSpPr/>
                  <p:nvPr/>
                </p:nvCxnSpPr>
                <p:spPr>
                  <a:xfrm flipH="1" flipV="1">
                    <a:off x="1385739" y="2992091"/>
                    <a:ext cx="262088" cy="800966"/>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642073" y="3248887"/>
                    <a:ext cx="1664942" cy="587044"/>
                  </a:xfrm>
                  <a:prstGeom prst="straightConnector1">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rot="20540566">
                  <a:off x="2318877" y="3343420"/>
                  <a:ext cx="1485731" cy="646331"/>
                </a:xfrm>
                <a:prstGeom prst="rect">
                  <a:avLst/>
                </a:prstGeom>
                <a:noFill/>
              </p:spPr>
              <p:txBody>
                <a:bodyPr wrap="square" rtlCol="0">
                  <a:spAutoFit/>
                </a:bodyPr>
                <a:lstStyle/>
                <a:p>
                  <a:r>
                    <a:rPr lang="en-US" altLang="zh-TW" dirty="0" smtClean="0">
                      <a:solidFill>
                        <a:srgbClr val="FF0000"/>
                      </a:solidFill>
                      <a:latin typeface="Cambria Math" pitchFamily="18" charset="0"/>
                      <a:ea typeface="Cambria Math" pitchFamily="18" charset="0"/>
                    </a:rPr>
                    <a:t>Tensor along 4-velocity</a:t>
                  </a:r>
                  <a:endParaRPr lang="zh-TW" altLang="en-US" dirty="0" smtClean="0">
                    <a:solidFill>
                      <a:srgbClr val="FF0000"/>
                    </a:solidFill>
                    <a:latin typeface="Cambria Math" pitchFamily="18" charset="0"/>
                    <a:ea typeface="Cambria Math" pitchFamily="18" charset="0"/>
                  </a:endParaRPr>
                </a:p>
              </p:txBody>
            </p:sp>
            <p:sp>
              <p:nvSpPr>
                <p:cNvPr id="64" name="TextBox 63"/>
                <p:cNvSpPr txBox="1"/>
                <p:nvPr/>
              </p:nvSpPr>
              <p:spPr>
                <a:xfrm rot="20540566">
                  <a:off x="287777" y="3297252"/>
                  <a:ext cx="1304248" cy="738664"/>
                </a:xfrm>
                <a:prstGeom prst="rect">
                  <a:avLst/>
                </a:prstGeom>
                <a:noFill/>
              </p:spPr>
              <p:txBody>
                <a:bodyPr wrap="square" rtlCol="0">
                  <a:spAutoFit/>
                </a:bodyPr>
                <a:lstStyle/>
                <a:p>
                  <a:pPr algn="ctr"/>
                  <a:r>
                    <a:rPr lang="en-US" altLang="zh-TW" sz="1400" dirty="0" smtClean="0">
                      <a:solidFill>
                        <a:srgbClr val="FF0000"/>
                      </a:solidFill>
                      <a:latin typeface="Cambria Math" pitchFamily="18" charset="0"/>
                      <a:ea typeface="Cambria Math" pitchFamily="18" charset="0"/>
                    </a:rPr>
                    <a:t>Tensor perpendicular to 4-velocity</a:t>
                  </a:r>
                  <a:endParaRPr lang="zh-TW" altLang="en-US" sz="1400" dirty="0" smtClean="0">
                    <a:solidFill>
                      <a:srgbClr val="FF0000"/>
                    </a:solidFill>
                    <a:latin typeface="Cambria Math" pitchFamily="18" charset="0"/>
                    <a:ea typeface="Cambria Math" pitchFamily="18" charset="0"/>
                  </a:endParaRPr>
                </a:p>
              </p:txBody>
            </p:sp>
          </p:grpSp>
        </p:grpSp>
        <mc:AlternateContent xmlns:mc="http://schemas.openxmlformats.org/markup-compatibility/2006" xmlns:a14="http://schemas.microsoft.com/office/drawing/2010/main">
          <mc:Choice Requires="a14">
            <p:sp>
              <p:nvSpPr>
                <p:cNvPr id="68" name="TextBox 67"/>
                <p:cNvSpPr txBox="1"/>
                <p:nvPr/>
              </p:nvSpPr>
              <p:spPr>
                <a:xfrm rot="20657594">
                  <a:off x="4693278" y="3057616"/>
                  <a:ext cx="1196866" cy="3825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zh-TW" altLang="en-US" i="1" smtClean="0">
                                <a:solidFill>
                                  <a:srgbClr val="FF0000"/>
                                </a:solidFill>
                                <a:latin typeface="Cambria Math"/>
                              </a:rPr>
                            </m:ctrlPr>
                          </m:sSupPr>
                          <m:e>
                            <m:r>
                              <a:rPr lang="zh-TW" altLang="en-US" i="1">
                                <a:solidFill>
                                  <a:srgbClr val="FF0000"/>
                                </a:solidFill>
                                <a:latin typeface="Cambria Math" panose="02040503050406030204" pitchFamily="18" charset="0"/>
                              </a:rPr>
                              <m:t>𝑃</m:t>
                            </m:r>
                          </m:e>
                          <m:sup>
                            <m:r>
                              <m:rPr>
                                <m:sty m:val="p"/>
                              </m:rPr>
                              <a:rPr lang="zh-TW" altLang="en-US">
                                <a:solidFill>
                                  <a:srgbClr val="FF0000"/>
                                </a:solidFill>
                                <a:latin typeface="Cambria Math" panose="02040503050406030204" pitchFamily="18" charset="0"/>
                              </a:rPr>
                              <m:t>αβ</m:t>
                            </m:r>
                          </m:sup>
                        </m:sSup>
                        <m:sSup>
                          <m:sSupPr>
                            <m:ctrlPr>
                              <a:rPr lang="zh-TW" altLang="en-US" i="1">
                                <a:solidFill>
                                  <a:srgbClr val="FF0000"/>
                                </a:solidFill>
                                <a:latin typeface="Cambria Math"/>
                              </a:rPr>
                            </m:ctrlPr>
                          </m:sSupPr>
                          <m:e>
                            <m:r>
                              <a:rPr lang="zh-TW" altLang="en-US" i="1">
                                <a:solidFill>
                                  <a:srgbClr val="FF0000"/>
                                </a:solidFill>
                                <a:latin typeface="Cambria Math" panose="02040503050406030204" pitchFamily="18" charset="0"/>
                              </a:rPr>
                              <m:t>𝑍</m:t>
                            </m:r>
                          </m:e>
                          <m:sup>
                            <m:r>
                              <m:rPr>
                                <m:sty m:val="p"/>
                              </m:rPr>
                              <a:rPr lang="zh-TW" altLang="en-US">
                                <a:solidFill>
                                  <a:srgbClr val="FF0000"/>
                                </a:solidFill>
                                <a:latin typeface="Cambria Math" panose="02040503050406030204" pitchFamily="18" charset="0"/>
                              </a:rPr>
                              <m:t>γδθϕ</m:t>
                            </m:r>
                          </m:sup>
                        </m:sSup>
                      </m:oMath>
                    </m:oMathPara>
                  </a14:m>
                  <a:endParaRPr lang="zh-TW" altLang="en-US" dirty="0">
                    <a:solidFill>
                      <a:srgbClr val="FF0000"/>
                    </a:solidFill>
                    <a:latin typeface="Cambria Math" panose="02040503050406030204" pitchFamily="18"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rot="20657594">
                  <a:off x="4693278" y="3057616"/>
                  <a:ext cx="1196866" cy="382541"/>
                </a:xfrm>
                <a:prstGeom prst="rect">
                  <a:avLst/>
                </a:prstGeom>
                <a:blipFill rotWithShape="1">
                  <a:blip r:embed="rId6"/>
                  <a:stretch>
                    <a:fillRect/>
                  </a:stretch>
                </a:blipFill>
              </p:spPr>
              <p:txBody>
                <a:bodyPr/>
                <a:lstStyle/>
                <a:p>
                  <a:r>
                    <a:rPr lang="zh-TW" altLang="en-US">
                      <a:noFill/>
                    </a:rPr>
                    <a:t> </a:t>
                  </a:r>
                </a:p>
              </p:txBody>
            </p:sp>
          </mc:Fallback>
        </mc:AlternateContent>
      </p:grpSp>
      <p:grpSp>
        <p:nvGrpSpPr>
          <p:cNvPr id="75" name="Group 74"/>
          <p:cNvGrpSpPr/>
          <p:nvPr/>
        </p:nvGrpSpPr>
        <p:grpSpPr>
          <a:xfrm>
            <a:off x="2927974" y="5272343"/>
            <a:ext cx="1083423" cy="694028"/>
            <a:chOff x="2667765" y="4938035"/>
            <a:chExt cx="1083423" cy="694028"/>
          </a:xfrm>
        </p:grpSpPr>
        <p:cxnSp>
          <p:nvCxnSpPr>
            <p:cNvPr id="71" name="Straight Arrow Connector 70"/>
            <p:cNvCxnSpPr/>
            <p:nvPr/>
          </p:nvCxnSpPr>
          <p:spPr>
            <a:xfrm flipV="1">
              <a:off x="2667765" y="5260137"/>
              <a:ext cx="674208" cy="3719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3116079" y="4938035"/>
                  <a:ext cx="6351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oMath>
                    </m:oMathPara>
                  </a14:m>
                  <a:endParaRPr lang="zh-TW" altLang="en-US" dirty="0">
                    <a:latin typeface="Cambria Math" panose="02040503050406030204" pitchFamily="18" charset="0"/>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3116079" y="4938035"/>
                  <a:ext cx="635109" cy="369332"/>
                </a:xfrm>
                <a:prstGeom prst="rect">
                  <a:avLst/>
                </a:prstGeom>
                <a:blipFill rotWithShape="1">
                  <a:blip r:embed="rId7"/>
                  <a:stretch>
                    <a:fillRect/>
                  </a:stretch>
                </a:blipFill>
              </p:spPr>
              <p:txBody>
                <a:bodyPr/>
                <a:lstStyle/>
                <a:p>
                  <a:r>
                    <a:rPr lang="zh-TW" altLang="en-US">
                      <a:noFill/>
                    </a:rPr>
                    <a:t> </a:t>
                  </a:r>
                </a:p>
              </p:txBody>
            </p:sp>
          </mc:Fallback>
        </mc:AlternateContent>
      </p:grpSp>
      <p:sp>
        <p:nvSpPr>
          <p:cNvPr id="76" name="TextBox 75"/>
          <p:cNvSpPr txBox="1"/>
          <p:nvPr/>
        </p:nvSpPr>
        <p:spPr>
          <a:xfrm>
            <a:off x="353229" y="4748060"/>
            <a:ext cx="4316951"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Taking the dot product with the 4-velocity,</a:t>
            </a:r>
            <a:endParaRPr lang="zh-TW" altLang="en-US" dirty="0" smtClean="0">
              <a:latin typeface="Cambria Math" pitchFamily="18" charset="0"/>
              <a:ea typeface="Cambria Math" pitchFamily="18" charset="0"/>
            </a:endParaRPr>
          </a:p>
        </p:txBody>
      </p:sp>
      <p:sp>
        <p:nvSpPr>
          <p:cNvPr id="77" name="TextBox 76"/>
          <p:cNvSpPr txBox="1"/>
          <p:nvPr/>
        </p:nvSpPr>
        <p:spPr>
          <a:xfrm>
            <a:off x="1936791" y="6164818"/>
            <a:ext cx="5386026"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We see that it is 0 no matter what odd tensor we use!</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5422316" y="5594445"/>
                <a:ext cx="2896562" cy="404983"/>
              </a:xfrm>
              <a:prstGeom prst="rect">
                <a:avLst/>
              </a:prstGeom>
            </p:spPr>
            <p:txBody>
              <a:bodyPr wrap="none">
                <a:spAutoFit/>
              </a:bodyPr>
              <a:lstStyle/>
              <a:p>
                <a14:m>
                  <m:oMath xmlns:m="http://schemas.openxmlformats.org/officeDocument/2006/math">
                    <m:r>
                      <a:rPr lang="en-US" altLang="zh-TW" i="1">
                        <a:latin typeface="Cambria Math" panose="02040503050406030204" pitchFamily="18" charset="0"/>
                        <a:ea typeface="Cambria Math" panose="02040503050406030204" pitchFamily="18" charset="0"/>
                      </a:rPr>
                      <m:t>=</m:t>
                    </m:r>
                    <m:d>
                      <m:dPr>
                        <m:ctrlPr>
                          <a:rPr lang="en-US" altLang="zh-TW" i="1">
                            <a:latin typeface="Cambria Math"/>
                            <a:ea typeface="Cambria Math" panose="02040503050406030204" pitchFamily="18" charset="0"/>
                          </a:rPr>
                        </m:ctrlPr>
                      </m:dPr>
                      <m:e>
                        <m:r>
                          <a:rPr lang="en-US" altLang="zh-TW">
                            <a:latin typeface="Cambria Math" panose="02040503050406030204" pitchFamily="18" charset="0"/>
                            <a:ea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en-US" altLang="zh-TW">
                            <a:latin typeface="Cambria Math" panose="02040503050406030204" pitchFamily="18" charset="0"/>
                            <a:ea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e>
                    </m:d>
                    <m:sSup>
                      <m:sSupPr>
                        <m:ctrlPr>
                          <a:rPr lang="zh-TW" altLang="en-US" i="1">
                            <a:latin typeface="Cambria Math"/>
                          </a:rPr>
                        </m:ctrlPr>
                      </m:sSupPr>
                      <m:e>
                        <m:r>
                          <a:rPr lang="zh-TW" altLang="en-US" i="1">
                            <a:latin typeface="Cambria Math" panose="02040503050406030204" pitchFamily="18" charset="0"/>
                          </a:rPr>
                          <m:t>𝑍</m:t>
                        </m:r>
                      </m:e>
                      <m:sup>
                        <m:r>
                          <m:rPr>
                            <m:sty m:val="p"/>
                          </m:rPr>
                          <a:rPr lang="zh-TW" altLang="en-US">
                            <a:latin typeface="Cambria Math" panose="02040503050406030204" pitchFamily="18" charset="0"/>
                          </a:rPr>
                          <m:t>γδθϕ</m:t>
                        </m:r>
                      </m:sup>
                    </m:sSup>
                    <m:r>
                      <a:rPr lang="en-US" altLang="zh-TW" i="1">
                        <a:latin typeface="Cambria Math" panose="02040503050406030204" pitchFamily="18" charset="0"/>
                        <a:ea typeface="Cambria Math" panose="02040503050406030204" pitchFamily="18" charset="0"/>
                      </a:rPr>
                      <m:t>=0</m:t>
                    </m:r>
                  </m:oMath>
                </a14:m>
                <a:r>
                  <a:rPr lang="zh-TW" altLang="en-US" dirty="0">
                    <a:latin typeface="Cambria Math" panose="02040503050406030204" pitchFamily="18" charset="0"/>
                  </a:rPr>
                  <a:t>！</a:t>
                </a:r>
                <a:endParaRPr lang="zh-TW" altLang="en-US" dirty="0"/>
              </a:p>
            </p:txBody>
          </p:sp>
        </mc:Choice>
        <mc:Fallback xmlns="">
          <p:sp>
            <p:nvSpPr>
              <p:cNvPr id="3" name="Rectangle 2"/>
              <p:cNvSpPr>
                <a:spLocks noRot="1" noChangeAspect="1" noMove="1" noResize="1" noEditPoints="1" noAdjustHandles="1" noChangeArrowheads="1" noChangeShapeType="1" noTextEdit="1"/>
              </p:cNvSpPr>
              <p:nvPr/>
            </p:nvSpPr>
            <p:spPr>
              <a:xfrm>
                <a:off x="5422316" y="5594445"/>
                <a:ext cx="2896562" cy="404983"/>
              </a:xfrm>
              <a:prstGeom prst="rect">
                <a:avLst/>
              </a:prstGeom>
              <a:blipFill rotWithShape="1">
                <a:blip r:embed="rId8"/>
                <a:stretch>
                  <a:fillRect t="-1515" r="-840" b="-2121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76" grpId="0"/>
      <p:bldP spid="77"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ea typeface="Cambria Math" panose="02040503050406030204" pitchFamily="18" charset="0"/>
              </a:rPr>
              <a:t>Completing the heat conduction tensor</a:t>
            </a:r>
            <a:endParaRPr lang="zh-TW" altLang="en-US" sz="3600" dirty="0"/>
          </a:p>
        </p:txBody>
      </p:sp>
      <p:grpSp>
        <p:nvGrpSpPr>
          <p:cNvPr id="12" name="Group 11"/>
          <p:cNvGrpSpPr/>
          <p:nvPr/>
        </p:nvGrpSpPr>
        <p:grpSpPr>
          <a:xfrm>
            <a:off x="992201" y="786898"/>
            <a:ext cx="7505407" cy="2669256"/>
            <a:chOff x="992201" y="952877"/>
            <a:chExt cx="7505407" cy="2669256"/>
          </a:xfrm>
        </p:grpSpPr>
        <p:grpSp>
          <p:nvGrpSpPr>
            <p:cNvPr id="5" name="Group 4"/>
            <p:cNvGrpSpPr/>
            <p:nvPr/>
          </p:nvGrpSpPr>
          <p:grpSpPr>
            <a:xfrm>
              <a:off x="5536175" y="952877"/>
              <a:ext cx="2961433" cy="1744855"/>
              <a:chOff x="5306623" y="5005386"/>
              <a:chExt cx="2961433" cy="1744855"/>
            </a:xfrm>
          </p:grpSpPr>
          <p:pic>
            <p:nvPicPr>
              <p:cNvPr id="6" name="Picture 5" descr="G:\Desktop\Black Hole Astrophysics\Textbook circle\11 Ch\stress-energy ten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623" y="5093949"/>
                <a:ext cx="2961433" cy="16562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58231" y="5005386"/>
                <a:ext cx="2409825" cy="1744855"/>
                <a:chOff x="5858231" y="4916823"/>
                <a:chExt cx="2409825" cy="1744855"/>
              </a:xfrm>
            </p:grpSpPr>
            <p:sp>
              <p:nvSpPr>
                <p:cNvPr id="8" name="Oval 7"/>
                <p:cNvSpPr/>
                <p:nvPr/>
              </p:nvSpPr>
              <p:spPr>
                <a:xfrm>
                  <a:off x="6744056" y="4916823"/>
                  <a:ext cx="1524000" cy="64641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sp>
              <p:nvSpPr>
                <p:cNvPr id="9" name="Oval 8"/>
                <p:cNvSpPr/>
                <p:nvPr/>
              </p:nvSpPr>
              <p:spPr>
                <a:xfrm>
                  <a:off x="5858231" y="5615374"/>
                  <a:ext cx="929109" cy="104630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Cambria Math" panose="02040503050406030204" pitchFamily="18" charset="0"/>
                  </a:endParaRPr>
                </a:p>
              </p:txBody>
            </p:sp>
          </p:grpSp>
        </p:grpSp>
        <mc:AlternateContent xmlns:mc="http://schemas.openxmlformats.org/markup-compatibility/2006" xmlns:a14="http://schemas.microsoft.com/office/drawing/2010/main">
          <mc:Choice Requires="a14">
            <p:sp>
              <p:nvSpPr>
                <p:cNvPr id="10" name="TextBox 9"/>
                <p:cNvSpPr txBox="1"/>
                <p:nvPr/>
              </p:nvSpPr>
              <p:spPr>
                <a:xfrm>
                  <a:off x="992201" y="1156057"/>
                  <a:ext cx="4239174" cy="14270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panose="02040503050406030204" pitchFamily="18" charset="0"/>
                              </a:rPr>
                            </m:ctrlPr>
                          </m:sSubPr>
                          <m:e>
                            <m:d>
                              <m:dPr>
                                <m:ctrlPr>
                                  <a:rPr lang="zh-TW" altLang="en-US" i="1">
                                    <a:latin typeface="Cambria Math" panose="02040503050406030204" pitchFamily="18" charset="0"/>
                                  </a:rPr>
                                </m:ctrlPr>
                              </m:dPr>
                              <m:e>
                                <m:sSup>
                                  <m:sSupPr>
                                    <m:ctrlPr>
                                      <a:rPr lang="zh-TW" altLang="en-US" i="1">
                                        <a:latin typeface="Cambria Math" panose="02040503050406030204" pitchFamily="18" charset="0"/>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d>
                          </m:e>
                          <m:sub>
                            <m:r>
                              <m:rPr>
                                <m:sty m:val="p"/>
                              </m:rPr>
                              <a:rPr lang="zh-TW" altLang="en-US">
                                <a:latin typeface="Cambria Math" panose="02040503050406030204" pitchFamily="18" charset="0"/>
                              </a:rPr>
                              <m:t>Conduction</m:t>
                            </m:r>
                          </m:sub>
                        </m:sSub>
                        <m:r>
                          <a:rPr lang="zh-TW" altLang="en-US">
                            <a:latin typeface="Cambria Math" panose="02040503050406030204" pitchFamily="18" charset="0"/>
                          </a:rPr>
                          <m:t>=</m:t>
                        </m:r>
                        <m:d>
                          <m:dPr>
                            <m:ctrlPr>
                              <a:rPr lang="zh-TW" altLang="en-US" i="1">
                                <a:latin typeface="Cambria Math" panose="02040503050406030204" pitchFamily="18" charset="0"/>
                              </a:rPr>
                            </m:ctrlPr>
                          </m:dPr>
                          <m:e>
                            <m:m>
                              <m:mPr>
                                <m:mcs>
                                  <m:mc>
                                    <m:mcPr>
                                      <m:count m:val="4"/>
                                      <m:mcJc m:val="center"/>
                                    </m:mcPr>
                                  </m:mc>
                                </m:mcs>
                                <m:ctrlPr>
                                  <a:rPr lang="zh-TW" altLang="en-US" i="1">
                                    <a:latin typeface="Cambria Math" panose="02040503050406030204" pitchFamily="18" charset="0"/>
                                  </a:rPr>
                                </m:ctrlPr>
                              </m:mPr>
                              <m:mr>
                                <m:e>
                                  <m:r>
                                    <a:rPr lang="zh-TW" altLang="en-US">
                                      <a:latin typeface="Cambria Math" panose="02040503050406030204" pitchFamily="18" charset="0"/>
                                    </a:rPr>
                                    <m:t>0</m:t>
                                  </m:r>
                                </m:e>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mr>
                              <m:m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
                          </m:e>
                        </m:d>
                      </m:oMath>
                    </m:oMathPara>
                  </a14:m>
                  <a:endParaRPr lang="zh-TW" altLang="en-US" dirty="0">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92201" y="1156057"/>
                  <a:ext cx="4239174" cy="1427057"/>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699749" y="2815694"/>
                  <a:ext cx="5925475" cy="806439"/>
                </a:xfrm>
                <a:prstGeom prst="rect">
                  <a:avLst/>
                </a:prstGeom>
              </p:spPr>
              <p:txBody>
                <a:bodyPr wrap="square">
                  <a:spAutoFit/>
                </a:bodyPr>
                <a:lstStyle/>
                <a:p>
                  <a:pPr algn="ctr"/>
                  <a:r>
                    <a:rPr lang="en-US" altLang="zh-TW" dirty="0" smtClean="0">
                      <a:latin typeface="Cambria Math" panose="02040503050406030204" pitchFamily="18" charset="0"/>
                      <a:ea typeface="Cambria Math" panose="02040503050406030204" pitchFamily="18" charset="0"/>
                    </a:rPr>
                    <a:t>Heat conduction vector </a:t>
                  </a:r>
                  <a14:m>
                    <m:oMath xmlns:m="http://schemas.openxmlformats.org/officeDocument/2006/math">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d>
                        <m:dPr>
                          <m:ctrlPr>
                            <a:rPr lang="zh-TW" altLang="en-US" i="1">
                              <a:latin typeface="Cambria Math" panose="02040503050406030204" pitchFamily="18" charset="0"/>
                            </a:rPr>
                          </m:ctrlPr>
                        </m:dPr>
                        <m:e>
                          <m:sSup>
                            <m:sSupPr>
                              <m:ctrlPr>
                                <a:rPr lang="zh-TW" altLang="en-US" i="1">
                                  <a:latin typeface="Cambria Math" panose="02040503050406030204" pitchFamily="18" charset="0"/>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r>
                            <a:rPr lang="zh-TW" altLang="en-US" i="1">
                              <a:latin typeface="Cambria Math" panose="02040503050406030204" pitchFamily="18" charset="0"/>
                            </a:rPr>
                            <m:t>𝑇</m:t>
                          </m:r>
                          <m:r>
                            <a:rPr lang="zh-TW" altLang="en-US">
                              <a:latin typeface="Cambria Math" panose="02040503050406030204" pitchFamily="18" charset="0"/>
                            </a:rPr>
                            <m:t>+</m:t>
                          </m:r>
                          <m:r>
                            <a:rPr lang="zh-TW" altLang="en-US" i="1">
                              <a:latin typeface="Cambria Math" panose="02040503050406030204" pitchFamily="18" charset="0"/>
                            </a:rPr>
                            <m:t>𝑇</m:t>
                          </m:r>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a14:m>
                  <a:r>
                    <a:rPr lang="zh-TW" altLang="en-US" dirty="0">
                      <a:latin typeface="Cambria Math" panose="02040503050406030204" pitchFamily="18" charset="0"/>
                    </a:rPr>
                    <a:t> </a:t>
                  </a:r>
                  <a:endParaRPr lang="en-US" altLang="zh-TW" dirty="0" smtClean="0">
                    <a:latin typeface="Cambria Math" panose="02040503050406030204" pitchFamily="18" charset="0"/>
                    <a:ea typeface="Cambria Math" panose="02040503050406030204" pitchFamily="18" charset="0"/>
                  </a:endParaRPr>
                </a:p>
                <a:p>
                  <a:pPr algn="ctr"/>
                  <a:r>
                    <a:rPr lang="en-US" altLang="zh-TW" dirty="0" smtClean="0">
                      <a:latin typeface="Cambria Math" panose="02040503050406030204" pitchFamily="18" charset="0"/>
                      <a:ea typeface="Cambria Math" panose="02040503050406030204" pitchFamily="18" charset="0"/>
                    </a:rPr>
                    <a:t>Projection tensor </a:t>
                  </a:r>
                  <a14:m>
                    <m:oMath xmlns:m="http://schemas.openxmlformats.org/officeDocument/2006/math">
                      <m:sSup>
                        <m:sSupPr>
                          <m:ctrlPr>
                            <a:rPr lang="zh-TW" altLang="en-US" i="1">
                              <a:latin typeface="Cambria Math" panose="02040503050406030204" pitchFamily="18" charset="0"/>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f>
                        <m:fPr>
                          <m:ctrlPr>
                            <a:rPr lang="zh-TW" altLang="en-US" i="1">
                              <a:latin typeface="Cambria Math" panose="02040503050406030204" pitchFamily="18" charset="0"/>
                            </a:rPr>
                          </m:ctrlPr>
                        </m:fPr>
                        <m:num>
                          <m:r>
                            <a:rPr lang="zh-TW" altLang="en-US">
                              <a:latin typeface="Cambria Math" panose="02040503050406030204" pitchFamily="18" charset="0"/>
                            </a:rPr>
                            <m:t>1</m:t>
                          </m:r>
                        </m:num>
                        <m:den>
                          <m:sSup>
                            <m:sSupPr>
                              <m:ctrlPr>
                                <a:rPr lang="zh-TW" altLang="en-US" i="1">
                                  <a:latin typeface="Cambria Math" panose="02040503050406030204" pitchFamily="18" charset="0"/>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oMath>
                  </a14:m>
                  <a:endParaRPr lang="zh-TW" altLang="en-US" dirty="0">
                    <a:latin typeface="Cambria Math" panose="020405030504060302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699749" y="2815694"/>
                  <a:ext cx="5925475" cy="806439"/>
                </a:xfrm>
                <a:prstGeom prst="rect">
                  <a:avLst/>
                </a:prstGeom>
                <a:blipFill rotWithShape="1">
                  <a:blip r:embed="rId4"/>
                  <a:stretch>
                    <a:fillRect l="-720" t="-2273" b="-3030"/>
                  </a:stretch>
                </a:blipFill>
              </p:spPr>
              <p:txBody>
                <a:bodyPr/>
                <a:lstStyle/>
                <a:p>
                  <a:r>
                    <a:rPr lang="zh-TW" altLang="en-US">
                      <a:noFill/>
                    </a:rPr>
                    <a:t> </a:t>
                  </a:r>
                </a:p>
              </p:txBody>
            </p:sp>
          </mc:Fallback>
        </mc:AlternateContent>
      </p:grpSp>
      <mc:AlternateContent xmlns:mc="http://schemas.openxmlformats.org/markup-compatibility/2006">
        <mc:Choice xmlns:a14="http://schemas.microsoft.com/office/drawing/2010/main" Requires="a14">
          <p:sp>
            <p:nvSpPr>
              <p:cNvPr id="13" name="TextBox 12"/>
              <p:cNvSpPr txBox="1"/>
              <p:nvPr/>
            </p:nvSpPr>
            <p:spPr>
              <a:xfrm>
                <a:off x="685800" y="3596709"/>
                <a:ext cx="8151437" cy="1964256"/>
              </a:xfrm>
              <a:prstGeom prst="rect">
                <a:avLst/>
              </a:prstGeom>
              <a:noFill/>
            </p:spPr>
            <p:txBody>
              <a:bodyPr wrap="square" rtlCol="0">
                <a:spAutoFit/>
              </a:bodyPr>
              <a:lstStyle/>
              <a:p>
                <a:r>
                  <a:rPr lang="en-US" altLang="zh-TW" dirty="0" smtClean="0">
                    <a:latin typeface="Cambria Math" pitchFamily="18" charset="0"/>
                    <a:ea typeface="Cambria Math" pitchFamily="18" charset="0"/>
                  </a:rPr>
                  <a:t>Finally, we find that a viable tensor that reduces to the above components in the locally flat frame is </a:t>
                </a:r>
              </a:p>
              <a:p>
                <a:pPr/>
                <a14:m>
                  <m:oMathPara xmlns:m="http://schemas.openxmlformats.org/officeDocument/2006/math">
                    <m:oMathParaPr>
                      <m:jc m:val="centerGroup"/>
                    </m:oMathParaPr>
                    <m:oMath xmlns:m="http://schemas.openxmlformats.org/officeDocument/2006/math">
                      <m:sSub>
                        <m:sSubPr>
                          <m:ctrlPr>
                            <a:rPr lang="zh-TW" altLang="en-US" i="1">
                              <a:latin typeface="Cambria Math" panose="02040503050406030204" pitchFamily="18" charset="0"/>
                            </a:rPr>
                          </m:ctrlPr>
                        </m:sSubPr>
                        <m:e>
                          <m:sSup>
                            <m:sSupPr>
                              <m:ctrlPr>
                                <a:rPr lang="zh-TW" altLang="en-US" i="1">
                                  <a:latin typeface="Cambria Math" panose="02040503050406030204" pitchFamily="18" charset="0"/>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sub>
                          <m:r>
                            <m:rPr>
                              <m:sty m:val="p"/>
                            </m:rPr>
                            <a:rPr lang="zh-TW" altLang="en-US">
                              <a:latin typeface="Cambria Math" panose="02040503050406030204" pitchFamily="18" charset="0"/>
                            </a:rPr>
                            <m:t>Conduction</m:t>
                          </m:r>
                        </m:sub>
                      </m:sSub>
                      <m:r>
                        <a:rPr lang="zh-TW" altLang="en-US">
                          <a:latin typeface="Cambria Math" panose="02040503050406030204" pitchFamily="18" charset="0"/>
                        </a:rPr>
                        <m:t>=</m:t>
                      </m:r>
                      <m:f>
                        <m:fPr>
                          <m:ctrlPr>
                            <a:rPr lang="zh-TW" altLang="en-US" i="1">
                              <a:latin typeface="Cambria Math" panose="02040503050406030204" pitchFamily="18" charset="0"/>
                            </a:rPr>
                          </m:ctrlPr>
                        </m:fPr>
                        <m:num>
                          <m:r>
                            <a:rPr lang="zh-TW" altLang="en-US">
                              <a:latin typeface="Cambria Math" panose="02040503050406030204" pitchFamily="18" charset="0"/>
                            </a:rPr>
                            <m:t>1</m:t>
                          </m:r>
                        </m:num>
                        <m:den>
                          <m:sSup>
                            <m:sSupPr>
                              <m:ctrlPr>
                                <a:rPr lang="zh-TW" altLang="en-US" i="1">
                                  <a:latin typeface="Cambria Math" panose="02040503050406030204" pitchFamily="18" charset="0"/>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d>
                        <m:dPr>
                          <m:ctrlPr>
                            <a:rPr lang="zh-TW" altLang="en-US" i="1">
                              <a:latin typeface="Cambria Math" panose="02040503050406030204" pitchFamily="18" charset="0"/>
                            </a:rPr>
                          </m:ctrlPr>
                        </m:dP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𝛽</m:t>
                              </m:r>
                            </m:sup>
                          </m:sSubSup>
                        </m:e>
                      </m:d>
                    </m:oMath>
                  </m:oMathPara>
                </a14:m>
                <a:endParaRPr lang="en-US" altLang="zh-TW" i="1" dirty="0" smtClean="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panose="02040503050406030204" pitchFamily="18" charset="0"/>
                            </a:rPr>
                          </m:ctrlPr>
                        </m:sSubPr>
                        <m:e>
                          <m:groupChr>
                            <m:groupChrPr>
                              <m:chr m:val="⟷"/>
                              <m:pos m:val="top"/>
                              <m:vertJc m:val="bot"/>
                              <m:ctrlPr>
                                <a:rPr lang="zh-TW" altLang="en-US" i="1">
                                  <a:latin typeface="Cambria Math" panose="02040503050406030204" pitchFamily="18" charset="0"/>
                                </a:rPr>
                              </m:ctrlPr>
                            </m:groupChrPr>
                            <m:e>
                              <m:r>
                                <a:rPr lang="zh-TW" altLang="en-US" i="1">
                                  <a:latin typeface="Cambria Math" panose="02040503050406030204" pitchFamily="18" charset="0"/>
                                </a:rPr>
                                <m:t>𝑇</m:t>
                              </m:r>
                            </m:e>
                          </m:groupChr>
                        </m:e>
                        <m:sub>
                          <m:r>
                            <m:rPr>
                              <m:sty m:val="p"/>
                            </m:rPr>
                            <a:rPr lang="zh-TW" altLang="en-US">
                              <a:latin typeface="Cambria Math" panose="02040503050406030204" pitchFamily="18" charset="0"/>
                            </a:rPr>
                            <m:t>Conduction</m:t>
                          </m:r>
                        </m:sub>
                      </m:sSub>
                      <m:r>
                        <a:rPr lang="zh-TW" altLang="en-US">
                          <a:latin typeface="Cambria Math" panose="02040503050406030204" pitchFamily="18" charset="0"/>
                        </a:rPr>
                        <m:t>=</m:t>
                      </m:r>
                      <m:f>
                        <m:fPr>
                          <m:ctrlPr>
                            <a:rPr lang="zh-TW" altLang="en-US" i="1">
                              <a:latin typeface="Cambria Math" panose="02040503050406030204" pitchFamily="18" charset="0"/>
                            </a:rPr>
                          </m:ctrlPr>
                        </m:fPr>
                        <m:num>
                          <m:r>
                            <a:rPr lang="zh-TW" altLang="en-US">
                              <a:latin typeface="Cambria Math" panose="02040503050406030204" pitchFamily="18" charset="0"/>
                            </a:rPr>
                            <m:t>1</m:t>
                          </m:r>
                        </m:num>
                        <m:den>
                          <m:sSup>
                            <m:sSupPr>
                              <m:ctrlPr>
                                <a:rPr lang="zh-TW" altLang="en-US" i="1">
                                  <a:latin typeface="Cambria Math" panose="02040503050406030204" pitchFamily="18" charset="0"/>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d>
                        <m:dPr>
                          <m:ctrlPr>
                            <a:rPr lang="zh-TW" altLang="en-US" i="1">
                              <a:latin typeface="Cambria Math" panose="02040503050406030204" pitchFamily="18" charset="0"/>
                            </a:rPr>
                          </m:ctrlPr>
                        </m:dPr>
                        <m:e>
                          <m:sSub>
                            <m:sSubPr>
                              <m:ctrlPr>
                                <a:rPr lang="zh-TW" altLang="en-US" i="1">
                                  <a:latin typeface="Cambria Math" panose="02040503050406030204" pitchFamily="18" charset="0"/>
                                </a:rPr>
                              </m:ctrlPr>
                            </m:sSubPr>
                            <m:e>
                              <m:groupChr>
                                <m:groupChrPr>
                                  <m:chr m:val="⇀"/>
                                  <m:pos m:val="top"/>
                                  <m:vertJc m:val="bot"/>
                                  <m:ctrlPr>
                                    <a:rPr lang="zh-TW" altLang="en-US" i="1">
                                      <a:latin typeface="Cambria Math" panose="02040503050406030204" pitchFamily="18" charset="0"/>
                                    </a:rPr>
                                  </m:ctrlPr>
                                </m:groupChrPr>
                                <m:e>
                                  <m:r>
                                    <a:rPr lang="zh-TW" altLang="en-US" i="1">
                                      <a:latin typeface="Cambria Math" panose="02040503050406030204" pitchFamily="18" charset="0"/>
                                    </a:rPr>
                                    <m:t>𝑄</m:t>
                                  </m:r>
                                </m:e>
                              </m:groupChr>
                            </m:e>
                            <m:sub>
                              <m:r>
                                <a:rPr lang="zh-TW" altLang="en-US" i="1">
                                  <a:latin typeface="Cambria Math" panose="02040503050406030204" pitchFamily="18" charset="0"/>
                                </a:rPr>
                                <m:t>𝑔</m:t>
                              </m:r>
                            </m:sub>
                          </m:sSub>
                          <m:r>
                            <a:rPr lang="zh-TW" altLang="en-US">
                              <a:latin typeface="Cambria Math" panose="02040503050406030204" pitchFamily="18" charset="0"/>
                            </a:rPr>
                            <m:t>⊗</m:t>
                          </m:r>
                          <m:groupChr>
                            <m:groupChrPr>
                              <m:chr m:val="⇀"/>
                              <m:pos m:val="top"/>
                              <m:vertJc m:val="bot"/>
                              <m:ctrlPr>
                                <a:rPr lang="zh-TW" altLang="en-US" i="1">
                                  <a:latin typeface="Cambria Math" panose="02040503050406030204" pitchFamily="18" charset="0"/>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groupChr>
                            <m:groupChrPr>
                              <m:chr m:val="⇀"/>
                              <m:pos m:val="top"/>
                              <m:vertJc m:val="bot"/>
                              <m:ctrlPr>
                                <a:rPr lang="zh-TW" altLang="en-US" i="1">
                                  <a:latin typeface="Cambria Math" panose="02040503050406030204" pitchFamily="18" charset="0"/>
                                </a:rPr>
                              </m:ctrlPr>
                            </m:groupChrPr>
                            <m:e>
                              <m:r>
                                <a:rPr lang="zh-TW" altLang="en-US" i="1">
                                  <a:latin typeface="Cambria Math" panose="02040503050406030204" pitchFamily="18" charset="0"/>
                                </a:rPr>
                                <m:t>𝑈</m:t>
                              </m:r>
                            </m:e>
                          </m:groupChr>
                          <m:r>
                            <a:rPr lang="zh-TW" altLang="en-US">
                              <a:latin typeface="Cambria Math" panose="02040503050406030204" pitchFamily="18" charset="0"/>
                            </a:rPr>
                            <m:t>⊗</m:t>
                          </m:r>
                          <m:sSub>
                            <m:sSubPr>
                              <m:ctrlPr>
                                <a:rPr lang="zh-TW" altLang="en-US" i="1">
                                  <a:latin typeface="Cambria Math" panose="02040503050406030204" pitchFamily="18" charset="0"/>
                                </a:rPr>
                              </m:ctrlPr>
                            </m:sSubPr>
                            <m:e>
                              <m:groupChr>
                                <m:groupChrPr>
                                  <m:chr m:val="⇀"/>
                                  <m:pos m:val="top"/>
                                  <m:vertJc m:val="bot"/>
                                  <m:ctrlPr>
                                    <a:rPr lang="zh-TW" altLang="en-US" i="1">
                                      <a:latin typeface="Cambria Math" panose="02040503050406030204" pitchFamily="18" charset="0"/>
                                    </a:rPr>
                                  </m:ctrlPr>
                                </m:groupChrPr>
                                <m:e>
                                  <m:r>
                                    <a:rPr lang="zh-TW" altLang="en-US" i="1">
                                      <a:latin typeface="Cambria Math" panose="02040503050406030204" pitchFamily="18" charset="0"/>
                                    </a:rPr>
                                    <m:t>𝑄</m:t>
                                  </m:r>
                                </m:e>
                              </m:groupChr>
                            </m:e>
                            <m:sub>
                              <m:r>
                                <a:rPr lang="zh-TW" altLang="en-US" i="1">
                                  <a:latin typeface="Cambria Math" panose="02040503050406030204" pitchFamily="18" charset="0"/>
                                </a:rPr>
                                <m:t>𝑔</m:t>
                              </m:r>
                            </m:sub>
                          </m:sSub>
                        </m:e>
                      </m:d>
                    </m:oMath>
                  </m:oMathPara>
                </a14:m>
                <a:endParaRPr lang="zh-TW" altLang="en-US" dirty="0">
                  <a:latin typeface="Cambria Math" panose="02040503050406030204" pitchFamily="18" charset="0"/>
                </a:endParaRPr>
              </a:p>
              <a:p>
                <a:endParaRPr lang="zh-TW" altLang="en-US" dirty="0">
                  <a:latin typeface="Cambria Math" panose="02040503050406030204" pitchFamily="18"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685800" y="3596709"/>
                <a:ext cx="8151437" cy="1964256"/>
              </a:xfrm>
              <a:prstGeom prst="rect">
                <a:avLst/>
              </a:prstGeom>
              <a:blipFill rotWithShape="1">
                <a:blip r:embed="rId5"/>
                <a:stretch>
                  <a:fillRect l="-673" t="-1863"/>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325787" y="5370174"/>
                <a:ext cx="8673400" cy="14795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panose="02040503050406030204" pitchFamily="18" charset="0"/>
                            </a:rPr>
                          </m:ctrlPr>
                        </m:sSubPr>
                        <m:e>
                          <m:sSup>
                            <m:sSupPr>
                              <m:ctrlPr>
                                <a:rPr lang="zh-TW" altLang="en-US" i="1">
                                  <a:latin typeface="Cambria Math" panose="02040503050406030204" pitchFamily="18" charset="0"/>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sub>
                          <m:r>
                            <m:rPr>
                              <m:sty m:val="p"/>
                            </m:rPr>
                            <a:rPr lang="zh-TW" altLang="en-US">
                              <a:latin typeface="Cambria Math" panose="02040503050406030204" pitchFamily="18" charset="0"/>
                            </a:rPr>
                            <m:t>Conduction</m:t>
                          </m:r>
                        </m:sub>
                      </m:sSub>
                      <m:r>
                        <a:rPr lang="zh-TW" altLang="en-US">
                          <a:latin typeface="Cambria Math" panose="02040503050406030204" pitchFamily="18" charset="0"/>
                        </a:rPr>
                        <m:t>=</m:t>
                      </m:r>
                      <m:f>
                        <m:fPr>
                          <m:ctrlPr>
                            <a:rPr lang="zh-TW" altLang="en-US" i="1">
                              <a:latin typeface="Cambria Math" panose="02040503050406030204" pitchFamily="18" charset="0"/>
                            </a:rPr>
                          </m:ctrlPr>
                        </m:fPr>
                        <m:num>
                          <m:r>
                            <a:rPr lang="zh-TW" altLang="en-US">
                              <a:latin typeface="Cambria Math" panose="02040503050406030204" pitchFamily="18" charset="0"/>
                            </a:rPr>
                            <m:t>1</m:t>
                          </m:r>
                        </m:num>
                        <m:den>
                          <m:sSup>
                            <m:sSupPr>
                              <m:ctrlPr>
                                <a:rPr lang="zh-TW" altLang="en-US" i="1">
                                  <a:latin typeface="Cambria Math" panose="02040503050406030204" pitchFamily="18" charset="0"/>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d>
                        <m:dPr>
                          <m:ctrlPr>
                            <a:rPr lang="zh-TW" altLang="en-US" i="1">
                              <a:latin typeface="Cambria Math" panose="02040503050406030204" pitchFamily="18" charset="0"/>
                            </a:rPr>
                          </m:ctrlPr>
                        </m:dP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panose="02040503050406030204" pitchFamily="18" charset="0"/>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𝛽</m:t>
                              </m:r>
                            </m:sup>
                          </m:sSubSup>
                        </m:e>
                      </m:d>
                      <m:r>
                        <a:rPr lang="zh-TW" altLang="en-US">
                          <a:latin typeface="Cambria Math" panose="02040503050406030204" pitchFamily="18" charset="0"/>
                        </a:rPr>
                        <m:t>=</m:t>
                      </m:r>
                      <m:f>
                        <m:fPr>
                          <m:ctrlPr>
                            <a:rPr lang="zh-TW" altLang="en-US" i="1">
                              <a:latin typeface="Cambria Math" panose="02040503050406030204" pitchFamily="18" charset="0"/>
                            </a:rPr>
                          </m:ctrlPr>
                        </m:fPr>
                        <m:num>
                          <m:r>
                            <a:rPr lang="zh-TW" altLang="en-US">
                              <a:latin typeface="Cambria Math" panose="02040503050406030204" pitchFamily="18" charset="0"/>
                            </a:rPr>
                            <m:t>1</m:t>
                          </m:r>
                        </m:num>
                        <m:den>
                          <m:r>
                            <a:rPr lang="zh-TW" altLang="en-US" i="1">
                              <a:latin typeface="Cambria Math" panose="02040503050406030204" pitchFamily="18" charset="0"/>
                            </a:rPr>
                            <m:t>𝑐</m:t>
                          </m:r>
                        </m:den>
                      </m:f>
                      <m:r>
                        <a:rPr lang="zh-TW" altLang="en-US">
                          <a:latin typeface="Cambria Math" panose="02040503050406030204" pitchFamily="18" charset="0"/>
                        </a:rPr>
                        <m:t>⁢</m:t>
                      </m:r>
                      <m:d>
                        <m:dPr>
                          <m:ctrlPr>
                            <a:rPr lang="zh-TW" altLang="en-US" i="1">
                              <a:latin typeface="Cambria Math" panose="02040503050406030204" pitchFamily="18" charset="0"/>
                            </a:rPr>
                          </m:ctrlPr>
                        </m:dPr>
                        <m:e>
                          <m:d>
                            <m:dPr>
                              <m:ctrlPr>
                                <a:rPr lang="zh-TW" altLang="en-US" i="1">
                                  <a:latin typeface="Cambria Math" panose="02040503050406030204" pitchFamily="18" charset="0"/>
                                </a:rPr>
                              </m:ctrlPr>
                            </m:dPr>
                            <m:e>
                              <m:m>
                                <m:mPr>
                                  <m:mcs>
                                    <m:mc>
                                      <m:mcPr>
                                        <m:count m:val="4"/>
                                        <m:mcJc m:val="center"/>
                                      </m:mcPr>
                                    </m:mc>
                                  </m:mcs>
                                  <m:ctrlPr>
                                    <a:rPr lang="zh-TW" altLang="en-US" i="1">
                                      <a:latin typeface="Cambria Math" panose="02040503050406030204" pitchFamily="18" charset="0"/>
                                    </a:rPr>
                                  </m:ctrlPr>
                                </m:mPr>
                                <m:mr>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
                            </m:e>
                          </m:d>
                          <m:r>
                            <a:rPr lang="zh-TW" altLang="en-US">
                              <a:latin typeface="Cambria Math" panose="02040503050406030204" pitchFamily="18" charset="0"/>
                            </a:rPr>
                            <m:t>+</m:t>
                          </m:r>
                          <m:d>
                            <m:dPr>
                              <m:ctrlPr>
                                <a:rPr lang="zh-TW" altLang="en-US" i="1">
                                  <a:latin typeface="Cambria Math" panose="02040503050406030204" pitchFamily="18" charset="0"/>
                                </a:rPr>
                              </m:ctrlPr>
                            </m:dPr>
                            <m:e>
                              <m:m>
                                <m:mPr>
                                  <m:mcs>
                                    <m:mc>
                                      <m:mcPr>
                                        <m:count m:val="4"/>
                                        <m:mcJc m:val="center"/>
                                      </m:mcPr>
                                    </m:mc>
                                  </m:mcs>
                                  <m:ctrlPr>
                                    <a:rPr lang="zh-TW" altLang="en-US" i="1">
                                      <a:latin typeface="Cambria Math" panose="02040503050406030204" pitchFamily="18" charset="0"/>
                                    </a:rPr>
                                  </m:ctrlPr>
                                </m:mPr>
                                <m:mr>
                                  <m:e>
                                    <m:r>
                                      <a:rPr lang="zh-TW" altLang="en-US">
                                        <a:latin typeface="Cambria Math" panose="02040503050406030204" pitchFamily="18" charset="0"/>
                                      </a:rPr>
                                      <m:t>0</m:t>
                                    </m:r>
                                  </m:e>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𝑥</m:t>
                                        </m:r>
                                      </m:sup>
                                    </m:sSubSup>
                                  </m:e>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𝑦</m:t>
                                        </m:r>
                                      </m:sup>
                                    </m:sSubSup>
                                  </m:e>
                                  <m:e>
                                    <m:sSubSup>
                                      <m:sSubSupPr>
                                        <m:ctrlPr>
                                          <a:rPr lang="zh-TW" altLang="en-US" i="1">
                                            <a:latin typeface="Cambria Math" panose="02040503050406030204" pitchFamily="18" charset="0"/>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𝑧</m:t>
                                        </m:r>
                                      </m:sup>
                                    </m:sSubSup>
                                  </m:e>
                                </m:mr>
                                <m:mr>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r>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e>
                                    <m:r>
                                      <a:rPr lang="zh-TW" altLang="en-US">
                                        <a:latin typeface="Cambria Math" panose="02040503050406030204" pitchFamily="18" charset="0"/>
                                      </a:rPr>
                                      <m:t>0</m:t>
                                    </m:r>
                                  </m:e>
                                </m:mr>
                              </m:m>
                            </m:e>
                          </m:d>
                        </m:e>
                      </m:d>
                    </m:oMath>
                  </m:oMathPara>
                </a14:m>
                <a:endParaRPr lang="zh-TW" altLang="en-US" dirty="0">
                  <a:latin typeface="Cambria Math" panose="02040503050406030204"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325787" y="5370174"/>
                <a:ext cx="8673400" cy="1479508"/>
              </a:xfrm>
              <a:prstGeom prst="rect">
                <a:avLst/>
              </a:prstGeom>
              <a:blipFill rotWithShape="1">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29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Heat </a:t>
            </a:r>
            <a:r>
              <a:rPr lang="en-US" altLang="zh-TW" dirty="0"/>
              <a:t>conduction </a:t>
            </a:r>
            <a:r>
              <a:rPr lang="en-US" altLang="zh-TW" dirty="0" smtClean="0"/>
              <a:t>tensor: Summary</a:t>
            </a:r>
            <a:endParaRPr lang="zh-TW" altLang="en-US" dirty="0"/>
          </a:p>
        </p:txBody>
      </p:sp>
      <mc:AlternateContent xmlns:mc="http://schemas.openxmlformats.org/markup-compatibility/2006" xmlns:a14="http://schemas.microsoft.com/office/drawing/2010/main">
        <mc:Choice Requires="a14">
          <p:sp>
            <p:nvSpPr>
              <p:cNvPr id="3" name="TextBox 2"/>
              <p:cNvSpPr txBox="1"/>
              <p:nvPr/>
            </p:nvSpPr>
            <p:spPr>
              <a:xfrm>
                <a:off x="1330274" y="3028887"/>
                <a:ext cx="6550126" cy="1427057"/>
              </a:xfrm>
              <a:prstGeom prst="rect">
                <a:avLst/>
              </a:prstGeom>
              <a:noFill/>
            </p:spPr>
            <p:txBody>
              <a:bodyPr wrap="none" rtlCol="0">
                <a:spAutoFit/>
              </a:bodyPr>
              <a:lstStyle/>
              <a:p>
                <a:r>
                  <a:rPr lang="en-US" altLang="zh-TW" dirty="0" smtClean="0">
                    <a:latin typeface="Cambria Math" pitchFamily="18" charset="0"/>
                    <a:ea typeface="Cambria Math" pitchFamily="18" charset="0"/>
                  </a:rPr>
                  <a:t>In the locally flat frame, </a:t>
                </a:r>
                <a14:m>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Conduction</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a:rPr>
                                <m:t>0</m:t>
                              </m:r>
                            </m:e>
                            <m:e>
                              <m:sSubSup>
                                <m:sSubSupPr>
                                  <m:ctrlPr>
                                    <a:rPr lang="zh-TW" altLang="en-US" i="1">
                                      <a:latin typeface="Cambria Math"/>
                                    </a:rPr>
                                  </m:ctrlPr>
                                </m:sSubSupPr>
                                <m:e>
                                  <m:r>
                                    <a:rPr lang="zh-TW" altLang="en-US" i="1">
                                      <a:latin typeface="Cambria Math"/>
                                    </a:rPr>
                                    <m:t>𝑄</m:t>
                                  </m:r>
                                </m:e>
                                <m:sub>
                                  <m:r>
                                    <a:rPr lang="zh-TW" altLang="en-US" i="1">
                                      <a:latin typeface="Cambria Math"/>
                                    </a:rPr>
                                    <m:t>𝑔</m:t>
                                  </m:r>
                                </m:sub>
                                <m:sup>
                                  <m:r>
                                    <a:rPr lang="zh-TW" altLang="en-US" i="1">
                                      <a:latin typeface="Cambria Math"/>
                                    </a:rPr>
                                    <m:t>𝑥</m:t>
                                  </m:r>
                                </m:sup>
                              </m:sSubSup>
                            </m:e>
                            <m:e>
                              <m:sSubSup>
                                <m:sSubSupPr>
                                  <m:ctrlPr>
                                    <a:rPr lang="zh-TW" altLang="en-US" i="1">
                                      <a:latin typeface="Cambria Math"/>
                                    </a:rPr>
                                  </m:ctrlPr>
                                </m:sSubSupPr>
                                <m:e>
                                  <m:r>
                                    <a:rPr lang="zh-TW" altLang="en-US" i="1">
                                      <a:latin typeface="Cambria Math"/>
                                    </a:rPr>
                                    <m:t>𝑄</m:t>
                                  </m:r>
                                </m:e>
                                <m:sub>
                                  <m:r>
                                    <a:rPr lang="zh-TW" altLang="en-US" i="1">
                                      <a:latin typeface="Cambria Math"/>
                                    </a:rPr>
                                    <m:t>𝑔</m:t>
                                  </m:r>
                                </m:sub>
                                <m:sup>
                                  <m:r>
                                    <a:rPr lang="zh-TW" altLang="en-US" i="1">
                                      <a:latin typeface="Cambria Math"/>
                                    </a:rPr>
                                    <m:t>𝑦</m:t>
                                  </m:r>
                                </m:sup>
                              </m:sSubSup>
                            </m:e>
                            <m:e>
                              <m:sSubSup>
                                <m:sSubSupPr>
                                  <m:ctrlPr>
                                    <a:rPr lang="zh-TW" altLang="en-US" i="1">
                                      <a:latin typeface="Cambria Math"/>
                                    </a:rPr>
                                  </m:ctrlPr>
                                </m:sSubSupPr>
                                <m:e>
                                  <m:r>
                                    <a:rPr lang="zh-TW" altLang="en-US" i="1">
                                      <a:latin typeface="Cambria Math"/>
                                    </a:rPr>
                                    <m:t>𝑄</m:t>
                                  </m:r>
                                </m:e>
                                <m:sub>
                                  <m:r>
                                    <a:rPr lang="zh-TW" altLang="en-US" i="1">
                                      <a:latin typeface="Cambria Math"/>
                                    </a:rPr>
                                    <m:t>𝑔</m:t>
                                  </m:r>
                                </m:sub>
                                <m:sup>
                                  <m:r>
                                    <a:rPr lang="zh-TW" altLang="en-US" i="1">
                                      <a:latin typeface="Cambria Math"/>
                                    </a:rPr>
                                    <m:t>𝑧</m:t>
                                  </m:r>
                                </m:sup>
                              </m:sSubSup>
                            </m:e>
                          </m:mr>
                          <m:mr>
                            <m:e>
                              <m:sSubSup>
                                <m:sSubSupPr>
                                  <m:ctrlPr>
                                    <a:rPr lang="zh-TW" altLang="en-US" i="1">
                                      <a:latin typeface="Cambria Math"/>
                                    </a:rPr>
                                  </m:ctrlPr>
                                </m:sSubSupPr>
                                <m:e>
                                  <m:r>
                                    <a:rPr lang="zh-TW" altLang="en-US" i="1">
                                      <a:latin typeface="Cambria Math"/>
                                    </a:rPr>
                                    <m:t>𝑄</m:t>
                                  </m:r>
                                </m:e>
                                <m:sub>
                                  <m:r>
                                    <a:rPr lang="zh-TW" altLang="en-US" i="1">
                                      <a:latin typeface="Cambria Math"/>
                                    </a:rPr>
                                    <m:t>𝑔</m:t>
                                  </m:r>
                                </m:sub>
                                <m:sup>
                                  <m:r>
                                    <a:rPr lang="zh-TW" altLang="en-US" i="1">
                                      <a:latin typeface="Cambria Math"/>
                                    </a:rPr>
                                    <m:t>𝑥</m:t>
                                  </m:r>
                                </m:sup>
                              </m:sSubSup>
                            </m:e>
                            <m:e>
                              <m:r>
                                <a:rPr lang="zh-TW" altLang="en-US">
                                  <a:latin typeface="Cambria Math"/>
                                </a:rPr>
                                <m:t>0</m:t>
                              </m:r>
                            </m:e>
                            <m:e>
                              <m:r>
                                <a:rPr lang="zh-TW" altLang="en-US">
                                  <a:latin typeface="Cambria Math"/>
                                </a:rPr>
                                <m:t>0</m:t>
                              </m:r>
                            </m:e>
                            <m:e>
                              <m:r>
                                <a:rPr lang="zh-TW" altLang="en-US">
                                  <a:latin typeface="Cambria Math"/>
                                </a:rPr>
                                <m:t>0</m:t>
                              </m:r>
                            </m:e>
                          </m:mr>
                          <m:mr>
                            <m:e>
                              <m:sSubSup>
                                <m:sSubSupPr>
                                  <m:ctrlPr>
                                    <a:rPr lang="zh-TW" altLang="en-US" i="1">
                                      <a:latin typeface="Cambria Math"/>
                                    </a:rPr>
                                  </m:ctrlPr>
                                </m:sSubSupPr>
                                <m:e>
                                  <m:r>
                                    <a:rPr lang="zh-TW" altLang="en-US" i="1">
                                      <a:latin typeface="Cambria Math"/>
                                    </a:rPr>
                                    <m:t>𝑄</m:t>
                                  </m:r>
                                </m:e>
                                <m:sub>
                                  <m:r>
                                    <a:rPr lang="zh-TW" altLang="en-US" i="1">
                                      <a:latin typeface="Cambria Math"/>
                                    </a:rPr>
                                    <m:t>𝑔</m:t>
                                  </m:r>
                                </m:sub>
                                <m:sup>
                                  <m:r>
                                    <a:rPr lang="zh-TW" altLang="en-US" i="1">
                                      <a:latin typeface="Cambria Math"/>
                                    </a:rPr>
                                    <m:t>𝑦</m:t>
                                  </m:r>
                                </m:sup>
                              </m:sSubSup>
                            </m:e>
                            <m:e>
                              <m:r>
                                <a:rPr lang="zh-TW" altLang="en-US">
                                  <a:latin typeface="Cambria Math"/>
                                </a:rPr>
                                <m:t>0</m:t>
                              </m:r>
                            </m:e>
                            <m:e>
                              <m:r>
                                <a:rPr lang="zh-TW" altLang="en-US">
                                  <a:latin typeface="Cambria Math"/>
                                </a:rPr>
                                <m:t>0</m:t>
                              </m:r>
                            </m:e>
                            <m:e>
                              <m:r>
                                <a:rPr lang="zh-TW" altLang="en-US">
                                  <a:latin typeface="Cambria Math"/>
                                </a:rPr>
                                <m:t>0</m:t>
                              </m:r>
                            </m:e>
                          </m:mr>
                          <m:mr>
                            <m:e>
                              <m:sSubSup>
                                <m:sSubSupPr>
                                  <m:ctrlPr>
                                    <a:rPr lang="zh-TW" altLang="en-US" i="1">
                                      <a:latin typeface="Cambria Math"/>
                                    </a:rPr>
                                  </m:ctrlPr>
                                </m:sSubSupPr>
                                <m:e>
                                  <m:r>
                                    <a:rPr lang="zh-TW" altLang="en-US" i="1">
                                      <a:latin typeface="Cambria Math"/>
                                    </a:rPr>
                                    <m:t>𝑄</m:t>
                                  </m:r>
                                </m:e>
                                <m:sub>
                                  <m:r>
                                    <a:rPr lang="zh-TW" altLang="en-US" i="1">
                                      <a:latin typeface="Cambria Math"/>
                                    </a:rPr>
                                    <m:t>𝑔</m:t>
                                  </m:r>
                                </m:sub>
                                <m:sup>
                                  <m:r>
                                    <a:rPr lang="zh-TW" altLang="en-US" i="1">
                                      <a:latin typeface="Cambria Math"/>
                                    </a:rPr>
                                    <m:t>𝑧</m:t>
                                  </m:r>
                                </m:sup>
                              </m:sSubSup>
                            </m:e>
                            <m:e>
                              <m:r>
                                <a:rPr lang="zh-TW" altLang="en-US">
                                  <a:latin typeface="Cambria Math"/>
                                </a:rPr>
                                <m:t>0</m:t>
                              </m:r>
                            </m:e>
                            <m:e>
                              <m:r>
                                <a:rPr lang="zh-TW" altLang="en-US">
                                  <a:latin typeface="Cambria Math"/>
                                </a:rPr>
                                <m:t>0</m:t>
                              </m:r>
                            </m:e>
                            <m:e>
                              <m:r>
                                <a:rPr lang="zh-TW" altLang="en-US">
                                  <a:latin typeface="Cambria Math"/>
                                </a:rPr>
                                <m:t>0</m:t>
                              </m:r>
                            </m:e>
                          </m:mr>
                        </m:m>
                      </m:e>
                    </m:d>
                  </m:oMath>
                </a14:m>
                <a:endParaRPr lang="zh-TW" alt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330274" y="3028887"/>
                <a:ext cx="6550126" cy="1427057"/>
              </a:xfrm>
              <a:prstGeom prst="rect">
                <a:avLst/>
              </a:prstGeom>
              <a:blipFill rotWithShape="1">
                <a:blip r:embed="rId2"/>
                <a:stretch>
                  <a:fillRect l="-744"/>
                </a:stretch>
              </a:blipFill>
            </p:spPr>
            <p:txBody>
              <a:bodyPr/>
              <a:lstStyle/>
              <a:p>
                <a:r>
                  <a:rPr lang="zh-TW" altLang="en-US">
                    <a:noFill/>
                  </a:rPr>
                  <a:t> </a:t>
                </a:r>
              </a:p>
            </p:txBody>
          </p:sp>
        </mc:Fallback>
      </mc:AlternateContent>
      <p:pic>
        <p:nvPicPr>
          <p:cNvPr id="4" name="Picture 3" descr="G:\Desktop\Black Hole Astrophysics\Textbook circle\11 Ch\stress-energy t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1623" y="4962525"/>
            <a:ext cx="2969028" cy="16605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Rectangle 5"/>
              <p:cNvSpPr/>
              <p:nvPr/>
            </p:nvSpPr>
            <p:spPr>
              <a:xfrm>
                <a:off x="895350" y="1065752"/>
                <a:ext cx="7419975" cy="1774973"/>
              </a:xfrm>
              <a:prstGeom prst="rect">
                <a:avLst/>
              </a:prstGeom>
            </p:spPr>
            <p:txBody>
              <a:bodyPr wrap="square">
                <a:spAutoFit/>
              </a:bodyPr>
              <a:lstStyle/>
              <a:p>
                <a:pPr algn="ctr"/>
                <a:r>
                  <a:rPr lang="en-US" altLang="zh-TW" dirty="0">
                    <a:latin typeface="Cambria Math" panose="02040503050406030204" pitchFamily="18" charset="0"/>
                    <a:ea typeface="Cambria Math" panose="02040503050406030204" pitchFamily="18" charset="0"/>
                  </a:rPr>
                  <a:t>Heat conduction tensor </a:t>
                </a:r>
                <a14:m>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sub>
                        <m:r>
                          <m:rPr>
                            <m:sty m:val="p"/>
                          </m:rPr>
                          <a:rPr lang="zh-TW" altLang="en-US">
                            <a:latin typeface="Cambria Math" panose="02040503050406030204" pitchFamily="18" charset="0"/>
                          </a:rPr>
                          <m:t>Conduction</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d>
                      <m:dPr>
                        <m:ctrlPr>
                          <a:rPr lang="zh-TW" altLang="en-US" i="1">
                            <a:latin typeface="Cambria Math"/>
                          </a:rPr>
                        </m:ctrlPr>
                      </m:dPr>
                      <m:e>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𝛽</m:t>
                            </m:r>
                          </m:sup>
                        </m:sSubSup>
                      </m:e>
                    </m:d>
                  </m:oMath>
                </a14:m>
                <a:endParaRPr lang="zh-TW" altLang="en-US" dirty="0">
                  <a:latin typeface="Cambria Math" panose="02040503050406030204" pitchFamily="18" charset="0"/>
                </a:endParaRPr>
              </a:p>
              <a:p>
                <a:pPr algn="ctr"/>
                <a:endParaRPr lang="en-US" altLang="zh-TW" dirty="0" smtClean="0">
                  <a:latin typeface="Cambria Math" panose="02040503050406030204" pitchFamily="18" charset="0"/>
                  <a:ea typeface="Cambria Math" panose="02040503050406030204" pitchFamily="18" charset="0"/>
                </a:endParaRPr>
              </a:p>
              <a:p>
                <a:pPr algn="ctr"/>
                <a:r>
                  <a:rPr lang="en-US" altLang="zh-TW" dirty="0" smtClean="0">
                    <a:latin typeface="Cambria Math" panose="02040503050406030204" pitchFamily="18" charset="0"/>
                    <a:ea typeface="Cambria Math" panose="02040503050406030204" pitchFamily="18" charset="0"/>
                  </a:rPr>
                  <a:t>Heat conduction vector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r>
                          <a:rPr lang="zh-TW" altLang="en-US" i="1">
                            <a:latin typeface="Cambria Math" panose="02040503050406030204" pitchFamily="18" charset="0"/>
                          </a:rPr>
                          <m:t>𝑇</m:t>
                        </m:r>
                        <m:r>
                          <a:rPr lang="zh-TW" altLang="en-US">
                            <a:latin typeface="Cambria Math" panose="02040503050406030204" pitchFamily="18" charset="0"/>
                          </a:rPr>
                          <m:t>+</m:t>
                        </m:r>
                        <m:r>
                          <a:rPr lang="zh-TW" altLang="en-US" i="1">
                            <a:latin typeface="Cambria Math" panose="02040503050406030204" pitchFamily="18" charset="0"/>
                          </a:rPr>
                          <m:t>𝑇</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a14:m>
                <a:r>
                  <a:rPr lang="zh-TW" altLang="en-US" dirty="0">
                    <a:latin typeface="Cambria Math" panose="02040503050406030204" pitchFamily="18" charset="0"/>
                  </a:rPr>
                  <a:t> </a:t>
                </a:r>
                <a:endParaRPr lang="en-US" altLang="zh-TW" dirty="0" smtClean="0">
                  <a:latin typeface="Cambria Math" panose="02040503050406030204" pitchFamily="18" charset="0"/>
                  <a:ea typeface="Cambria Math" panose="02040503050406030204" pitchFamily="18" charset="0"/>
                </a:endParaRPr>
              </a:p>
              <a:p>
                <a:pPr algn="ctr"/>
                <a:endParaRPr lang="en-US" altLang="zh-TW" dirty="0" smtClean="0">
                  <a:latin typeface="Cambria Math" panose="02040503050406030204" pitchFamily="18" charset="0"/>
                  <a:ea typeface="Cambria Math" panose="02040503050406030204" pitchFamily="18" charset="0"/>
                </a:endParaRPr>
              </a:p>
              <a:p>
                <a:pPr algn="ctr"/>
                <a:r>
                  <a:rPr lang="en-US" altLang="zh-TW" dirty="0" smtClean="0">
                    <a:latin typeface="Cambria Math" panose="02040503050406030204" pitchFamily="18" charset="0"/>
                    <a:ea typeface="Cambria Math" panose="02040503050406030204" pitchFamily="18" charset="0"/>
                  </a:rPr>
                  <a:t>Projection tensor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oMath>
                </a14:m>
                <a:endParaRPr lang="zh-TW" altLang="en-US" dirty="0">
                  <a:latin typeface="Cambria Math" panose="020405030504060302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895350" y="1065752"/>
                <a:ext cx="7419975" cy="1774973"/>
              </a:xfrm>
              <a:prstGeom prst="rect">
                <a:avLst/>
              </a:prstGeom>
              <a:blipFill rotWithShape="1">
                <a:blip r:embed="rId4"/>
                <a:stretch>
                  <a:fillRect b="-687"/>
                </a:stretch>
              </a:blipFill>
            </p:spPr>
            <p:txBody>
              <a:bodyPr/>
              <a:lstStyle/>
              <a:p>
                <a:r>
                  <a:rPr lang="zh-TW" altLang="en-US">
                    <a:noFill/>
                  </a:rPr>
                  <a:t> </a:t>
                </a:r>
              </a:p>
            </p:txBody>
          </p:sp>
        </mc:Fallback>
      </mc:AlternateContent>
      <p:grpSp>
        <p:nvGrpSpPr>
          <p:cNvPr id="15" name="Group 14"/>
          <p:cNvGrpSpPr/>
          <p:nvPr/>
        </p:nvGrpSpPr>
        <p:grpSpPr>
          <a:xfrm>
            <a:off x="37058" y="4333296"/>
            <a:ext cx="2741054" cy="2415543"/>
            <a:chOff x="526961" y="4280532"/>
            <a:chExt cx="2741054" cy="2415543"/>
          </a:xfrm>
        </p:grpSpPr>
        <p:sp>
          <p:nvSpPr>
            <p:cNvPr id="8" name="TextBox 7"/>
            <p:cNvSpPr txBox="1"/>
            <p:nvPr/>
          </p:nvSpPr>
          <p:spPr>
            <a:xfrm>
              <a:off x="526961" y="4280532"/>
              <a:ext cx="2616290"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 moving body frame (MOV)</a:t>
              </a:r>
              <a:endParaRPr lang="zh-TW" altLang="en-US" dirty="0" smtClean="0">
                <a:latin typeface="Cambria Math" pitchFamily="18" charset="0"/>
                <a:ea typeface="Cambria Math" pitchFamily="18" charset="0"/>
              </a:endParaRPr>
            </a:p>
          </p:txBody>
        </p:sp>
        <p:grpSp>
          <p:nvGrpSpPr>
            <p:cNvPr id="9" name="Group 8"/>
            <p:cNvGrpSpPr/>
            <p:nvPr/>
          </p:nvGrpSpPr>
          <p:grpSpPr>
            <a:xfrm>
              <a:off x="792864" y="4628869"/>
              <a:ext cx="2475151" cy="2067206"/>
              <a:chOff x="160937" y="1213596"/>
              <a:chExt cx="5220688" cy="4749054"/>
            </a:xfrm>
          </p:grpSpPr>
          <p:pic>
            <p:nvPicPr>
              <p:cNvPr id="10" name="Picture 9" descr="G:\Desktop\Black Hole Astrophysics\Textbook circle\08 Ch 6.5.2.&amp;6.6.2.2&amp;7.1~7.3\Triangles_(spherical_geometry)_s.jpg"/>
              <p:cNvPicPr>
                <a:picLocks noChangeAspect="1" noChangeArrowheads="1"/>
              </p:cNvPicPr>
              <p:nvPr/>
            </p:nvPicPr>
            <p:blipFill rotWithShape="1">
              <a:blip r:embed="rId5">
                <a:extLst>
                  <a:ext uri="{28A0092B-C50C-407E-A947-70E740481C1C}">
                    <a14:useLocalDpi xmlns:a14="http://schemas.microsoft.com/office/drawing/2010/main" val="0"/>
                  </a:ext>
                </a:extLst>
              </a:blip>
              <a:srcRect l="55059" t="37297" b="8693"/>
              <a:stretch/>
            </p:blipFill>
            <p:spPr bwMode="auto">
              <a:xfrm>
                <a:off x="1358142" y="1213596"/>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G:\Desktop\Black Hole Astrophysics\Textbook circle\08 Ch 6.5.2.&amp;6.6.2.2&amp;7.1~7.3\Triangles_(spherical_geometry)_s.jpg"/>
              <p:cNvPicPr>
                <a:picLocks noChangeAspect="1" noChangeArrowheads="1"/>
              </p:cNvPicPr>
              <p:nvPr/>
            </p:nvPicPr>
            <p:blipFill rotWithShape="1">
              <a:blip r:embed="rId5">
                <a:extLst>
                  <a:ext uri="{28A0092B-C50C-407E-A947-70E740481C1C}">
                    <a14:useLocalDpi xmlns:a14="http://schemas.microsoft.com/office/drawing/2010/main" val="0"/>
                  </a:ext>
                </a:extLst>
              </a:blip>
              <a:srcRect l="55059" t="37297" b="8693"/>
              <a:stretch/>
            </p:blipFill>
            <p:spPr bwMode="auto">
              <a:xfrm>
                <a:off x="160937" y="1986594"/>
                <a:ext cx="4023483" cy="3976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G:\Desktop\Black Hole Astrophysics\Textbook circle\09 Ch7.4\vehic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789639" flipH="1">
                <a:off x="2672638" y="3006833"/>
                <a:ext cx="1252103" cy="94023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V="1">
                <a:off x="2088565" y="3809035"/>
                <a:ext cx="1387611" cy="777994"/>
              </a:xfrm>
              <a:prstGeom prst="straightConnector1">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pic>
        <p:nvPicPr>
          <p:cNvPr id="16" name="Picture 2" descr="G:\Desktop\Black Hole Astrophysics\Textbook circle\11 Ch\conduction_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8759" y="4775447"/>
            <a:ext cx="3102864" cy="1820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660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Viscosity</a:t>
            </a:r>
            <a:endParaRPr lang="zh-TW" altLang="en-US" dirty="0"/>
          </a:p>
        </p:txBody>
      </p:sp>
      <p:sp>
        <p:nvSpPr>
          <p:cNvPr id="4" name="Rectangle 3"/>
          <p:cNvSpPr/>
          <p:nvPr/>
        </p:nvSpPr>
        <p:spPr>
          <a:xfrm>
            <a:off x="577042" y="1398538"/>
            <a:ext cx="8230908" cy="1200329"/>
          </a:xfrm>
          <a:prstGeom prst="rect">
            <a:avLst/>
          </a:prstGeom>
        </p:spPr>
        <p:txBody>
          <a:bodyPr wrap="square">
            <a:spAutoFit/>
          </a:bodyPr>
          <a:lstStyle/>
          <a:p>
            <a:r>
              <a:rPr lang="en-US" altLang="zh-TW" dirty="0">
                <a:latin typeface="Cambria Math" panose="02040503050406030204" pitchFamily="18" charset="0"/>
                <a:ea typeface="Cambria Math" panose="02040503050406030204" pitchFamily="18" charset="0"/>
              </a:rPr>
              <a:t>Another related process that arises because of long particle mean free paths </a:t>
            </a:r>
            <a:r>
              <a:rPr lang="en-US" altLang="zh-TW" dirty="0" smtClean="0">
                <a:latin typeface="Cambria Math" panose="02040503050406030204" pitchFamily="18" charset="0"/>
                <a:ea typeface="Cambria Math" panose="02040503050406030204" pitchFamily="18" charset="0"/>
              </a:rPr>
              <a:t>is</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viscosity</a:t>
            </a:r>
            <a:r>
              <a:rPr lang="en-US" altLang="zh-TW" dirty="0">
                <a:latin typeface="Cambria Math" panose="02040503050406030204" pitchFamily="18" charset="0"/>
                <a:ea typeface="Cambria Math" panose="02040503050406030204" pitchFamily="18" charset="0"/>
              </a:rPr>
              <a:t>; this transports momentum rather than energy. Two kinds of viscosity </a:t>
            </a:r>
            <a:r>
              <a:rPr lang="en-US" altLang="zh-TW" dirty="0" smtClean="0">
                <a:latin typeface="Cambria Math" panose="02040503050406030204" pitchFamily="18" charset="0"/>
                <a:ea typeface="Cambria Math" panose="02040503050406030204" pitchFamily="18" charset="0"/>
              </a:rPr>
              <a:t>are</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recognized</a:t>
            </a:r>
            <a:r>
              <a:rPr lang="en-US" altLang="zh-TW" dirty="0">
                <a:latin typeface="Cambria Math" panose="02040503050406030204" pitchFamily="18" charset="0"/>
                <a:ea typeface="Cambria Math" panose="02040503050406030204" pitchFamily="18" charset="0"/>
              </a:rPr>
              <a:t>: shear and bulk. Shear viscosity transports momentum perpendicular </a:t>
            </a:r>
            <a:r>
              <a:rPr lang="en-US" altLang="zh-TW" dirty="0" smtClean="0">
                <a:latin typeface="Cambria Math" panose="02040503050406030204" pitchFamily="18" charset="0"/>
                <a:ea typeface="Cambria Math" panose="02040503050406030204" pitchFamily="18" charset="0"/>
              </a:rPr>
              <a:t>to</a:t>
            </a:r>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the </a:t>
            </a:r>
            <a:r>
              <a:rPr lang="en-US" altLang="zh-TW" dirty="0">
                <a:latin typeface="Cambria Math" panose="02040503050406030204" pitchFamily="18" charset="0"/>
                <a:ea typeface="Cambria Math" panose="02040503050406030204" pitchFamily="18" charset="0"/>
              </a:rPr>
              <a:t>ﬂuid ﬂow, and bulk viscosity does so parallel to the ﬂow.</a:t>
            </a:r>
            <a:endParaRPr lang="zh-TW" altLang="en-US" dirty="0">
              <a:latin typeface="Cambria Math" panose="02040503050406030204" pitchFamily="18" charset="0"/>
            </a:endParaRPr>
          </a:p>
        </p:txBody>
      </p:sp>
      <p:pic>
        <p:nvPicPr>
          <p:cNvPr id="9218" name="Picture 2" descr="G:\Desktop\Black Hole Astrophysics\Textbook circle\11 Ch\stress_typ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160939"/>
            <a:ext cx="3814762" cy="303167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Desktop\Black Hole Astrophysics\Textbook circle\11 Ch\ColdFlo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495" y="3164760"/>
            <a:ext cx="3787649" cy="302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95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Viscosity stress-energy component</a:t>
            </a:r>
            <a:endParaRPr lang="zh-TW" altLang="en-US" dirty="0"/>
          </a:p>
        </p:txBody>
      </p:sp>
      <p:pic>
        <p:nvPicPr>
          <p:cNvPr id="4" name="Picture 3" descr="G:\Desktop\Black Hole Astrophysics\Textbook circle\11 Ch\stress-energy ten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8675" y="1876425"/>
            <a:ext cx="2961433" cy="16562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Desktop\Black Hole Astrophysics\Textbook circle\11 Ch\stress_typ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010" y="1136107"/>
            <a:ext cx="2718940" cy="2160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3833" y="1135049"/>
            <a:ext cx="5346917"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Since viscosity works to transport momentum, it should manifest itself in the momentum flux term of the tensor.</a:t>
            </a:r>
            <a:endParaRPr lang="zh-TW" altLang="en-US" dirty="0" smtClean="0">
              <a:latin typeface="Cambria Math" pitchFamily="18" charset="0"/>
              <a:ea typeface="Cambria Math" pitchFamily="18" charset="0"/>
            </a:endParaRPr>
          </a:p>
        </p:txBody>
      </p:sp>
      <p:sp>
        <p:nvSpPr>
          <p:cNvPr id="7" name="Oval 6"/>
          <p:cNvSpPr/>
          <p:nvPr/>
        </p:nvSpPr>
        <p:spPr>
          <a:xfrm>
            <a:off x="4239933" y="2486413"/>
            <a:ext cx="1313142" cy="81049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TextBox 7"/>
          <p:cNvSpPr txBox="1"/>
          <p:nvPr/>
        </p:nvSpPr>
        <p:spPr>
          <a:xfrm>
            <a:off x="653833" y="3646449"/>
            <a:ext cx="706481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I’m not so familiar with this part so below mainly follows the textbook.</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4" name="TextBox 13"/>
              <p:cNvSpPr txBox="1"/>
              <p:nvPr/>
            </p:nvSpPr>
            <p:spPr>
              <a:xfrm>
                <a:off x="653833" y="4293204"/>
                <a:ext cx="3879652" cy="4144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sub>
                          <m:r>
                            <m:rPr>
                              <m:sty m:val="p"/>
                            </m:rPr>
                            <a:rPr lang="zh-TW" altLang="en-US">
                              <a:latin typeface="Cambria Math"/>
                            </a:rPr>
                            <m:t>Viscosity</m:t>
                          </m:r>
                        </m:sub>
                      </m:sSub>
                      <m:r>
                        <a:rPr lang="zh-TW" altLang="en-US">
                          <a:latin typeface="Cambria Math"/>
                        </a:rPr>
                        <m:t>=−2⁢</m:t>
                      </m:r>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p>
                        <m:sSupPr>
                          <m:ctrlPr>
                            <a:rPr lang="zh-TW" altLang="en-US" i="1">
                              <a:latin typeface="Cambria Math"/>
                            </a:rPr>
                          </m:ctrlPr>
                        </m:sSupPr>
                        <m:e>
                          <m:r>
                            <a:rPr lang="zh-TW" altLang="en-US" i="1">
                              <a:latin typeface="Cambria Math"/>
                            </a:rPr>
                            <m:t>𝛴</m:t>
                          </m:r>
                        </m:e>
                        <m:sup>
                          <m:r>
                            <m:rPr>
                              <m:sty m:val="p"/>
                            </m:rPr>
                            <a:rPr lang="zh-TW" altLang="en-US">
                              <a:latin typeface="Cambria Math"/>
                            </a:rPr>
                            <m:t>αβ</m:t>
                          </m:r>
                        </m:sup>
                      </m:sSup>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r>
                        <a:rPr lang="zh-TW" altLang="en-US" i="1">
                          <a:latin typeface="Cambria Math"/>
                        </a:rPr>
                        <m:t>𝛩</m:t>
                      </m:r>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oMath>
                  </m:oMathPara>
                </a14:m>
                <a:endParaRPr lang="zh-TW"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53833" y="4293204"/>
                <a:ext cx="3879652" cy="414409"/>
              </a:xfrm>
              <a:prstGeom prst="rect">
                <a:avLst/>
              </a:prstGeom>
              <a:blipFill rotWithShape="1">
                <a:blip r:embed="rId4"/>
                <a:stretch>
                  <a:fillRect b="-882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49209" y="5189685"/>
                <a:ext cx="4058932" cy="484941"/>
              </a:xfrm>
              <a:prstGeom prst="rect">
                <a:avLst/>
              </a:prstGeom>
            </p:spPr>
            <p:txBody>
              <a:bodyPr wrap="none">
                <a:spAutoFit/>
              </a:bodyPr>
              <a:lstStyle/>
              <a:p>
                <a:r>
                  <a:rPr lang="en-US" altLang="zh-TW" dirty="0">
                    <a:latin typeface="Cambria Math" panose="02040503050406030204" pitchFamily="18" charset="0"/>
                    <a:ea typeface="Cambria Math" panose="02040503050406030204" pitchFamily="18" charset="0"/>
                  </a:rPr>
                  <a:t>Projection tensor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oMath>
                </a14:m>
                <a:endParaRPr lang="zh-TW" alt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649209" y="5189685"/>
                <a:ext cx="4058932" cy="484941"/>
              </a:xfrm>
              <a:prstGeom prst="rect">
                <a:avLst/>
              </a:prstGeom>
              <a:blipFill rotWithShape="1">
                <a:blip r:embed="rId5"/>
                <a:stretch>
                  <a:fillRect l="-1201" b="-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49209" y="5740663"/>
                <a:ext cx="5360378" cy="504818"/>
              </a:xfrm>
              <a:prstGeom prst="rect">
                <a:avLst/>
              </a:prstGeom>
              <a:noFill/>
            </p:spPr>
            <p:txBody>
              <a:bodyPr wrap="none" rtlCol="0">
                <a:spAutoFit/>
              </a:bodyPr>
              <a:lstStyle/>
              <a:p>
                <a:r>
                  <a:rPr lang="en-US" altLang="zh-TW" dirty="0" err="1" smtClean="0"/>
                  <a:t>Shea</a:t>
                </a:r>
                <a:r>
                  <a:rPr lang="en-US" altLang="zh-TW" dirty="0" smtClean="0"/>
                  <a:t>r tensor </a:t>
                </a:r>
                <a14:m>
                  <m:oMath xmlns:m="http://schemas.openxmlformats.org/officeDocument/2006/math">
                    <m:sSup>
                      <m:sSupPr>
                        <m:ctrlPr>
                          <a:rPr lang="zh-TW" altLang="en-US" i="1">
                            <a:latin typeface="Cambria Math"/>
                          </a:rPr>
                        </m:ctrlPr>
                      </m:sSupPr>
                      <m:e>
                        <m:r>
                          <a:rPr lang="zh-TW" altLang="en-US" i="1">
                            <a:latin typeface="Cambria Math"/>
                          </a:rPr>
                          <m:t>𝛴</m:t>
                        </m:r>
                      </m:e>
                      <m:sup>
                        <m:r>
                          <m:rPr>
                            <m:sty m:val="p"/>
                          </m:rPr>
                          <a:rPr lang="zh-TW" altLang="en-US">
                            <a:latin typeface="Cambria Math"/>
                          </a:rPr>
                          <m:t>αβ</m:t>
                        </m:r>
                      </m:sup>
                    </m:sSup>
                    <m:r>
                      <a:rPr lang="zh-TW" altLang="en-US">
                        <a:latin typeface="Cambria Math"/>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αγ</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βγ</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3</m:t>
                        </m:r>
                      </m:den>
                    </m:f>
                    <m:r>
                      <a:rPr lang="zh-TW" altLang="en-US">
                        <a:latin typeface="Cambria Math"/>
                      </a:rPr>
                      <m:t>⁢</m:t>
                    </m:r>
                    <m:r>
                      <a:rPr lang="zh-TW" altLang="en-US" i="1">
                        <a:latin typeface="Cambria Math"/>
                      </a:rPr>
                      <m:t>𝛩</m:t>
                    </m:r>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oMath>
                </a14:m>
                <a:endParaRPr lang="zh-TW" alt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49209" y="5740663"/>
                <a:ext cx="5360378" cy="504818"/>
              </a:xfrm>
              <a:prstGeom prst="rect">
                <a:avLst/>
              </a:prstGeom>
              <a:blipFill rotWithShape="1">
                <a:blip r:embed="rId6"/>
                <a:stretch>
                  <a:fillRect l="-909" t="-172289" b="-25180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49209" y="6337530"/>
                <a:ext cx="2839752" cy="391517"/>
              </a:xfrm>
              <a:prstGeom prst="rect">
                <a:avLst/>
              </a:prstGeom>
              <a:noFill/>
            </p:spPr>
            <p:txBody>
              <a:bodyPr wrap="none" rtlCol="0">
                <a:spAutoFit/>
              </a:bodyPr>
              <a:lstStyle/>
              <a:p>
                <a:r>
                  <a:rPr lang="en-US" altLang="zh-TW" dirty="0" smtClean="0"/>
                  <a:t>Compression </a:t>
                </a:r>
                <a:r>
                  <a:rPr lang="en-US" altLang="zh-TW" dirty="0"/>
                  <a:t>r</a:t>
                </a:r>
                <a:r>
                  <a:rPr lang="en-US" altLang="zh-TW" dirty="0" smtClean="0"/>
                  <a:t>ate </a:t>
                </a:r>
                <a14:m>
                  <m:oMath xmlns:m="http://schemas.openxmlformats.org/officeDocument/2006/math">
                    <m:r>
                      <a:rPr lang="zh-TW" altLang="en-US" i="1">
                        <a:latin typeface="Cambria Math"/>
                      </a:rPr>
                      <m:t>𝛩</m:t>
                    </m:r>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𝛾</m:t>
                        </m:r>
                      </m:sup>
                    </m:sSup>
                  </m:oMath>
                </a14:m>
                <a:endParaRPr lang="zh-TW"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649209" y="6337530"/>
                <a:ext cx="2839752" cy="391517"/>
              </a:xfrm>
              <a:prstGeom prst="rect">
                <a:avLst/>
              </a:prstGeom>
              <a:blipFill rotWithShape="1">
                <a:blip r:embed="rId7"/>
                <a:stretch>
                  <a:fillRect l="-1717" t="-6250" b="-2031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089010" y="4497388"/>
                <a:ext cx="2735044" cy="668901"/>
              </a:xfrm>
              <a:prstGeom prst="rect">
                <a:avLst/>
              </a:prstGeom>
              <a:noFill/>
            </p:spPr>
            <p:txBody>
              <a:bodyPr wrap="none" rtlCol="0">
                <a:spAutoFit/>
              </a:bodyPr>
              <a:lstStyle/>
              <a:p>
                <a:r>
                  <a:rPr lang="en-US" altLang="zh-TW" i="1" dirty="0" smtClean="0">
                    <a:latin typeface="Cambria Math"/>
                  </a:rPr>
                  <a:t>Shear viscosity coefficient</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r>
                            <a:rPr lang="zh-TW" altLang="en-US" i="1">
                              <a:latin typeface="Cambria Math"/>
                            </a:rPr>
                            <m:t>𝑇</m:t>
                          </m:r>
                        </m:e>
                      </m:d>
                      <m:r>
                        <a:rPr lang="zh-TW" altLang="en-US">
                          <a:latin typeface="Cambria Math"/>
                        </a:rPr>
                        <m:t>⁢</m:t>
                      </m:r>
                    </m:oMath>
                  </m:oMathPara>
                </a14:m>
                <a:endParaRPr lang="zh-TW" alt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6089010" y="4497388"/>
                <a:ext cx="2735044" cy="668901"/>
              </a:xfrm>
              <a:prstGeom prst="rect">
                <a:avLst/>
              </a:prstGeom>
              <a:blipFill rotWithShape="1">
                <a:blip r:embed="rId8"/>
                <a:stretch>
                  <a:fillRect l="-2004" t="-5505" r="-1336" b="-367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6219650" y="5452784"/>
                <a:ext cx="2473763" cy="668901"/>
              </a:xfrm>
              <a:prstGeom prst="rect">
                <a:avLst/>
              </a:prstGeom>
            </p:spPr>
            <p:txBody>
              <a:bodyPr wrap="square">
                <a:spAutoFit/>
              </a:bodyPr>
              <a:lstStyle/>
              <a:p>
                <a:r>
                  <a:rPr lang="en-US" altLang="zh-TW" dirty="0" smtClean="0"/>
                  <a:t>Bulk viscosity coefficient </a:t>
                </a: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𝑔</m:t>
                          </m:r>
                        </m:sub>
                      </m:sSub>
                      <m:r>
                        <a:rPr lang="zh-TW" altLang="en-US">
                          <a:latin typeface="Cambria Math"/>
                        </a:rPr>
                        <m:t>⁢</m:t>
                      </m:r>
                      <m:d>
                        <m:dPr>
                          <m:ctrlPr>
                            <a:rPr lang="zh-TW" altLang="en-US" i="1">
                              <a:latin typeface="Cambria Math"/>
                            </a:rPr>
                          </m:ctrlPr>
                        </m:dPr>
                        <m:e>
                          <m:r>
                            <a:rPr lang="zh-TW" altLang="en-US" i="1">
                              <a:latin typeface="Cambria Math"/>
                            </a:rPr>
                            <m:t>𝜌</m:t>
                          </m:r>
                          <m:r>
                            <a:rPr lang="zh-TW" altLang="en-US">
                              <a:latin typeface="Cambria Math"/>
                            </a:rPr>
                            <m:t>,</m:t>
                          </m:r>
                          <m:r>
                            <a:rPr lang="zh-TW" altLang="en-US" i="1">
                              <a:latin typeface="Cambria Math"/>
                            </a:rPr>
                            <m:t>𝑇</m:t>
                          </m:r>
                        </m:e>
                      </m:d>
                    </m:oMath>
                  </m:oMathPara>
                </a14:m>
                <a:endParaRPr lang="zh-TW" alt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6219650" y="5452784"/>
                <a:ext cx="2473763" cy="668901"/>
              </a:xfrm>
              <a:prstGeom prst="rect">
                <a:avLst/>
              </a:prstGeom>
              <a:blipFill rotWithShape="1">
                <a:blip r:embed="rId9"/>
                <a:stretch>
                  <a:fillRect l="-1970" t="-4545" r="-3202" b="-3636"/>
                </a:stretch>
              </a:blipFill>
            </p:spPr>
            <p:txBody>
              <a:bodyPr/>
              <a:lstStyle/>
              <a:p>
                <a:r>
                  <a:rPr lang="zh-TW" altLang="en-US">
                    <a:noFill/>
                  </a:rPr>
                  <a:t> </a:t>
                </a:r>
              </a:p>
            </p:txBody>
          </p:sp>
        </mc:Fallback>
      </mc:AlternateContent>
      <p:grpSp>
        <p:nvGrpSpPr>
          <p:cNvPr id="30" name="Group 29"/>
          <p:cNvGrpSpPr/>
          <p:nvPr/>
        </p:nvGrpSpPr>
        <p:grpSpPr>
          <a:xfrm>
            <a:off x="2313030" y="4690826"/>
            <a:ext cx="877845" cy="369332"/>
            <a:chOff x="2313030" y="4690826"/>
            <a:chExt cx="877845" cy="369332"/>
          </a:xfrm>
        </p:grpSpPr>
        <p:sp>
          <p:nvSpPr>
            <p:cNvPr id="24" name="TextBox 23"/>
            <p:cNvSpPr txBox="1"/>
            <p:nvPr/>
          </p:nvSpPr>
          <p:spPr>
            <a:xfrm>
              <a:off x="2386307" y="4690826"/>
              <a:ext cx="731290"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shear</a:t>
              </a:r>
              <a:endParaRPr lang="zh-TW" altLang="en-US" dirty="0" smtClean="0">
                <a:latin typeface="Cambria Math" pitchFamily="18" charset="0"/>
                <a:ea typeface="Cambria Math" pitchFamily="18" charset="0"/>
              </a:endParaRPr>
            </a:p>
          </p:txBody>
        </p:sp>
        <p:cxnSp>
          <p:nvCxnSpPr>
            <p:cNvPr id="27" name="Straight Connector 26"/>
            <p:cNvCxnSpPr/>
            <p:nvPr/>
          </p:nvCxnSpPr>
          <p:spPr>
            <a:xfrm>
              <a:off x="2313030" y="4736188"/>
              <a:ext cx="8778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452996" y="4702614"/>
            <a:ext cx="877845" cy="369332"/>
            <a:chOff x="3452996" y="4702614"/>
            <a:chExt cx="877845" cy="369332"/>
          </a:xfrm>
        </p:grpSpPr>
        <p:sp>
          <p:nvSpPr>
            <p:cNvPr id="25" name="TextBox 24"/>
            <p:cNvSpPr txBox="1"/>
            <p:nvPr/>
          </p:nvSpPr>
          <p:spPr>
            <a:xfrm>
              <a:off x="3616044" y="4702614"/>
              <a:ext cx="623889"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bulk</a:t>
              </a:r>
              <a:endParaRPr lang="zh-TW" altLang="en-US" dirty="0" smtClean="0">
                <a:latin typeface="Cambria Math" pitchFamily="18" charset="0"/>
                <a:ea typeface="Cambria Math" pitchFamily="18" charset="0"/>
              </a:endParaRPr>
            </a:p>
          </p:txBody>
        </p:sp>
        <p:cxnSp>
          <p:nvCxnSpPr>
            <p:cNvPr id="28" name="Straight Connector 27"/>
            <p:cNvCxnSpPr/>
            <p:nvPr/>
          </p:nvCxnSpPr>
          <p:spPr>
            <a:xfrm>
              <a:off x="3452996" y="4736188"/>
              <a:ext cx="87784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34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4" grpId="0"/>
      <p:bldP spid="16" grpId="0"/>
      <p:bldP spid="18" grpId="0"/>
      <p:bldP spid="20" grpId="0"/>
      <p:bldP spid="22"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endParaRPr lang="zh-TW" altLang="en-US"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8988"/>
          <a:stretch/>
        </p:blipFill>
        <p:spPr bwMode="auto">
          <a:xfrm>
            <a:off x="754063" y="118514"/>
            <a:ext cx="7499970" cy="272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2776812" y="5589993"/>
                <a:ext cx="3454472" cy="11637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fluid</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𝜌</m:t>
                                </m:r>
                                <m:r>
                                  <a:rPr lang="zh-TW" altLang="en-US">
                                    <a:latin typeface="Cambria Math"/>
                                  </a:rPr>
                                  <m:t>+</m:t>
                                </m:r>
                                <m:r>
                                  <a:rPr lang="zh-TW" altLang="en-US" i="1">
                                    <a:latin typeface="Cambria Math"/>
                                  </a:rPr>
                                  <m:t>𝜀</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i="1">
                                    <a:latin typeface="Cambria Math"/>
                                  </a:rPr>
                                  <m:t>𝑝</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i="1">
                                    <a:latin typeface="Cambria Math"/>
                                  </a:rPr>
                                  <m:t>𝑝</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i="1">
                                    <a:latin typeface="Cambria Math"/>
                                  </a:rPr>
                                  <m:t>𝑝</m:t>
                                </m:r>
                              </m:e>
                            </m:mr>
                          </m:m>
                        </m:e>
                      </m:d>
                    </m:oMath>
                  </m:oMathPara>
                </a14:m>
                <a:endParaRPr lang="zh-TW" altLang="en-US" dirty="0"/>
              </a:p>
            </p:txBody>
          </p:sp>
        </mc:Choice>
        <mc:Fallback>
          <p:sp>
            <p:nvSpPr>
              <p:cNvPr id="4" name="TextBox 3"/>
              <p:cNvSpPr txBox="1">
                <a:spLocks noRot="1" noChangeAspect="1" noMove="1" noResize="1" noEditPoints="1" noAdjustHandles="1" noChangeArrowheads="1" noChangeShapeType="1" noTextEdit="1"/>
              </p:cNvSpPr>
              <p:nvPr/>
            </p:nvSpPr>
            <p:spPr>
              <a:xfrm>
                <a:off x="2776812" y="5589993"/>
                <a:ext cx="3454472" cy="1163780"/>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722115" y="2954522"/>
                <a:ext cx="7563866" cy="1261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d>
                        </m:e>
                        <m:sub>
                          <m:r>
                            <m:rPr>
                              <m:sty m:val="p"/>
                            </m:rPr>
                            <a:rPr lang="zh-TW" altLang="en-US" sz="1600">
                              <a:latin typeface="Cambria Math"/>
                            </a:rPr>
                            <m:t>Viscosity</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xx</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xz</m:t>
                                    </m:r>
                                  </m:sup>
                                </m:sSup>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yy</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yz</m:t>
                                    </m:r>
                                  </m:sup>
                                </m:sSup>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zz</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mr>
                          </m:m>
                        </m:e>
                      </m:d>
                    </m:oMath>
                  </m:oMathPara>
                </a14:m>
                <a:endParaRPr lang="zh-TW" altLang="en-US" sz="1600" dirty="0"/>
              </a:p>
            </p:txBody>
          </p:sp>
        </mc:Choice>
        <mc:Fallback>
          <p:sp>
            <p:nvSpPr>
              <p:cNvPr id="8" name="TextBox 7"/>
              <p:cNvSpPr txBox="1">
                <a:spLocks noRot="1" noChangeAspect="1" noMove="1" noResize="1" noEditPoints="1" noAdjustHandles="1" noChangeArrowheads="1" noChangeShapeType="1" noTextEdit="1"/>
              </p:cNvSpPr>
              <p:nvPr/>
            </p:nvSpPr>
            <p:spPr>
              <a:xfrm>
                <a:off x="722115" y="2954522"/>
                <a:ext cx="7563866" cy="1261243"/>
              </a:xfrm>
              <a:prstGeom prst="rect">
                <a:avLst/>
              </a:prstGeom>
              <a:blipFill rotWithShape="1">
                <a:blip r:embed="rId4"/>
                <a:stretch>
                  <a:fillRect/>
                </a:stretch>
              </a:blipFill>
            </p:spPr>
            <p:txBody>
              <a:bodyPr/>
              <a:lstStyle/>
              <a:p>
                <a:r>
                  <a:rPr lang="zh-TW" altLang="en-US">
                    <a:noFill/>
                  </a:rPr>
                  <a:t> </a:t>
                </a:r>
              </a:p>
            </p:txBody>
          </p:sp>
        </mc:Fallback>
      </mc:AlternateContent>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80541"/>
          <a:stretch/>
        </p:blipFill>
        <p:spPr bwMode="auto">
          <a:xfrm>
            <a:off x="754063" y="4215765"/>
            <a:ext cx="7499970" cy="129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495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Viscous Heating</a:t>
            </a:r>
            <a:endParaRPr lang="zh-TW" altLang="en-US" dirty="0"/>
          </a:p>
        </p:txBody>
      </p:sp>
      <p:grpSp>
        <p:nvGrpSpPr>
          <p:cNvPr id="4" name="Group 3"/>
          <p:cNvGrpSpPr/>
          <p:nvPr/>
        </p:nvGrpSpPr>
        <p:grpSpPr>
          <a:xfrm>
            <a:off x="878997" y="1305017"/>
            <a:ext cx="7651680" cy="2698750"/>
            <a:chOff x="2439988" y="2816225"/>
            <a:chExt cx="4262437" cy="1503363"/>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88" y="2816225"/>
              <a:ext cx="4262437"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4040188"/>
              <a:ext cx="4256087" cy="27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mc:Choice xmlns:a14="http://schemas.microsoft.com/office/drawing/2010/main" Requires="a14">
          <p:sp>
            <p:nvSpPr>
              <p:cNvPr id="9" name="TextBox 8"/>
              <p:cNvSpPr txBox="1"/>
              <p:nvPr/>
            </p:nvSpPr>
            <p:spPr>
              <a:xfrm>
                <a:off x="2977601" y="5396433"/>
                <a:ext cx="3454472" cy="11637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d>
                        </m:e>
                        <m:sub>
                          <m:r>
                            <m:rPr>
                              <m:sty m:val="p"/>
                            </m:rPr>
                            <a:rPr lang="zh-TW" altLang="en-US">
                              <a:latin typeface="Cambria Math"/>
                            </a:rPr>
                            <m:t>fluid</m:t>
                          </m:r>
                        </m:sub>
                      </m:sSub>
                      <m:r>
                        <a:rPr lang="zh-TW" altLang="en-US">
                          <a:latin typeface="Cambria Math"/>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i="1">
                                    <a:latin typeface="Cambria Math"/>
                                  </a:rPr>
                                  <m:t>𝜌</m:t>
                                </m:r>
                                <m:r>
                                  <a:rPr lang="zh-TW" altLang="en-US">
                                    <a:latin typeface="Cambria Math"/>
                                  </a:rPr>
                                  <m:t>+</m:t>
                                </m:r>
                                <m:r>
                                  <a:rPr lang="zh-TW" altLang="en-US" i="1">
                                    <a:latin typeface="Cambria Math"/>
                                  </a:rPr>
                                  <m:t>𝜀</m:t>
                                </m:r>
                              </m:e>
                              <m:e>
                                <m:r>
                                  <a:rPr lang="zh-TW" altLang="en-US">
                                    <a:latin typeface="Cambria Math"/>
                                  </a:rPr>
                                  <m:t>0</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i="1">
                                    <a:latin typeface="Cambria Math"/>
                                  </a:rPr>
                                  <m:t>𝑝</m:t>
                                </m:r>
                              </m:e>
                              <m:e>
                                <m:r>
                                  <a:rPr lang="zh-TW" altLang="en-US">
                                    <a:latin typeface="Cambria Math"/>
                                  </a:rPr>
                                  <m:t>0</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i="1">
                                    <a:latin typeface="Cambria Math"/>
                                  </a:rPr>
                                  <m:t>𝑝</m:t>
                                </m:r>
                              </m:e>
                              <m:e>
                                <m:r>
                                  <a:rPr lang="zh-TW" altLang="en-US">
                                    <a:latin typeface="Cambria Math"/>
                                  </a:rPr>
                                  <m:t>0</m:t>
                                </m:r>
                              </m:e>
                            </m:mr>
                            <m:mr>
                              <m:e>
                                <m:r>
                                  <a:rPr lang="zh-TW" altLang="en-US">
                                    <a:latin typeface="Cambria Math"/>
                                  </a:rPr>
                                  <m:t>0</m:t>
                                </m:r>
                              </m:e>
                              <m:e>
                                <m:r>
                                  <a:rPr lang="zh-TW" altLang="en-US">
                                    <a:latin typeface="Cambria Math"/>
                                  </a:rPr>
                                  <m:t>0</m:t>
                                </m:r>
                              </m:e>
                              <m:e>
                                <m:r>
                                  <a:rPr lang="zh-TW" altLang="en-US">
                                    <a:latin typeface="Cambria Math"/>
                                  </a:rPr>
                                  <m:t>0</m:t>
                                </m:r>
                              </m:e>
                              <m:e>
                                <m:r>
                                  <a:rPr lang="zh-TW" altLang="en-US" i="1">
                                    <a:latin typeface="Cambria Math"/>
                                  </a:rPr>
                                  <m:t>𝑝</m:t>
                                </m:r>
                              </m:e>
                            </m:mr>
                          </m:m>
                        </m:e>
                      </m:d>
                    </m:oMath>
                  </m:oMathPara>
                </a14:m>
                <a:endParaRPr lang="zh-TW" altLang="en-US" dirty="0"/>
              </a:p>
            </p:txBody>
          </p:sp>
        </mc:Choice>
        <mc:Fallback>
          <p:sp>
            <p:nvSpPr>
              <p:cNvPr id="9" name="TextBox 8"/>
              <p:cNvSpPr txBox="1">
                <a:spLocks noRot="1" noChangeAspect="1" noMove="1" noResize="1" noEditPoints="1" noAdjustHandles="1" noChangeArrowheads="1" noChangeShapeType="1" noTextEdit="1"/>
              </p:cNvSpPr>
              <p:nvPr/>
            </p:nvSpPr>
            <p:spPr>
              <a:xfrm>
                <a:off x="2977601" y="5396433"/>
                <a:ext cx="3454472" cy="1163780"/>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922904" y="4135190"/>
                <a:ext cx="7563866" cy="1261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d>
                        </m:e>
                        <m:sub>
                          <m:r>
                            <m:rPr>
                              <m:sty m:val="p"/>
                            </m:rPr>
                            <a:rPr lang="zh-TW" altLang="en-US" sz="1600">
                              <a:latin typeface="Cambria Math"/>
                            </a:rPr>
                            <m:t>Viscosity</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xx</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xz</m:t>
                                    </m:r>
                                  </m:sup>
                                </m:sSup>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yy</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yz</m:t>
                                    </m:r>
                                  </m:sup>
                                </m:sSup>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zz</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mr>
                          </m:m>
                        </m:e>
                      </m:d>
                    </m:oMath>
                  </m:oMathPara>
                </a14:m>
                <a:endParaRPr lang="zh-TW" altLang="en-US" sz="1600" dirty="0"/>
              </a:p>
            </p:txBody>
          </p:sp>
        </mc:Choice>
        <mc:Fallback>
          <p:sp>
            <p:nvSpPr>
              <p:cNvPr id="10" name="TextBox 9"/>
              <p:cNvSpPr txBox="1">
                <a:spLocks noRot="1" noChangeAspect="1" noMove="1" noResize="1" noEditPoints="1" noAdjustHandles="1" noChangeArrowheads="1" noChangeShapeType="1" noTextEdit="1"/>
              </p:cNvSpPr>
              <p:nvPr/>
            </p:nvSpPr>
            <p:spPr>
              <a:xfrm>
                <a:off x="922904" y="4135190"/>
                <a:ext cx="7563866" cy="1261243"/>
              </a:xfrm>
              <a:prstGeom prst="rect">
                <a:avLst/>
              </a:prstGeom>
              <a:blipFill rotWithShape="1">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83495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Full stress-energy tensor for gas</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1" y="1098448"/>
                <a:ext cx="9118290" cy="9324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smtClean="0">
                              <a:latin typeface="Cambria Math"/>
                            </a:rPr>
                          </m:ctrlPr>
                        </m:sSub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sub>
                          <m:r>
                            <m:rPr>
                              <m:sty m:val="p"/>
                            </m:rPr>
                            <a:rPr lang="zh-TW" altLang="en-US" sz="1600">
                              <a:latin typeface="Cambria Math"/>
                            </a:rPr>
                            <m:t>gas</m:t>
                          </m:r>
                        </m:sub>
                      </m:sSub>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sub>
                          <m:r>
                            <m:rPr>
                              <m:sty m:val="p"/>
                            </m:rPr>
                            <a:rPr lang="zh-TW" altLang="en-US" sz="1600">
                              <a:latin typeface="Cambria Math"/>
                            </a:rPr>
                            <m:t>fluid</m:t>
                          </m:r>
                        </m:sub>
                      </m:sSub>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sub>
                          <m:r>
                            <m:rPr>
                              <m:sty m:val="p"/>
                            </m:rPr>
                            <a:rPr lang="zh-TW" altLang="en-US" sz="1600">
                              <a:latin typeface="Cambria Math"/>
                            </a:rPr>
                            <m:t>Conduction</m:t>
                          </m:r>
                        </m:sub>
                      </m:sSub>
                      <m:r>
                        <a:rPr lang="zh-TW" altLang="en-US" sz="1600">
                          <a:latin typeface="Cambria Math"/>
                        </a:rPr>
                        <m:t>+</m:t>
                      </m:r>
                      <m:sSub>
                        <m:sSubPr>
                          <m:ctrlPr>
                            <a:rPr lang="zh-TW" altLang="en-US" sz="1600" i="1">
                              <a:latin typeface="Cambria Math"/>
                            </a:rPr>
                          </m:ctrlPr>
                        </m:sSub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sub>
                          <m:r>
                            <m:rPr>
                              <m:sty m:val="p"/>
                            </m:rPr>
                            <a:rPr lang="zh-TW" altLang="en-US" sz="1600">
                              <a:latin typeface="Cambria Math"/>
                            </a:rPr>
                            <m:t>Viscosity</m:t>
                          </m:r>
                        </m:sub>
                      </m:sSub>
                      <m:r>
                        <a:rPr lang="zh-TW" altLang="en-US" sz="1600">
                          <a:latin typeface="Cambria Math"/>
                        </a:rPr>
                        <m:t>=</m:t>
                      </m:r>
                      <m:d>
                        <m:dPr>
                          <m:ctrlPr>
                            <a:rPr lang="zh-TW" altLang="en-US" sz="1600" i="1">
                              <a:latin typeface="Cambria Math"/>
                            </a:rPr>
                          </m:ctrlPr>
                        </m:dPr>
                        <m:e>
                          <m:d>
                            <m:dPr>
                              <m:ctrlPr>
                                <a:rPr lang="zh-TW" altLang="en-US" sz="1600" i="1">
                                  <a:latin typeface="Cambria Math"/>
                                </a:rPr>
                              </m:ctrlPr>
                            </m:dPr>
                            <m:e>
                              <m:r>
                                <a:rPr lang="zh-TW" altLang="en-US" sz="1600" i="1">
                                  <a:latin typeface="Cambria Math"/>
                                </a:rPr>
                                <m:t>𝜌</m:t>
                              </m:r>
                              <m:r>
                                <a:rPr lang="zh-TW" altLang="en-US" sz="1600">
                                  <a:latin typeface="Cambria Math"/>
                                </a:rPr>
                                <m:t>+</m:t>
                              </m:r>
                              <m:r>
                                <m:rPr>
                                  <m:sty m:val="p"/>
                                </m:rPr>
                                <a:rPr lang="en-US" altLang="zh-TW" sz="1600" b="0" i="0" smtClean="0">
                                  <a:latin typeface="Cambria Math"/>
                                </a:rPr>
                                <m:t>p</m:t>
                              </m:r>
                              <m:r>
                                <a:rPr lang="en-US" altLang="zh-TW" sz="1600" b="0" i="0" smtClean="0">
                                  <a:latin typeface="Cambria Math"/>
                                </a:rPr>
                                <m:t>+</m:t>
                              </m:r>
                              <m:f>
                                <m:fPr>
                                  <m:ctrlPr>
                                    <a:rPr lang="zh-TW" altLang="en-US" sz="1600" i="1">
                                      <a:latin typeface="Cambria Math"/>
                                    </a:rPr>
                                  </m:ctrlPr>
                                </m:fPr>
                                <m:num>
                                  <m:r>
                                    <a:rPr lang="zh-TW" altLang="en-US" sz="1600" i="1">
                                      <a:latin typeface="Cambria Math"/>
                                    </a:rPr>
                                    <m:t>𝜀</m:t>
                                  </m:r>
                                </m:num>
                                <m:den>
                                  <m:sSup>
                                    <m:sSupPr>
                                      <m:ctrlPr>
                                        <a:rPr lang="zh-TW" altLang="en-US" sz="1600" i="1">
                                          <a:latin typeface="Cambria Math"/>
                                        </a:rPr>
                                      </m:ctrlPr>
                                    </m:sSupPr>
                                    <m:e>
                                      <m:r>
                                        <a:rPr lang="zh-TW" altLang="en-US" sz="1600" i="1">
                                          <a:latin typeface="Cambria Math"/>
                                        </a:rPr>
                                        <m:t>𝑐</m:t>
                                      </m:r>
                                    </m:e>
                                    <m:sup>
                                      <m:r>
                                        <a:rPr lang="zh-TW" altLang="en-US" sz="1600">
                                          <a:latin typeface="Cambria Math"/>
                                        </a:rPr>
                                        <m:t>2</m:t>
                                      </m:r>
                                    </m:sup>
                                  </m:sSup>
                                </m:den>
                              </m:f>
                            </m:e>
                          </m:d>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𝛼</m:t>
                              </m:r>
                            </m:sup>
                          </m:sSup>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𝛽</m:t>
                              </m:r>
                            </m:sup>
                          </m:sSup>
                          <m:r>
                            <a:rPr lang="zh-TW" altLang="en-US" sz="1600">
                              <a:latin typeface="Cambria Math"/>
                            </a:rPr>
                            <m:t>+</m:t>
                          </m:r>
                          <m:sSup>
                            <m:sSupPr>
                              <m:ctrlPr>
                                <a:rPr lang="zh-TW" altLang="en-US" sz="1600" i="1">
                                  <a:latin typeface="Cambria Math"/>
                                </a:rPr>
                              </m:ctrlPr>
                            </m:sSupPr>
                            <m:e>
                              <m:r>
                                <a:rPr lang="zh-TW" altLang="en-US" sz="1600" i="1">
                                  <a:latin typeface="Cambria Math"/>
                                </a:rPr>
                                <m:t>𝑔</m:t>
                              </m:r>
                            </m:e>
                            <m:sup>
                              <m:r>
                                <m:rPr>
                                  <m:sty m:val="p"/>
                                </m:rPr>
                                <a:rPr lang="zh-TW" altLang="en-US" sz="1600">
                                  <a:latin typeface="Cambria Math"/>
                                </a:rPr>
                                <m:t>αβ</m:t>
                              </m:r>
                            </m:sup>
                          </m:sSup>
                          <m:r>
                            <a:rPr lang="zh-TW" altLang="en-US" sz="1600">
                              <a:latin typeface="Cambria Math"/>
                            </a:rPr>
                            <m:t>⁢</m:t>
                          </m:r>
                          <m:r>
                            <a:rPr lang="zh-TW" altLang="en-US" sz="1600" i="1">
                              <a:latin typeface="Cambria Math"/>
                            </a:rPr>
                            <m:t>𝑝</m:t>
                          </m:r>
                          <m:r>
                            <m:rPr>
                              <m:nor/>
                            </m:rPr>
                            <a:rPr lang="zh-TW" altLang="en-US" sz="1600"/>
                            <m:t> </m:t>
                          </m:r>
                        </m:e>
                      </m:d>
                      <m:r>
                        <a:rPr lang="zh-TW" altLang="en-US" sz="1600">
                          <a:latin typeface="Cambria Math"/>
                        </a:rPr>
                        <m:t>+</m:t>
                      </m:r>
                      <m:d>
                        <m:dPr>
                          <m:ctrlPr>
                            <a:rPr lang="zh-TW" altLang="en-US" sz="1600" i="1">
                              <a:latin typeface="Cambria Math"/>
                            </a:rPr>
                          </m:ctrlPr>
                        </m:dPr>
                        <m:e>
                          <m:f>
                            <m:fPr>
                              <m:ctrlPr>
                                <a:rPr lang="zh-TW" altLang="en-US" sz="1600" i="1">
                                  <a:latin typeface="Cambria Math"/>
                                </a:rPr>
                              </m:ctrlPr>
                            </m:fPr>
                            <m:num>
                              <m:r>
                                <a:rPr lang="zh-TW" altLang="en-US" sz="1600">
                                  <a:latin typeface="Cambria Math"/>
                                </a:rPr>
                                <m:t>1</m:t>
                              </m:r>
                            </m:num>
                            <m:den>
                              <m:sSup>
                                <m:sSupPr>
                                  <m:ctrlPr>
                                    <a:rPr lang="zh-TW" altLang="en-US" sz="1600" i="1">
                                      <a:latin typeface="Cambria Math"/>
                                    </a:rPr>
                                  </m:ctrlPr>
                                </m:sSupPr>
                                <m:e>
                                  <m:r>
                                    <a:rPr lang="zh-TW" altLang="en-US" sz="1600" i="1">
                                      <a:latin typeface="Cambria Math"/>
                                    </a:rPr>
                                    <m:t>𝑐</m:t>
                                  </m:r>
                                </m:e>
                                <m:sup>
                                  <m:r>
                                    <a:rPr lang="zh-TW" altLang="en-US" sz="1600">
                                      <a:latin typeface="Cambria Math"/>
                                    </a:rPr>
                                    <m:t>2</m:t>
                                  </m:r>
                                </m:sup>
                              </m:sSup>
                            </m:den>
                          </m:f>
                          <m:r>
                            <a:rPr lang="zh-TW" altLang="en-US" sz="1600">
                              <a:latin typeface="Cambria Math"/>
                            </a:rPr>
                            <m:t>⁢</m:t>
                          </m:r>
                          <m:d>
                            <m:dPr>
                              <m:ctrlPr>
                                <a:rPr lang="zh-TW" altLang="en-US" sz="1600" i="1">
                                  <a:latin typeface="Cambria Math"/>
                                </a:rPr>
                              </m:ctrlPr>
                            </m:dP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𝛼</m:t>
                                  </m:r>
                                </m:sup>
                              </m:sSubSup>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𝛽</m:t>
                                  </m:r>
                                </m:sup>
                              </m:sSup>
                              <m:r>
                                <a:rPr lang="zh-TW" altLang="en-US" sz="1600">
                                  <a:latin typeface="Cambria Math"/>
                                </a:rPr>
                                <m:t>+</m:t>
                              </m:r>
                              <m:sSup>
                                <m:sSupPr>
                                  <m:ctrlPr>
                                    <a:rPr lang="zh-TW" altLang="en-US" sz="1600" i="1">
                                      <a:latin typeface="Cambria Math"/>
                                    </a:rPr>
                                  </m:ctrlPr>
                                </m:sSupPr>
                                <m:e>
                                  <m:r>
                                    <a:rPr lang="zh-TW" altLang="en-US" sz="1600" i="1">
                                      <a:latin typeface="Cambria Math"/>
                                    </a:rPr>
                                    <m:t>𝑈</m:t>
                                  </m:r>
                                </m:e>
                                <m:sup>
                                  <m:r>
                                    <a:rPr lang="zh-TW" altLang="en-US" sz="1600" i="1">
                                      <a:latin typeface="Cambria Math"/>
                                    </a:rPr>
                                    <m:t>𝛼</m:t>
                                  </m:r>
                                </m:sup>
                              </m:sSup>
                              <m:r>
                                <a:rPr lang="zh-TW" altLang="en-US" sz="1600">
                                  <a:latin typeface="Cambria Math"/>
                                </a:rPr>
                                <m:t>⁢</m:t>
                              </m:r>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𝛽</m:t>
                                  </m:r>
                                </m:sup>
                              </m:sSubSup>
                            </m:e>
                          </m:d>
                        </m:e>
                      </m:d>
                      <m:r>
                        <a:rPr lang="zh-TW" altLang="en-US" sz="1600">
                          <a:latin typeface="Cambria Math"/>
                        </a:rPr>
                        <m:t>+</m:t>
                      </m:r>
                      <m:d>
                        <m:dPr>
                          <m:ctrlPr>
                            <a:rPr lang="zh-TW" altLang="en-US" sz="1600" i="1">
                              <a:latin typeface="Cambria Math"/>
                            </a:rPr>
                          </m:ctrlPr>
                        </m:dPr>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αβ</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r>
                            <a:rPr lang="zh-TW" altLang="en-US" sz="1600">
                              <a:latin typeface="Cambria Math"/>
                            </a:rPr>
                            <m:t>⁢</m:t>
                          </m:r>
                          <m:sSup>
                            <m:sSupPr>
                              <m:ctrlPr>
                                <a:rPr lang="zh-TW" altLang="en-US" sz="1600" i="1">
                                  <a:latin typeface="Cambria Math"/>
                                </a:rPr>
                              </m:ctrlPr>
                            </m:sSupPr>
                            <m:e>
                              <m:r>
                                <a:rPr lang="zh-TW" altLang="en-US" sz="1600" i="1">
                                  <a:latin typeface="Cambria Math"/>
                                </a:rPr>
                                <m:t>𝑃</m:t>
                              </m:r>
                            </m:e>
                            <m:sup>
                              <m:r>
                                <m:rPr>
                                  <m:sty m:val="p"/>
                                </m:rPr>
                                <a:rPr lang="zh-TW" altLang="en-US" sz="1600">
                                  <a:latin typeface="Cambria Math"/>
                                </a:rPr>
                                <m:t>αβ</m:t>
                              </m:r>
                            </m:sup>
                          </m:sSup>
                        </m:e>
                      </m:d>
                    </m:oMath>
                  </m:oMathPara>
                </a14:m>
                <a:endParaRPr lang="zh-TW" alt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1" y="1098448"/>
                <a:ext cx="9118290" cy="932435"/>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9525" y="2466820"/>
                <a:ext cx="3088730" cy="10448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d>
                        </m:e>
                        <m:sub>
                          <m:r>
                            <m:rPr>
                              <m:sty m:val="p"/>
                            </m:rPr>
                            <a:rPr lang="zh-TW" altLang="en-US" sz="1600">
                              <a:latin typeface="Cambria Math"/>
                            </a:rPr>
                            <m:t>fluid</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smtClean="0">
                                  <a:latin typeface="Cambria Math"/>
                                </a:rPr>
                              </m:ctrlPr>
                            </m:mPr>
                            <m:mr>
                              <m:e>
                                <m:r>
                                  <a:rPr lang="zh-TW" altLang="en-US" sz="1600" i="1">
                                    <a:latin typeface="Cambria Math"/>
                                  </a:rPr>
                                  <m:t>𝜌</m:t>
                                </m:r>
                                <m:r>
                                  <a:rPr lang="zh-TW" altLang="en-US" sz="1600">
                                    <a:latin typeface="Cambria Math"/>
                                  </a:rPr>
                                  <m:t>+</m:t>
                                </m:r>
                                <m:r>
                                  <a:rPr lang="zh-TW" altLang="en-US" sz="1600" i="1">
                                    <a:latin typeface="Cambria Math"/>
                                  </a:rPr>
                                  <m:t>𝜀</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i="1">
                                    <a:latin typeface="Cambria Math"/>
                                  </a:rPr>
                                  <m:t>𝑝</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i="1">
                                    <a:latin typeface="Cambria Math"/>
                                  </a:rPr>
                                  <m:t>𝑝</m:t>
                                </m:r>
                              </m:e>
                              <m:e>
                                <m:r>
                                  <a:rPr lang="zh-TW" altLang="en-US" sz="1600">
                                    <a:latin typeface="Cambria Math"/>
                                  </a:rPr>
                                  <m:t>0</m:t>
                                </m:r>
                              </m:e>
                            </m:m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i="1">
                                    <a:latin typeface="Cambria Math"/>
                                  </a:rPr>
                                  <m:t>𝑝</m:t>
                                </m:r>
                              </m:e>
                            </m:mr>
                          </m:m>
                        </m:e>
                      </m:d>
                    </m:oMath>
                  </m:oMathPara>
                </a14:m>
                <a:endParaRPr lang="zh-TW" alt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49525" y="2466820"/>
                <a:ext cx="3088730" cy="1044838"/>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258434" y="2382440"/>
                <a:ext cx="3792833" cy="1278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d>
                        </m:e>
                        <m:sub>
                          <m:r>
                            <m:rPr>
                              <m:sty m:val="p"/>
                            </m:rPr>
                            <a:rPr lang="zh-TW" altLang="en-US" sz="1600">
                              <a:latin typeface="Cambria Math"/>
                            </a:rPr>
                            <m:t>Conduction</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0</m:t>
                                </m:r>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𝑥</m:t>
                                    </m:r>
                                  </m:sup>
                                </m:sSubSup>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𝑦</m:t>
                                    </m:r>
                                  </m:sup>
                                </m:sSubSup>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𝑧</m:t>
                                    </m:r>
                                  </m:sup>
                                </m:sSub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𝑥</m:t>
                                    </m:r>
                                  </m:sup>
                                </m:sSubSup>
                              </m:e>
                              <m:e>
                                <m:r>
                                  <a:rPr lang="zh-TW" altLang="en-US" sz="1600">
                                    <a:latin typeface="Cambria Math"/>
                                  </a:rPr>
                                  <m:t>0</m:t>
                                </m:r>
                              </m:e>
                              <m:e>
                                <m:r>
                                  <a:rPr lang="zh-TW" altLang="en-US" sz="1600">
                                    <a:latin typeface="Cambria Math"/>
                                  </a:rPr>
                                  <m:t>0</m:t>
                                </m:r>
                              </m:e>
                              <m:e>
                                <m:r>
                                  <a:rPr lang="zh-TW" altLang="en-US" sz="1600">
                                    <a:latin typeface="Cambria Math"/>
                                  </a:rPr>
                                  <m:t>0</m:t>
                                </m:r>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𝑦</m:t>
                                    </m:r>
                                  </m:sup>
                                </m:sSubSup>
                              </m:e>
                              <m:e>
                                <m:r>
                                  <a:rPr lang="zh-TW" altLang="en-US" sz="1600">
                                    <a:latin typeface="Cambria Math"/>
                                  </a:rPr>
                                  <m:t>0</m:t>
                                </m:r>
                              </m:e>
                              <m:e>
                                <m:r>
                                  <a:rPr lang="zh-TW" altLang="en-US" sz="1600">
                                    <a:latin typeface="Cambria Math"/>
                                  </a:rPr>
                                  <m:t>0</m:t>
                                </m:r>
                              </m:e>
                              <m:e>
                                <m:r>
                                  <a:rPr lang="zh-TW" altLang="en-US" sz="1600">
                                    <a:latin typeface="Cambria Math"/>
                                  </a:rPr>
                                  <m:t>0</m:t>
                                </m:r>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𝑧</m:t>
                                    </m:r>
                                  </m:sup>
                                </m:sSubSup>
                              </m:e>
                              <m:e>
                                <m:r>
                                  <a:rPr lang="zh-TW" altLang="en-US" sz="1600">
                                    <a:latin typeface="Cambria Math"/>
                                  </a:rPr>
                                  <m:t>0</m:t>
                                </m:r>
                              </m:e>
                              <m:e>
                                <m:r>
                                  <a:rPr lang="zh-TW" altLang="en-US" sz="1600">
                                    <a:latin typeface="Cambria Math"/>
                                  </a:rPr>
                                  <m:t>0</m:t>
                                </m:r>
                              </m:e>
                              <m:e>
                                <m:r>
                                  <a:rPr lang="zh-TW" altLang="en-US" sz="1600">
                                    <a:latin typeface="Cambria Math"/>
                                  </a:rPr>
                                  <m:t>0</m:t>
                                </m:r>
                              </m:e>
                            </m:mr>
                          </m:m>
                        </m:e>
                      </m:d>
                    </m:oMath>
                  </m:oMathPara>
                </a14:m>
                <a:endParaRPr lang="zh-TW" altLang="en-US"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4258434" y="2382440"/>
                <a:ext cx="3792833" cy="1278683"/>
              </a:xfrm>
              <a:prstGeom prst="rect">
                <a:avLst/>
              </a:prstGeom>
              <a:blipFill rotWithShape="1">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5654" y="3823944"/>
                <a:ext cx="7563866" cy="1261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d>
                        </m:e>
                        <m:sub>
                          <m:r>
                            <m:rPr>
                              <m:sty m:val="p"/>
                            </m:rPr>
                            <a:rPr lang="zh-TW" altLang="en-US" sz="1600">
                              <a:latin typeface="Cambria Math"/>
                            </a:rPr>
                            <m:t>Viscosity</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r>
                                  <a:rPr lang="zh-TW" altLang="en-US" sz="1600">
                                    <a:latin typeface="Cambria Math"/>
                                  </a:rPr>
                                  <m:t>0</m:t>
                                </m:r>
                              </m:e>
                              <m:e>
                                <m:r>
                                  <a:rPr lang="zh-TW" altLang="en-US" sz="1600">
                                    <a:latin typeface="Cambria Math"/>
                                  </a:rPr>
                                  <m:t>0</m:t>
                                </m:r>
                              </m:e>
                              <m:e>
                                <m:r>
                                  <a:rPr lang="zh-TW" altLang="en-US" sz="1600">
                                    <a:latin typeface="Cambria Math"/>
                                  </a:rPr>
                                  <m:t>0</m:t>
                                </m:r>
                              </m:e>
                              <m:e>
                                <m:r>
                                  <a:rPr lang="zh-TW" altLang="en-US" sz="1600">
                                    <a:latin typeface="Cambria Math"/>
                                  </a:rPr>
                                  <m:t>0</m:t>
                                </m:r>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xx</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xz</m:t>
                                    </m:r>
                                  </m:sup>
                                </m:sSup>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yy</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yz</m:t>
                                    </m:r>
                                  </m:sup>
                                </m:sSup>
                              </m:e>
                            </m:mr>
                            <m:mr>
                              <m:e>
                                <m:r>
                                  <a:rPr lang="zh-TW" altLang="en-US" sz="1600">
                                    <a:latin typeface="Cambria Math"/>
                                  </a:rPr>
                                  <m:t>0</m:t>
                                </m:r>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zz</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e>
                            </m:mr>
                          </m:m>
                        </m:e>
                      </m:d>
                    </m:oMath>
                  </m:oMathPara>
                </a14:m>
                <a:endParaRPr lang="zh-TW" alt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515654" y="3823944"/>
                <a:ext cx="7563866" cy="1261243"/>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5943" y="5419701"/>
                <a:ext cx="8263288" cy="1144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𝑇</m:t>
                                  </m:r>
                                </m:e>
                                <m:sup>
                                  <m:r>
                                    <m:rPr>
                                      <m:sty m:val="p"/>
                                    </m:rPr>
                                    <a:rPr lang="zh-TW" altLang="en-US" sz="1400">
                                      <a:latin typeface="Cambria Math"/>
                                    </a:rPr>
                                    <m:t>αβ</m:t>
                                  </m:r>
                                </m:sup>
                              </m:sSup>
                            </m:e>
                          </m:d>
                        </m:e>
                        <m:sub>
                          <m:r>
                            <m:rPr>
                              <m:sty m:val="p"/>
                            </m:rPr>
                            <a:rPr lang="zh-TW" altLang="en-US" sz="1400">
                              <a:latin typeface="Cambria Math"/>
                            </a:rPr>
                            <m:t>gas</m:t>
                          </m:r>
                        </m:sub>
                      </m:sSub>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sSup>
                                  <m:sSupPr>
                                    <m:ctrlPr>
                                      <a:rPr lang="zh-TW" altLang="en-US" sz="1600" i="1">
                                        <a:latin typeface="Cambria Math"/>
                                      </a:rPr>
                                    </m:ctrlPr>
                                  </m:sSupPr>
                                  <m:e>
                                    <m:r>
                                      <m:rPr>
                                        <m:sty m:val="p"/>
                                      </m:rPr>
                                      <a:rPr lang="zh-TW" altLang="en-US" sz="1600">
                                        <a:latin typeface="Cambria Math"/>
                                      </a:rPr>
                                      <m:t>ρc</m:t>
                                    </m:r>
                                  </m:e>
                                  <m:sup>
                                    <m:r>
                                      <a:rPr lang="zh-TW" altLang="en-US" sz="1600">
                                        <a:latin typeface="Cambria Math"/>
                                      </a:rPr>
                                      <m:t>2</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𝜀</m:t>
                                    </m:r>
                                  </m:e>
                                  <m:sub>
                                    <m:r>
                                      <a:rPr lang="zh-TW" altLang="en-US" sz="1600" i="1">
                                        <a:latin typeface="Cambria Math"/>
                                      </a:rPr>
                                      <m:t>𝑔</m:t>
                                    </m:r>
                                  </m:sub>
                                </m:sSub>
                                <m:r>
                                  <m:rPr>
                                    <m:nor/>
                                  </m:rPr>
                                  <a:rPr lang="zh-TW" altLang="en-US" sz="1600"/>
                                  <m:t> </m:t>
                                </m:r>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𝑥</m:t>
                                    </m:r>
                                  </m:sup>
                                </m:sSubSup>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𝑦</m:t>
                                    </m:r>
                                  </m:sup>
                                </m:sSubSup>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𝑧</m:t>
                                    </m:r>
                                  </m:sup>
                                </m:sSub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𝑥</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xx</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xy</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xz</m:t>
                                    </m:r>
                                  </m:sup>
                                </m:s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𝑦</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yx</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yy</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yz</m:t>
                                    </m:r>
                                  </m:sup>
                                </m:s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𝑧</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zx</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zy</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zz</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mr>
                          </m:m>
                        </m:e>
                      </m:d>
                    </m:oMath>
                  </m:oMathPara>
                </a14:m>
                <a:endParaRPr lang="zh-TW" altLang="en-US"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65943" y="5419701"/>
                <a:ext cx="8263288" cy="1144993"/>
              </a:xfrm>
              <a:prstGeom prst="rect">
                <a:avLst/>
              </a:prstGeom>
              <a:blipFill rotWithShape="1">
                <a:blip r:embed="rId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834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Goal of this chapter</a:t>
            </a:r>
            <a:endParaRPr lang="zh-TW" altLang="en-US" dirty="0"/>
          </a:p>
        </p:txBody>
      </p:sp>
      <p:sp>
        <p:nvSpPr>
          <p:cNvPr id="4" name="TextBox 3"/>
          <p:cNvSpPr txBox="1"/>
          <p:nvPr/>
        </p:nvSpPr>
        <p:spPr>
          <a:xfrm>
            <a:off x="595745" y="1276097"/>
            <a:ext cx="8049491"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Previously, we have discussed how electromagnetism works in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 and how gravity turns out to being a manifestation of curved </a:t>
            </a:r>
            <a:r>
              <a:rPr lang="en-US" altLang="zh-TW" dirty="0" err="1" smtClean="0">
                <a:latin typeface="Cambria Math" pitchFamily="18" charset="0"/>
                <a:ea typeface="Cambria Math" pitchFamily="18" charset="0"/>
              </a:rPr>
              <a:t>spacetime</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p:sp>
        <p:nvSpPr>
          <p:cNvPr id="6" name="TextBox 5"/>
          <p:cNvSpPr txBox="1"/>
          <p:nvPr/>
        </p:nvSpPr>
        <p:spPr>
          <a:xfrm>
            <a:off x="595746" y="2248741"/>
            <a:ext cx="8049490"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As far as we know, the conservation laws of physics operating within the gravitational field of the black hole and in the electromagnetic field of the plasma, are responsible for the inner workings of the engine components.</a:t>
            </a:r>
          </a:p>
        </p:txBody>
      </p:sp>
      <p:sp>
        <p:nvSpPr>
          <p:cNvPr id="7" name="TextBox 6"/>
          <p:cNvSpPr txBox="1"/>
          <p:nvPr/>
        </p:nvSpPr>
        <p:spPr>
          <a:xfrm>
            <a:off x="5886836" y="3477493"/>
            <a:ext cx="2839913" cy="1200329"/>
          </a:xfrm>
          <a:prstGeom prst="rect">
            <a:avLst/>
          </a:prstGeom>
          <a:noFill/>
        </p:spPr>
        <p:txBody>
          <a:bodyPr wrap="square" rtlCol="0">
            <a:spAutoFit/>
          </a:bodyPr>
          <a:lstStyle/>
          <a:p>
            <a:r>
              <a:rPr lang="en-US" altLang="zh-TW" dirty="0" smtClean="0">
                <a:latin typeface="Cambria Math" pitchFamily="18" charset="0"/>
                <a:ea typeface="Cambria Math" pitchFamily="18" charset="0"/>
              </a:rPr>
              <a:t>This chapter on BH physics, therefore, will concentrate on the details of the conservation laws.</a:t>
            </a:r>
          </a:p>
        </p:txBody>
      </p:sp>
      <p:pic>
        <p:nvPicPr>
          <p:cNvPr id="3077" name="Picture 5" descr="G:\Desktop\Black Hole Astrophysics\Textbook circle\11 Ch\embed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46" y="3477493"/>
            <a:ext cx="5134401" cy="3031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Radiation dynamics</a:t>
            </a:r>
            <a:endParaRPr lang="zh-TW" altLang="en-US" dirty="0"/>
          </a:p>
        </p:txBody>
      </p:sp>
      <mc:AlternateContent xmlns:mc="http://schemas.openxmlformats.org/markup-compatibility/2006">
        <mc:Choice xmlns:a14="http://schemas.microsoft.com/office/drawing/2010/main" Requires="a14">
          <p:sp>
            <p:nvSpPr>
              <p:cNvPr id="6" name="TextBox 5"/>
              <p:cNvSpPr txBox="1"/>
              <p:nvPr/>
            </p:nvSpPr>
            <p:spPr>
              <a:xfrm>
                <a:off x="614362" y="1040496"/>
                <a:ext cx="7883245" cy="949491"/>
              </a:xfrm>
              <a:prstGeom prst="rect">
                <a:avLst/>
              </a:prstGeom>
              <a:noFill/>
            </p:spPr>
            <p:txBody>
              <a:bodyPr wrap="square" rtlCol="0">
                <a:spAutoFit/>
              </a:bodyPr>
              <a:lstStyle/>
              <a:p>
                <a:r>
                  <a:rPr lang="en-US" altLang="zh-TW" dirty="0" smtClean="0">
                    <a:latin typeface="Cambria Math" panose="02040503050406030204" pitchFamily="18" charset="0"/>
                    <a:ea typeface="Cambria Math" panose="02040503050406030204" pitchFamily="18" charset="0"/>
                  </a:rPr>
                  <a:t>In many situations that we will study in the next few chapters, the fluid will be optically thick to radiation and both will be in thermodynamic equilibrium at the same temperature </a:t>
                </a:r>
                <a14:m>
                  <m:oMath xmlns:m="http://schemas.openxmlformats.org/officeDocument/2006/math">
                    <m:sSub>
                      <m:sSubPr>
                        <m:ctrlPr>
                          <a:rPr lang="zh-TW" altLang="en-US">
                            <a:latin typeface="Cambria Math" panose="02040503050406030204" pitchFamily="18" charset="0"/>
                          </a:rPr>
                        </m:ctrlPr>
                      </m:sSubPr>
                      <m:e>
                        <m:r>
                          <m:rPr>
                            <m:sty m:val="p"/>
                          </m:rPr>
                          <a:rPr lang="zh-TW" altLang="en-US" i="0">
                            <a:latin typeface="Cambria Math" panose="02040503050406030204" pitchFamily="18" charset="0"/>
                          </a:rPr>
                          <m:t>T</m:t>
                        </m:r>
                      </m:e>
                      <m:sub>
                        <m:r>
                          <m:rPr>
                            <m:sty m:val="p"/>
                          </m:rPr>
                          <a:rPr lang="zh-TW" altLang="en-US" i="0">
                            <a:latin typeface="Cambria Math" panose="02040503050406030204" pitchFamily="18" charset="0"/>
                          </a:rPr>
                          <m:t>r</m:t>
                        </m:r>
                      </m:sub>
                    </m:sSub>
                    <m:r>
                      <a:rPr lang="zh-TW" altLang="en-US" i="0">
                        <a:latin typeface="Cambria Math" panose="02040503050406030204" pitchFamily="18" charset="0"/>
                      </a:rPr>
                      <m:t>=</m:t>
                    </m:r>
                    <m:sSub>
                      <m:sSubPr>
                        <m:ctrlPr>
                          <a:rPr lang="zh-TW" altLang="en-US">
                            <a:latin typeface="Cambria Math" panose="02040503050406030204" pitchFamily="18" charset="0"/>
                          </a:rPr>
                        </m:ctrlPr>
                      </m:sSubPr>
                      <m:e>
                        <m:r>
                          <m:rPr>
                            <m:sty m:val="p"/>
                          </m:rPr>
                          <a:rPr lang="zh-TW" altLang="en-US" i="0">
                            <a:latin typeface="Cambria Math" panose="02040503050406030204" pitchFamily="18" charset="0"/>
                          </a:rPr>
                          <m:t>T</m:t>
                        </m:r>
                      </m:e>
                      <m:sub>
                        <m:r>
                          <m:rPr>
                            <m:sty m:val="p"/>
                          </m:rPr>
                          <a:rPr lang="zh-TW" altLang="en-US" i="0">
                            <a:latin typeface="Cambria Math" panose="02040503050406030204" pitchFamily="18" charset="0"/>
                          </a:rPr>
                          <m:t>g</m:t>
                        </m:r>
                      </m:sub>
                    </m:sSub>
                    <m:r>
                      <a:rPr lang="zh-TW" altLang="en-US" i="0">
                        <a:latin typeface="Cambria Math" panose="02040503050406030204" pitchFamily="18" charset="0"/>
                      </a:rPr>
                      <m:t>≡</m:t>
                    </m:r>
                    <m:r>
                      <m:rPr>
                        <m:sty m:val="p"/>
                      </m:rPr>
                      <a:rPr lang="zh-TW" altLang="en-US" i="0">
                        <a:latin typeface="Cambria Math" panose="02040503050406030204" pitchFamily="18" charset="0"/>
                      </a:rPr>
                      <m:t>T</m:t>
                    </m:r>
                  </m:oMath>
                </a14:m>
                <a:r>
                  <a:rPr lang="en-US" altLang="zh-TW" dirty="0" smtClean="0">
                    <a:latin typeface="Cambria Math" panose="02040503050406030204" pitchFamily="18" charset="0"/>
                    <a:ea typeface="Cambria Math" panose="02040503050406030204" pitchFamily="18" charset="0"/>
                  </a:rPr>
                  <a:t>.</a:t>
                </a:r>
                <a:endParaRPr lang="zh-TW" altLang="en-US" dirty="0" smtClean="0">
                  <a:latin typeface="Cambria Math" pitchFamily="18" charset="0"/>
                  <a:ea typeface="Cambria Math"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614362" y="1040496"/>
                <a:ext cx="7883245" cy="949491"/>
              </a:xfrm>
              <a:prstGeom prst="rect">
                <a:avLst/>
              </a:prstGeom>
              <a:blipFill rotWithShape="1">
                <a:blip r:embed="rId3"/>
                <a:stretch>
                  <a:fillRect l="-696" t="-3871" b="-6452"/>
                </a:stretch>
              </a:blipFill>
            </p:spPr>
            <p:txBody>
              <a:bodyPr/>
              <a:lstStyle/>
              <a:p>
                <a:r>
                  <a:rPr lang="zh-TW" altLang="en-US">
                    <a:noFill/>
                  </a:rPr>
                  <a:t> </a:t>
                </a:r>
              </a:p>
            </p:txBody>
          </p:sp>
        </mc:Fallback>
      </mc:AlternateContent>
      <p:sp>
        <p:nvSpPr>
          <p:cNvPr id="8" name="TextBox 7"/>
          <p:cNvSpPr txBox="1"/>
          <p:nvPr/>
        </p:nvSpPr>
        <p:spPr>
          <a:xfrm>
            <a:off x="614361" y="1991065"/>
            <a:ext cx="7883246"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this case the photon gas will contribute to the fluid plasma pressure, energy density, heat conduction, and viscosity and will add stress-energy terms similar to those discussed </a:t>
            </a:r>
            <a:r>
              <a:rPr lang="en-US" altLang="zh-TW" dirty="0" smtClean="0">
                <a:latin typeface="Cambria Math" pitchFamily="18" charset="0"/>
                <a:ea typeface="Cambria Math" pitchFamily="18" charset="0"/>
              </a:rPr>
              <a:t>previously for fluids.</a:t>
            </a:r>
            <a:endParaRPr lang="zh-TW" altLang="en-US" dirty="0" smtClean="0">
              <a:latin typeface="Cambria Math" pitchFamily="18" charset="0"/>
              <a:ea typeface="Cambria Math"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1092567" y="4205020"/>
                <a:ext cx="7405040" cy="391902"/>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𝜌</m:t>
                    </m:r>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𝜌</m:t>
                        </m:r>
                      </m:e>
                      <m:sub>
                        <m:r>
                          <a:rPr lang="zh-TW" altLang="en-US" i="1">
                            <a:latin typeface="Cambria Math" panose="02040503050406030204" pitchFamily="18" charset="0"/>
                          </a:rPr>
                          <m:t>𝑔</m:t>
                        </m:r>
                      </m:sub>
                    </m:sSub>
                  </m:oMath>
                </a14:m>
                <a:r>
                  <a:rPr lang="en-US" altLang="zh-TW" dirty="0" smtClean="0">
                    <a:latin typeface="Cambria Math" panose="02040503050406030204" pitchFamily="18" charset="0"/>
                    <a:ea typeface="Cambria Math" panose="02040503050406030204" pitchFamily="18" charset="0"/>
                  </a:rPr>
                  <a:t>		Total </a:t>
                </a:r>
                <a:r>
                  <a:rPr lang="en-US" altLang="zh-TW" dirty="0">
                    <a:latin typeface="Cambria Math" panose="02040503050406030204" pitchFamily="18" charset="0"/>
                    <a:ea typeface="Cambria Math" panose="02040503050406030204" pitchFamily="18" charset="0"/>
                  </a:rPr>
                  <a:t>density of fluid </a:t>
                </a:r>
                <a:r>
                  <a:rPr lang="en-US" altLang="zh-TW" dirty="0" smtClean="0">
                    <a:latin typeface="Cambria Math" panose="02040503050406030204" pitchFamily="18" charset="0"/>
                    <a:ea typeface="Cambria Math" panose="02040503050406030204" pitchFamily="18" charset="0"/>
                  </a:rPr>
                  <a:t>(photons don’t contribute to this)</a:t>
                </a:r>
                <a:endParaRPr lang="zh-TW" altLang="en-US" dirty="0">
                  <a:latin typeface="Cambria Math" panose="020405030504060302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92567" y="4205020"/>
                <a:ext cx="7405040" cy="391902"/>
              </a:xfrm>
              <a:prstGeom prst="rect">
                <a:avLst/>
              </a:prstGeom>
              <a:blipFill rotWithShape="1">
                <a:blip r:embed="rId4"/>
                <a:stretch>
                  <a:fillRect t="-9375" b="-1718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092567" y="4609774"/>
                <a:ext cx="3440494" cy="391902"/>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𝑝</m:t>
                    </m:r>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𝑝</m:t>
                        </m:r>
                      </m:e>
                      <m:sub>
                        <m:r>
                          <a:rPr lang="zh-TW" altLang="en-US" i="1">
                            <a:latin typeface="Cambria Math" panose="02040503050406030204" pitchFamily="18" charset="0"/>
                          </a:rPr>
                          <m:t>𝑟</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Total pressure</a:t>
                </a:r>
                <a:endParaRPr lang="zh-TW" altLang="en-US" dirty="0">
                  <a:latin typeface="Cambria Math" panose="020405030504060302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092567" y="4609774"/>
                <a:ext cx="3440494" cy="391902"/>
              </a:xfrm>
              <a:prstGeom prst="rect">
                <a:avLst/>
              </a:prstGeom>
              <a:blipFill rotWithShape="1">
                <a:blip r:embed="rId5"/>
                <a:stretch>
                  <a:fillRect t="-9375" r="-708" b="-1718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092567" y="5069160"/>
                <a:ext cx="4032386" cy="391902"/>
              </a:xfrm>
              <a:prstGeom prst="rect">
                <a:avLst/>
              </a:prstGeom>
            </p:spPr>
            <p:txBody>
              <a:bodyPr wrap="none">
                <a:spAutoFit/>
              </a:bodyPr>
              <a:lstStyle/>
              <a:p>
                <a14:m>
                  <m:oMath xmlns:m="http://schemas.openxmlformats.org/officeDocument/2006/math">
                    <m:r>
                      <a:rPr lang="zh-TW" altLang="en-US" i="1">
                        <a:latin typeface="Cambria Math" panose="02040503050406030204" pitchFamily="18" charset="0"/>
                      </a:rPr>
                      <m:t>𝜀</m:t>
                    </m:r>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𝜀</m:t>
                        </m:r>
                      </m:e>
                      <m:sub>
                        <m:r>
                          <a:rPr lang="zh-TW" altLang="en-US" i="1">
                            <a:latin typeface="Cambria Math" panose="02040503050406030204" pitchFamily="18" charset="0"/>
                          </a:rPr>
                          <m:t>𝑟</m:t>
                        </m:r>
                      </m:sub>
                    </m:sSub>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Total energy density</a:t>
                </a:r>
                <a:endParaRPr lang="zh-TW" altLang="en-US" dirty="0">
                  <a:latin typeface="Cambria Math" panose="02040503050406030204" pitchFamily="18"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092567" y="5069160"/>
                <a:ext cx="4032386" cy="391902"/>
              </a:xfrm>
              <a:prstGeom prst="rect">
                <a:avLst/>
              </a:prstGeom>
              <a:blipFill rotWithShape="1">
                <a:blip r:embed="rId6"/>
                <a:stretch>
                  <a:fillRect t="-9375" r="-604" b="-1718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1092567" y="5484313"/>
                <a:ext cx="4828951" cy="394147"/>
              </a:xfrm>
              <a:prstGeom prst="rect">
                <a:avLst/>
              </a:prstGeom>
            </p:spPr>
            <p:txBody>
              <a:bodyPr wrap="none">
                <a:spAutoFit/>
              </a:bodyPr>
              <a:lstStyle/>
              <a:p>
                <a14:m>
                  <m:oMath xmlns:m="http://schemas.openxmlformats.org/officeDocument/2006/math">
                    <m:sSup>
                      <m:sSupPr>
                        <m:ctrlPr>
                          <a:rPr lang="zh-TW" altLang="en-US">
                            <a:latin typeface="Cambria Math" panose="02040503050406030204" pitchFamily="18" charset="0"/>
                          </a:rPr>
                        </m:ctrlPr>
                      </m:sSupPr>
                      <m:e>
                        <m:r>
                          <a:rPr lang="zh-TW" altLang="en-US" i="1">
                            <a:latin typeface="Cambria Math" panose="02040503050406030204" pitchFamily="18" charset="0"/>
                          </a:rPr>
                          <m:t>𝑄</m:t>
                        </m:r>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panose="02040503050406030204" pitchFamily="18" charset="0"/>
                          </a:rPr>
                        </m:ctrlPr>
                      </m:sSupPr>
                      <m:e>
                        <m:sSub>
                          <m:sSubPr>
                            <m:ctrlPr>
                              <a:rPr lang="zh-TW" altLang="en-US" i="1">
                                <a:latin typeface="Cambria Math" panose="02040503050406030204" pitchFamily="18" charset="0"/>
                              </a:rPr>
                            </m:ctrlPr>
                          </m:sSubPr>
                          <m:e>
                            <m:r>
                              <a:rPr lang="zh-TW" altLang="en-US" i="1">
                                <a:latin typeface="Cambria Math" panose="02040503050406030204" pitchFamily="18" charset="0"/>
                              </a:rPr>
                              <m:t>𝑄</m:t>
                            </m:r>
                          </m:e>
                          <m:sub>
                            <m:r>
                              <a:rPr lang="zh-TW" altLang="en-US" i="1">
                                <a:latin typeface="Cambria Math" panose="02040503050406030204" pitchFamily="18" charset="0"/>
                              </a:rPr>
                              <m:t>𝑔</m:t>
                            </m:r>
                          </m:sub>
                        </m:sSub>
                      </m:e>
                      <m:sup>
                        <m:r>
                          <a:rPr lang="zh-TW" altLang="en-US" i="1">
                            <a:latin typeface="Cambria Math" panose="02040503050406030204" pitchFamily="18" charset="0"/>
                          </a:rPr>
                          <m:t>𝛼</m:t>
                        </m:r>
                      </m:sup>
                    </m:sSup>
                    <m:r>
                      <a:rPr lang="zh-TW" altLang="en-US">
                        <a:latin typeface="Cambria Math" panose="02040503050406030204" pitchFamily="18" charset="0"/>
                      </a:rPr>
                      <m:t>+</m:t>
                    </m:r>
                    <m:sSup>
                      <m:sSupPr>
                        <m:ctrlPr>
                          <a:rPr lang="zh-TW" altLang="en-US" i="1">
                            <a:latin typeface="Cambria Math" panose="02040503050406030204" pitchFamily="18" charset="0"/>
                          </a:rPr>
                        </m:ctrlPr>
                      </m:sSupPr>
                      <m:e>
                        <m:sSub>
                          <m:sSubPr>
                            <m:ctrlPr>
                              <a:rPr lang="zh-TW" altLang="en-US" i="1">
                                <a:latin typeface="Cambria Math" panose="02040503050406030204" pitchFamily="18" charset="0"/>
                              </a:rPr>
                            </m:ctrlPr>
                          </m:sSubPr>
                          <m:e>
                            <m:r>
                              <a:rPr lang="zh-TW" altLang="en-US" i="1">
                                <a:latin typeface="Cambria Math" panose="02040503050406030204" pitchFamily="18" charset="0"/>
                              </a:rPr>
                              <m:t>𝑄</m:t>
                            </m:r>
                          </m:e>
                          <m:sub>
                            <m:r>
                              <a:rPr lang="zh-TW" altLang="en-US" i="1">
                                <a:latin typeface="Cambria Math" panose="02040503050406030204" pitchFamily="18" charset="0"/>
                              </a:rPr>
                              <m:t>𝑟</m:t>
                            </m:r>
                          </m:sub>
                        </m:sSub>
                      </m:e>
                      <m:sup>
                        <m:r>
                          <a:rPr lang="zh-TW" altLang="en-US" i="1">
                            <a:latin typeface="Cambria Math" panose="02040503050406030204" pitchFamily="18" charset="0"/>
                          </a:rPr>
                          <m:t>𝛼</m:t>
                        </m:r>
                      </m:sup>
                    </m:sSup>
                  </m:oMath>
                </a14:m>
                <a:r>
                  <a:rPr lang="zh-TW" altLang="en-US" dirty="0" smtClean="0">
                    <a:latin typeface="Cambria Math" panose="02040503050406030204" pitchFamily="18" charset="0"/>
                  </a:rPr>
                  <a:t> </a:t>
                </a:r>
                <a:r>
                  <a:rPr lang="en-US" altLang="zh-TW" dirty="0" smtClean="0">
                    <a:latin typeface="Cambria Math" panose="02040503050406030204" pitchFamily="18" charset="0"/>
                    <a:ea typeface="Cambria Math" panose="02040503050406030204" pitchFamily="18" charset="0"/>
                  </a:rPr>
                  <a:t>	Total heat conduction vector</a:t>
                </a:r>
                <a:endParaRPr lang="zh-TW" altLang="en-US" dirty="0">
                  <a:latin typeface="Cambria Math" panose="02040503050406030204" pitchFamily="18" charset="0"/>
                </a:endParaRPr>
              </a:p>
            </p:txBody>
          </p:sp>
        </mc:Choice>
        <mc:Fallback>
          <p:sp>
            <p:nvSpPr>
              <p:cNvPr id="12" name="Rectangle 11"/>
              <p:cNvSpPr>
                <a:spLocks noRot="1" noChangeAspect="1" noMove="1" noResize="1" noEditPoints="1" noAdjustHandles="1" noChangeArrowheads="1" noChangeShapeType="1" noTextEdit="1"/>
              </p:cNvSpPr>
              <p:nvPr/>
            </p:nvSpPr>
            <p:spPr>
              <a:xfrm>
                <a:off x="1092567" y="5484313"/>
                <a:ext cx="4828951" cy="394147"/>
              </a:xfrm>
              <a:prstGeom prst="rect">
                <a:avLst/>
              </a:prstGeom>
              <a:blipFill rotWithShape="1">
                <a:blip r:embed="rId7"/>
                <a:stretch>
                  <a:fillRect l="-126" t="-9375" r="-505" b="-1718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1092567" y="5892815"/>
                <a:ext cx="5354864" cy="391902"/>
              </a:xfrm>
              <a:prstGeom prst="rect">
                <a:avLst/>
              </a:prstGeom>
            </p:spPr>
            <p:txBody>
              <a:bodyPr wrap="none">
                <a:spAutoFit/>
              </a:bodyPr>
              <a:lstStyle/>
              <a:p>
                <a14:m>
                  <m:oMath xmlns:m="http://schemas.openxmlformats.org/officeDocument/2006/math">
                    <m:sSub>
                      <m:sSubPr>
                        <m:ctrlPr>
                          <a:rPr lang="zh-TW" altLang="en-US">
                            <a:latin typeface="Cambria Math" panose="02040503050406030204" pitchFamily="18" charset="0"/>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sub>
                    </m:sSub>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𝜂</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𝑟</m:t>
                        </m:r>
                      </m:sub>
                    </m:sSub>
                  </m:oMath>
                </a14:m>
                <a:r>
                  <a:rPr lang="en-US" altLang="zh-TW" dirty="0" smtClean="0">
                    <a:latin typeface="Cambria Math" panose="02040503050406030204" pitchFamily="18" charset="0"/>
                    <a:ea typeface="Cambria Math" panose="02040503050406030204" pitchFamily="18" charset="0"/>
                  </a:rPr>
                  <a:t>	Total coefficient of shear viscosity</a:t>
                </a:r>
              </a:p>
            </p:txBody>
          </p:sp>
        </mc:Choice>
        <mc:Fallback>
          <p:sp>
            <p:nvSpPr>
              <p:cNvPr id="13" name="Rectangle 12"/>
              <p:cNvSpPr>
                <a:spLocks noRot="1" noChangeAspect="1" noMove="1" noResize="1" noEditPoints="1" noAdjustHandles="1" noChangeArrowheads="1" noChangeShapeType="1" noTextEdit="1"/>
              </p:cNvSpPr>
              <p:nvPr/>
            </p:nvSpPr>
            <p:spPr>
              <a:xfrm>
                <a:off x="1092567" y="5892815"/>
                <a:ext cx="5354864" cy="391902"/>
              </a:xfrm>
              <a:prstGeom prst="rect">
                <a:avLst/>
              </a:prstGeom>
              <a:blipFill rotWithShape="1">
                <a:blip r:embed="rId8"/>
                <a:stretch>
                  <a:fillRect t="-9375" r="-228" b="-1718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1092567" y="6326011"/>
                <a:ext cx="5247462" cy="391902"/>
              </a:xfrm>
              <a:prstGeom prst="rect">
                <a:avLst/>
              </a:prstGeom>
            </p:spPr>
            <p:txBody>
              <a:bodyPr wrap="none">
                <a:spAutoFit/>
              </a:bodyPr>
              <a:lstStyle/>
              <a:p>
                <a14:m>
                  <m:oMath xmlns:m="http://schemas.openxmlformats.org/officeDocument/2006/math">
                    <m:sSub>
                      <m:sSubPr>
                        <m:ctrlPr>
                          <a:rPr lang="zh-TW" altLang="en-US">
                            <a:latin typeface="Cambria Math" panose="02040503050406030204" pitchFamily="18" charset="0"/>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sub>
                    </m:sSub>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𝑔</m:t>
                        </m:r>
                      </m:sub>
                    </m:sSub>
                    <m:r>
                      <a:rPr lang="zh-TW" altLang="en-US">
                        <a:latin typeface="Cambria Math" panose="02040503050406030204" pitchFamily="18" charset="0"/>
                      </a:rPr>
                      <m:t>+</m:t>
                    </m:r>
                    <m:sSub>
                      <m:sSubPr>
                        <m:ctrlPr>
                          <a:rPr lang="zh-TW" altLang="en-US" i="1">
                            <a:latin typeface="Cambria Math" panose="02040503050406030204" pitchFamily="18" charset="0"/>
                          </a:rPr>
                        </m:ctrlPr>
                      </m:sSubPr>
                      <m:e>
                        <m:r>
                          <a:rPr lang="zh-TW" altLang="en-US" i="1">
                            <a:latin typeface="Cambria Math" panose="02040503050406030204" pitchFamily="18" charset="0"/>
                          </a:rPr>
                          <m:t>𝜁</m:t>
                        </m:r>
                      </m:e>
                      <m:sub>
                        <m:r>
                          <a:rPr lang="zh-TW" altLang="en-US" i="1">
                            <a:latin typeface="Cambria Math" panose="02040503050406030204" pitchFamily="18" charset="0"/>
                          </a:rPr>
                          <m:t>𝑣</m:t>
                        </m:r>
                        <m:r>
                          <a:rPr lang="zh-TW" altLang="en-US">
                            <a:latin typeface="Cambria Math" panose="02040503050406030204" pitchFamily="18" charset="0"/>
                          </a:rPr>
                          <m:t>,</m:t>
                        </m:r>
                        <m:r>
                          <a:rPr lang="zh-TW" altLang="en-US" i="1">
                            <a:latin typeface="Cambria Math" panose="02040503050406030204" pitchFamily="18" charset="0"/>
                          </a:rPr>
                          <m:t>𝑟</m:t>
                        </m:r>
                      </m:sub>
                    </m:sSub>
                  </m:oMath>
                </a14:m>
                <a:r>
                  <a:rPr lang="en-US" altLang="zh-TW" dirty="0" smtClean="0">
                    <a:latin typeface="Cambria Math" panose="02040503050406030204" pitchFamily="18" charset="0"/>
                    <a:ea typeface="Cambria Math" panose="02040503050406030204" pitchFamily="18" charset="0"/>
                  </a:rPr>
                  <a:t>	Total coefficient of bulk viscosity</a:t>
                </a:r>
                <a:endParaRPr lang="zh-TW" altLang="en-US" dirty="0">
                  <a:latin typeface="Cambria Math" panose="020405030504060302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1092567" y="6326011"/>
                <a:ext cx="5247462" cy="391902"/>
              </a:xfrm>
              <a:prstGeom prst="rect">
                <a:avLst/>
              </a:prstGeom>
              <a:blipFill rotWithShape="1">
                <a:blip r:embed="rId9"/>
                <a:stretch>
                  <a:fillRect l="-232" t="-9375" r="-232" b="-1718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24342" y="2955586"/>
                <a:ext cx="8263288" cy="11449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𝑇</m:t>
                                  </m:r>
                                </m:e>
                                <m:sup>
                                  <m:r>
                                    <m:rPr>
                                      <m:sty m:val="p"/>
                                    </m:rPr>
                                    <a:rPr lang="zh-TW" altLang="en-US" sz="1400">
                                      <a:latin typeface="Cambria Math"/>
                                    </a:rPr>
                                    <m:t>αβ</m:t>
                                  </m:r>
                                </m:sup>
                              </m:sSup>
                            </m:e>
                          </m:d>
                        </m:e>
                        <m:sub>
                          <m:r>
                            <m:rPr>
                              <m:sty m:val="p"/>
                            </m:rPr>
                            <a:rPr lang="zh-TW" altLang="en-US" sz="1400">
                              <a:latin typeface="Cambria Math"/>
                            </a:rPr>
                            <m:t>gas</m:t>
                          </m:r>
                        </m:sub>
                      </m:sSub>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sSup>
                                  <m:sSupPr>
                                    <m:ctrlPr>
                                      <a:rPr lang="zh-TW" altLang="en-US" sz="1600" i="1">
                                        <a:latin typeface="Cambria Math"/>
                                      </a:rPr>
                                    </m:ctrlPr>
                                  </m:sSupPr>
                                  <m:e>
                                    <m:r>
                                      <m:rPr>
                                        <m:sty m:val="p"/>
                                      </m:rPr>
                                      <a:rPr lang="zh-TW" altLang="en-US" sz="1600">
                                        <a:latin typeface="Cambria Math"/>
                                      </a:rPr>
                                      <m:t>ρc</m:t>
                                    </m:r>
                                  </m:e>
                                  <m:sup>
                                    <m:r>
                                      <a:rPr lang="zh-TW" altLang="en-US" sz="1600">
                                        <a:latin typeface="Cambria Math"/>
                                      </a:rPr>
                                      <m:t>2</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𝜀</m:t>
                                    </m:r>
                                  </m:e>
                                  <m:sub>
                                    <m:r>
                                      <a:rPr lang="zh-TW" altLang="en-US" sz="1600" i="1">
                                        <a:latin typeface="Cambria Math"/>
                                      </a:rPr>
                                      <m:t>𝑔</m:t>
                                    </m:r>
                                  </m:sub>
                                </m:sSub>
                                <m:r>
                                  <m:rPr>
                                    <m:nor/>
                                  </m:rPr>
                                  <a:rPr lang="zh-TW" altLang="en-US" sz="1600"/>
                                  <m:t> </m:t>
                                </m:r>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𝑥</m:t>
                                    </m:r>
                                  </m:sup>
                                </m:sSubSup>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𝑦</m:t>
                                    </m:r>
                                  </m:sup>
                                </m:sSubSup>
                              </m:e>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𝑧</m:t>
                                    </m:r>
                                  </m:sup>
                                </m:sSub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𝑥</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xx</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xy</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xz</m:t>
                                    </m:r>
                                  </m:sup>
                                </m:s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𝑦</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yx</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yy</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yz</m:t>
                                    </m:r>
                                  </m:sup>
                                </m:sSup>
                              </m:e>
                            </m:mr>
                            <m:mr>
                              <m:e>
                                <m:sSubSup>
                                  <m:sSubSupPr>
                                    <m:ctrlPr>
                                      <a:rPr lang="zh-TW" altLang="en-US" sz="1400" i="1">
                                        <a:latin typeface="Cambria Math"/>
                                      </a:rPr>
                                    </m:ctrlPr>
                                  </m:sSubSupPr>
                                  <m:e>
                                    <m:r>
                                      <a:rPr lang="zh-TW" altLang="en-US" sz="1400" i="1">
                                        <a:latin typeface="Cambria Math"/>
                                      </a:rPr>
                                      <m:t>𝑄</m:t>
                                    </m:r>
                                  </m:e>
                                  <m:sub>
                                    <m:r>
                                      <a:rPr lang="zh-TW" altLang="en-US" sz="1400" i="1">
                                        <a:latin typeface="Cambria Math"/>
                                      </a:rPr>
                                      <m:t>𝑔</m:t>
                                    </m:r>
                                  </m:sub>
                                  <m:sup>
                                    <m:r>
                                      <a:rPr lang="zh-TW" altLang="en-US" sz="1400" i="1">
                                        <a:latin typeface="Cambria Math"/>
                                      </a:rPr>
                                      <m:t>𝑧</m:t>
                                    </m:r>
                                  </m:sup>
                                </m:sSub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zx</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zy</m:t>
                                    </m:r>
                                  </m:sup>
                                </m:sSup>
                              </m:e>
                              <m:e>
                                <m:r>
                                  <a:rPr lang="zh-TW" altLang="en-US" sz="1400">
                                    <a:latin typeface="Cambria Math"/>
                                  </a:rPr>
                                  <m:t>−2⁢</m:t>
                                </m:r>
                                <m:sSub>
                                  <m:sSubPr>
                                    <m:ctrlPr>
                                      <a:rPr lang="zh-TW" altLang="en-US" sz="1400" i="1">
                                        <a:latin typeface="Cambria Math"/>
                                      </a:rPr>
                                    </m:ctrlPr>
                                  </m:sSubPr>
                                  <m:e>
                                    <m:r>
                                      <a:rPr lang="zh-TW" altLang="en-US" sz="1400" i="1">
                                        <a:latin typeface="Cambria Math"/>
                                      </a:rPr>
                                      <m:t>𝜂</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sSup>
                                  <m:sSupPr>
                                    <m:ctrlPr>
                                      <a:rPr lang="zh-TW" altLang="en-US" sz="1400" i="1">
                                        <a:latin typeface="Cambria Math"/>
                                      </a:rPr>
                                    </m:ctrlPr>
                                  </m:sSupPr>
                                  <m:e>
                                    <m:r>
                                      <a:rPr lang="zh-TW" altLang="en-US" sz="1400" i="1">
                                        <a:latin typeface="Cambria Math"/>
                                      </a:rPr>
                                      <m:t>𝛴</m:t>
                                    </m:r>
                                  </m:e>
                                  <m:sup>
                                    <m:r>
                                      <m:rPr>
                                        <m:sty m:val="p"/>
                                      </m:rPr>
                                      <a:rPr lang="zh-TW" altLang="en-US" sz="1400">
                                        <a:latin typeface="Cambria Math"/>
                                      </a:rPr>
                                      <m:t>zz</m:t>
                                    </m:r>
                                  </m:sup>
                                </m:sSup>
                                <m:r>
                                  <a:rPr lang="zh-TW" altLang="en-US" sz="1400">
                                    <a:latin typeface="Cambria Math"/>
                                  </a:rPr>
                                  <m:t>−</m:t>
                                </m:r>
                                <m:sSub>
                                  <m:sSubPr>
                                    <m:ctrlPr>
                                      <a:rPr lang="zh-TW" altLang="en-US" sz="1400" i="1">
                                        <a:latin typeface="Cambria Math"/>
                                      </a:rPr>
                                    </m:ctrlPr>
                                  </m:sSubPr>
                                  <m:e>
                                    <m:r>
                                      <a:rPr lang="zh-TW" altLang="en-US" sz="1400" i="1">
                                        <a:latin typeface="Cambria Math"/>
                                      </a:rPr>
                                      <m:t>𝜁</m:t>
                                    </m:r>
                                  </m:e>
                                  <m:sub>
                                    <m:r>
                                      <a:rPr lang="zh-TW" altLang="en-US" sz="1400" i="1">
                                        <a:latin typeface="Cambria Math"/>
                                      </a:rPr>
                                      <m:t>𝑣</m:t>
                                    </m:r>
                                    <m:r>
                                      <a:rPr lang="zh-TW" altLang="en-US" sz="1400">
                                        <a:latin typeface="Cambria Math"/>
                                      </a:rPr>
                                      <m:t>,</m:t>
                                    </m:r>
                                    <m:r>
                                      <a:rPr lang="zh-TW" altLang="en-US" sz="1400" i="1">
                                        <a:latin typeface="Cambria Math"/>
                                      </a:rPr>
                                      <m:t>𝑔</m:t>
                                    </m:r>
                                  </m:sub>
                                </m:sSub>
                                <m:r>
                                  <a:rPr lang="zh-TW" altLang="en-US" sz="1400">
                                    <a:latin typeface="Cambria Math"/>
                                  </a:rPr>
                                  <m:t>⁢</m:t>
                                </m:r>
                                <m:r>
                                  <a:rPr lang="zh-TW" altLang="en-US" sz="1400" i="1">
                                    <a:latin typeface="Cambria Math"/>
                                  </a:rPr>
                                  <m:t>𝛩</m:t>
                                </m:r>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a:rPr lang="zh-TW" altLang="en-US" sz="1400" i="1">
                                        <a:latin typeface="Cambria Math"/>
                                      </a:rPr>
                                      <m:t>𝑔</m:t>
                                    </m:r>
                                  </m:sub>
                                </m:sSub>
                              </m:e>
                            </m:mr>
                          </m:m>
                        </m:e>
                      </m:d>
                    </m:oMath>
                  </m:oMathPara>
                </a14:m>
                <a:endParaRPr lang="zh-TW" altLang="en-US" sz="1600" dirty="0"/>
              </a:p>
            </p:txBody>
          </p:sp>
        </mc:Choice>
        <mc:Fallback>
          <p:sp>
            <p:nvSpPr>
              <p:cNvPr id="16" name="TextBox 15"/>
              <p:cNvSpPr txBox="1">
                <a:spLocks noRot="1" noChangeAspect="1" noMove="1" noResize="1" noEditPoints="1" noAdjustHandles="1" noChangeArrowheads="1" noChangeShapeType="1" noTextEdit="1"/>
              </p:cNvSpPr>
              <p:nvPr/>
            </p:nvSpPr>
            <p:spPr>
              <a:xfrm>
                <a:off x="424342" y="2955586"/>
                <a:ext cx="8263288" cy="1144993"/>
              </a:xfrm>
              <a:prstGeom prst="rect">
                <a:avLst/>
              </a:prstGeom>
              <a:blipFill rotWithShape="1">
                <a:blip r:embed="rId10"/>
                <a:stretch>
                  <a:fillRect/>
                </a:stretch>
              </a:blipFill>
            </p:spPr>
            <p:txBody>
              <a:bodyPr/>
              <a:lstStyle/>
              <a:p>
                <a:r>
                  <a:rPr lang="zh-TW" altLang="en-US">
                    <a:noFill/>
                  </a:rPr>
                  <a:t> </a:t>
                </a:r>
              </a:p>
            </p:txBody>
          </p:sp>
        </mc:Fallback>
      </mc:AlternateContent>
      <p:cxnSp>
        <p:nvCxnSpPr>
          <p:cNvPr id="17" name="Straight Connector 16"/>
          <p:cNvCxnSpPr/>
          <p:nvPr/>
        </p:nvCxnSpPr>
        <p:spPr>
          <a:xfrm>
            <a:off x="1669002"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75029"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82754"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71352"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59950" y="3258105"/>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35695" y="351032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35694" y="380329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35694" y="404298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08379" y="3496219"/>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53598" y="380329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51073" y="404298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23082" y="3510327"/>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12814" y="3510327"/>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20558" y="379806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10290" y="3798060"/>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609156" y="4045730"/>
            <a:ext cx="18643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798888" y="4045730"/>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00837" y="3786695"/>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00837" y="3528082"/>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24612" y="3528082"/>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24612" y="4042987"/>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27136" y="4058255"/>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27136" y="3787855"/>
            <a:ext cx="29594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2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 presetClass="exit" presetSubtype="0" fill="hold"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 presetClass="exit" presetSubtype="0" fill="hold"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par>
                                <p:cTn id="54" presetID="1" presetClass="exit" presetSubtype="0" fill="hold" nodeType="with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 presetClass="exit" presetSubtype="0" fill="hold" nodeType="withEffect">
                                  <p:stCondLst>
                                    <p:cond delay="0"/>
                                  </p:stCondLst>
                                  <p:childTnLst>
                                    <p:set>
                                      <p:cBhvr>
                                        <p:cTn id="80" dur="1" fill="hold">
                                          <p:stCondLst>
                                            <p:cond delay="0"/>
                                          </p:stCondLst>
                                        </p:cTn>
                                        <p:tgtEl>
                                          <p:spTgt spid="20"/>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2"/>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3"/>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4"/>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5"/>
                                        </p:tgtEl>
                                        <p:attrNameLst>
                                          <p:attrName>style.visibility</p:attrName>
                                        </p:attrNameLst>
                                      </p:cBhvr>
                                      <p:to>
                                        <p:strVal val="hidden"/>
                                      </p:to>
                                    </p:set>
                                  </p:childTnLst>
                                </p:cTn>
                              </p:par>
                              <p:par>
                                <p:cTn id="91" presetID="10" presetClass="entr" presetSubtype="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0"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500"/>
                                        <p:tgtEl>
                                          <p:spTgt spid="39"/>
                                        </p:tgtEl>
                                      </p:cBhvr>
                                    </p:animEffect>
                                  </p:childTnLst>
                                </p:cTn>
                              </p:par>
                              <p:par>
                                <p:cTn id="103" presetID="10" presetClass="entr" presetSubtype="0"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par>
                                <p:cTn id="106" presetID="10" presetClass="entr" presetSubtype="0" fill="hold" nodeType="with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500"/>
                                        <p:tgtEl>
                                          <p:spTgt spid="38"/>
                                        </p:tgtEl>
                                      </p:cBhvr>
                                    </p:animEffect>
                                  </p:childTnLst>
                                </p:cTn>
                              </p:par>
                              <p:par>
                                <p:cTn id="109" presetID="10"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ntr" presetSubtype="0" fill="hold" nodeType="with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500"/>
                                        <p:tgtEl>
                                          <p:spTgt spid="36"/>
                                        </p:tgtEl>
                                      </p:cBhvr>
                                    </p:animEffect>
                                  </p:childTnLst>
                                </p:cTn>
                              </p:par>
                              <p:par>
                                <p:cTn id="115" presetID="10" presetClass="entr" presetSubtype="0" fill="hold"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500"/>
                                        <p:tgtEl>
                                          <p:spTgt spid="3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fade">
                                      <p:cBhvr>
                                        <p:cTn id="122" dur="500"/>
                                        <p:tgtEl>
                                          <p:spTgt spid="14"/>
                                        </p:tgtEl>
                                      </p:cBhvr>
                                    </p:animEffect>
                                  </p:childTnLst>
                                </p:cTn>
                              </p:par>
                              <p:par>
                                <p:cTn id="123" presetID="1" presetClass="exit" presetSubtype="0" fill="hold" nodeType="withEffect">
                                  <p:stCondLst>
                                    <p:cond delay="0"/>
                                  </p:stCondLst>
                                  <p:childTnLst>
                                    <p:set>
                                      <p:cBhvr>
                                        <p:cTn id="124" dur="1" fill="hold">
                                          <p:stCondLst>
                                            <p:cond delay="0"/>
                                          </p:stCondLst>
                                        </p:cTn>
                                        <p:tgtEl>
                                          <p:spTgt spid="30"/>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4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40"/>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39"/>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33"/>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38"/>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37"/>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36"/>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35"/>
                                        </p:tgtEl>
                                        <p:attrNameLst>
                                          <p:attrName>style.visibility</p:attrName>
                                        </p:attrNameLst>
                                      </p:cBhvr>
                                      <p:to>
                                        <p:strVal val="hidden"/>
                                      </p:to>
                                    </p:set>
                                  </p:childTnLst>
                                </p:cTn>
                              </p:par>
                              <p:par>
                                <p:cTn id="141" presetID="10" presetClass="entr" presetSubtype="0" fill="hold" nodeType="with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fade">
                                      <p:cBhvr>
                                        <p:cTn id="143" dur="500"/>
                                        <p:tgtEl>
                                          <p:spTgt spid="29"/>
                                        </p:tgtEl>
                                      </p:cBhvr>
                                    </p:animEffect>
                                  </p:childTnLst>
                                </p:cTn>
                              </p:par>
                              <p:par>
                                <p:cTn id="144" presetID="10" presetClass="entr" presetSubtype="0" fill="hold" nodeType="withEffect">
                                  <p:stCondLst>
                                    <p:cond delay="0"/>
                                  </p:stCondLst>
                                  <p:childTnLst>
                                    <p:set>
                                      <p:cBhvr>
                                        <p:cTn id="145" dur="1" fill="hold">
                                          <p:stCondLst>
                                            <p:cond delay="0"/>
                                          </p:stCondLst>
                                        </p:cTn>
                                        <p:tgtEl>
                                          <p:spTgt spid="32"/>
                                        </p:tgtEl>
                                        <p:attrNameLst>
                                          <p:attrName>style.visibility</p:attrName>
                                        </p:attrNameLst>
                                      </p:cBhvr>
                                      <p:to>
                                        <p:strVal val="visible"/>
                                      </p:to>
                                    </p:set>
                                    <p:animEffect transition="in" filter="fade">
                                      <p:cBhvr>
                                        <p:cTn id="146" dur="500"/>
                                        <p:tgtEl>
                                          <p:spTgt spid="32"/>
                                        </p:tgtEl>
                                      </p:cBhvr>
                                    </p:animEffect>
                                  </p:childTnLst>
                                </p:cTn>
                              </p:par>
                              <p:par>
                                <p:cTn id="147" presetID="10" presetClass="entr" presetSubtype="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P spid="12" grpId="0"/>
      <p:bldP spid="13" grpId="0"/>
      <p:bldP spid="14"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Heat conduction in case of photons</a:t>
            </a:r>
            <a:endParaRPr lang="zh-TW" altLang="en-US" dirty="0"/>
          </a:p>
        </p:txBody>
      </p:sp>
      <mc:AlternateContent xmlns:mc="http://schemas.openxmlformats.org/markup-compatibility/2006">
        <mc:Choice xmlns:a14="http://schemas.microsoft.com/office/drawing/2010/main" Requires="a14">
          <p:sp>
            <p:nvSpPr>
              <p:cNvPr id="4" name="Rectangle 3"/>
              <p:cNvSpPr/>
              <p:nvPr/>
            </p:nvSpPr>
            <p:spPr>
              <a:xfrm>
                <a:off x="412364" y="1291591"/>
                <a:ext cx="8052046" cy="690830"/>
              </a:xfrm>
              <a:prstGeom prst="rect">
                <a:avLst/>
              </a:prstGeom>
            </p:spPr>
            <p:txBody>
              <a:bodyPr wrap="square">
                <a:spAutoFit/>
              </a:bodyPr>
              <a:lstStyle/>
              <a:p>
                <a:pPr algn="ctr"/>
                <a:r>
                  <a:rPr lang="en-US" altLang="zh-TW" dirty="0" smtClean="0">
                    <a:latin typeface="Cambria Math" panose="02040503050406030204" pitchFamily="18" charset="0"/>
                    <a:ea typeface="Cambria Math" panose="02040503050406030204" pitchFamily="18" charset="0"/>
                  </a:rPr>
                  <a:t>Previously, for matter, heat conduction is computed from temperature gradients. </a:t>
                </a:r>
                <a14:m>
                  <m:oMath xmlns:m="http://schemas.openxmlformats.org/officeDocument/2006/math">
                    <m:sSubSup>
                      <m:sSubSupPr>
                        <m:ctrlPr>
                          <a:rPr lang="zh-TW" altLang="en-US" i="1">
                            <a:latin typeface="Cambria Math"/>
                          </a:rPr>
                        </m:ctrlPr>
                      </m:sSubSupPr>
                      <m:e>
                        <m:r>
                          <a:rPr lang="zh-TW" altLang="en-US" i="1">
                            <a:latin typeface="Cambria Math" panose="02040503050406030204" pitchFamily="18" charset="0"/>
                          </a:rPr>
                          <m:t>𝑄</m:t>
                        </m:r>
                      </m:e>
                      <m:sub>
                        <m:r>
                          <a:rPr lang="zh-TW" altLang="en-US" i="1">
                            <a:latin typeface="Cambria Math" panose="02040503050406030204" pitchFamily="18" charset="0"/>
                          </a:rPr>
                          <m:t>𝑔</m:t>
                        </m:r>
                      </m:sub>
                      <m:sup>
                        <m:r>
                          <a:rPr lang="zh-TW" altLang="en-US" i="1">
                            <a:latin typeface="Cambria Math" panose="02040503050406030204" pitchFamily="18" charset="0"/>
                          </a:rPr>
                          <m:t>𝛼</m:t>
                        </m:r>
                      </m:sup>
                    </m:sSub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𝐾</m:t>
                        </m:r>
                      </m:e>
                      <m:sub>
                        <m:r>
                          <a:rPr lang="zh-TW" altLang="en-US" i="1">
                            <a:latin typeface="Cambria Math" panose="02040503050406030204" pitchFamily="18" charset="0"/>
                          </a:rPr>
                          <m:t>𝑐</m:t>
                        </m:r>
                      </m:sub>
                    </m:sSub>
                    <m:r>
                      <a:rPr lang="zh-TW" altLang="en-US">
                        <a:latin typeface="Cambria Math" panose="02040503050406030204" pitchFamily="18" charset="0"/>
                      </a:rPr>
                      <m:t>⁢</m:t>
                    </m:r>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𝑐</m:t>
                            </m:r>
                          </m:e>
                          <m:sup>
                            <m:r>
                              <a:rPr lang="zh-TW" altLang="en-US">
                                <a:latin typeface="Cambria Math" panose="02040503050406030204" pitchFamily="18" charset="0"/>
                              </a:rPr>
                              <m:t>2</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𝑃</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r>
                          <a:rPr lang="zh-TW" altLang="en-US" i="1">
                            <a:latin typeface="Cambria Math" panose="02040503050406030204" pitchFamily="18" charset="0"/>
                          </a:rPr>
                          <m:t>𝑇</m:t>
                        </m:r>
                        <m:r>
                          <a:rPr lang="zh-TW" altLang="en-US">
                            <a:latin typeface="Cambria Math" panose="02040503050406030204" pitchFamily="18" charset="0"/>
                          </a:rPr>
                          <m:t>+</m:t>
                        </m:r>
                        <m:r>
                          <a:rPr lang="zh-TW" altLang="en-US" i="1">
                            <a:latin typeface="Cambria Math" panose="02040503050406030204" pitchFamily="18" charset="0"/>
                          </a:rPr>
                          <m:t>𝑇</m:t>
                        </m:r>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𝑈</m:t>
                            </m:r>
                          </m:e>
                          <m:sup>
                            <m:r>
                              <a:rPr lang="zh-TW" altLang="en-US" i="1">
                                <a:latin typeface="Cambria Math" panose="02040503050406030204" pitchFamily="18" charset="0"/>
                              </a:rPr>
                              <m:t>𝛽</m:t>
                            </m:r>
                          </m:sup>
                        </m:sSup>
                        <m:r>
                          <a:rPr lang="zh-TW" altLang="en-US">
                            <a:latin typeface="Cambria Math" panose="02040503050406030204" pitchFamily="18" charset="0"/>
                          </a:rPr>
                          <m:t>⁢</m:t>
                        </m:r>
                        <m:sSub>
                          <m:sSubPr>
                            <m:ctrlPr>
                              <a:rPr lang="zh-TW" altLang="en-US" i="1">
                                <a:latin typeface="Cambria Math"/>
                              </a:rPr>
                            </m:ctrlPr>
                          </m:sSubPr>
                          <m:e>
                            <m:r>
                              <a:rPr lang="zh-TW" altLang="en-US">
                                <a:latin typeface="Cambria Math" panose="02040503050406030204" pitchFamily="18" charset="0"/>
                              </a:rPr>
                              <m:t>𝛻</m:t>
                            </m:r>
                          </m:e>
                          <m:sub>
                            <m:r>
                              <a:rPr lang="zh-TW" altLang="en-US" i="1">
                                <a:latin typeface="Cambria Math" panose="02040503050406030204" pitchFamily="18" charset="0"/>
                              </a:rPr>
                              <m:t>𝛽</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a14:m>
                <a:endParaRPr lang="zh-TW" altLang="en-US" dirty="0"/>
              </a:p>
            </p:txBody>
          </p:sp>
        </mc:Choice>
        <mc:Fallback>
          <p:sp>
            <p:nvSpPr>
              <p:cNvPr id="4" name="Rectangle 3"/>
              <p:cNvSpPr>
                <a:spLocks noRot="1" noChangeAspect="1" noMove="1" noResize="1" noEditPoints="1" noAdjustHandles="1" noChangeArrowheads="1" noChangeShapeType="1" noTextEdit="1"/>
              </p:cNvSpPr>
              <p:nvPr/>
            </p:nvSpPr>
            <p:spPr>
              <a:xfrm>
                <a:off x="412364" y="1291591"/>
                <a:ext cx="8052046" cy="690830"/>
              </a:xfrm>
              <a:prstGeom prst="rect">
                <a:avLst/>
              </a:prstGeom>
              <a:blipFill rotWithShape="1">
                <a:blip r:embed="rId2"/>
                <a:stretch>
                  <a:fillRect l="-454" t="-5310" r="-681" b="-5310"/>
                </a:stretch>
              </a:blipFill>
            </p:spPr>
            <p:txBody>
              <a:bodyPr/>
              <a:lstStyle/>
              <a:p>
                <a:r>
                  <a:rPr lang="zh-TW" altLang="en-US">
                    <a:noFill/>
                  </a:rPr>
                  <a:t> </a:t>
                </a:r>
              </a:p>
            </p:txBody>
          </p:sp>
        </mc:Fallback>
      </mc:AlternateContent>
      <p:sp>
        <p:nvSpPr>
          <p:cNvPr id="6" name="TextBox 5"/>
          <p:cNvSpPr txBox="1"/>
          <p:nvPr/>
        </p:nvSpPr>
        <p:spPr>
          <a:xfrm>
            <a:off x="550935" y="2216022"/>
            <a:ext cx="7774903"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In the cas</a:t>
            </a:r>
            <a:r>
              <a:rPr lang="en-US" altLang="zh-TW" dirty="0" smtClean="0">
                <a:latin typeface="Cambria Math" pitchFamily="18" charset="0"/>
                <a:ea typeface="Cambria Math" pitchFamily="18" charset="0"/>
              </a:rPr>
              <a:t>e of radiation, the heat flux is computed from the radiative pressure and enthalpy, rather than from temperature.</a:t>
            </a:r>
          </a:p>
        </p:txBody>
      </p:sp>
      <mc:AlternateContent xmlns:mc="http://schemas.openxmlformats.org/markup-compatibility/2006">
        <mc:Choice xmlns:a14="http://schemas.microsoft.com/office/drawing/2010/main" Requires="a14">
          <p:sp>
            <p:nvSpPr>
              <p:cNvPr id="9" name="TextBox 8"/>
              <p:cNvSpPr txBox="1"/>
              <p:nvPr/>
            </p:nvSpPr>
            <p:spPr>
              <a:xfrm>
                <a:off x="550934" y="3160911"/>
                <a:ext cx="7913475" cy="1491049"/>
              </a:xfrm>
              <a:prstGeom prst="rect">
                <a:avLst/>
              </a:prstGeom>
              <a:noFill/>
            </p:spPr>
            <p:txBody>
              <a:bodyPr wrap="square" rtlCol="0">
                <a:spAutoFit/>
              </a:bodyPr>
              <a:lstStyle/>
              <a:p>
                <a:r>
                  <a:rPr lang="en-US" altLang="zh-TW" dirty="0" smtClean="0">
                    <a:latin typeface="Cambria Math" pitchFamily="18" charset="0"/>
                    <a:ea typeface="Cambria Math" pitchFamily="18" charset="0"/>
                  </a:rPr>
                  <a:t>Often, the heat flux is a function of frequency (this will be talked about next week), therefore we need to integrate over different frequencies.</a:t>
                </a:r>
              </a:p>
              <a:p>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sSub>
                            <m:sSubPr>
                              <m:ctrlPr>
                                <a:rPr lang="zh-TW" altLang="en-US" i="1">
                                  <a:latin typeface="Cambria Math"/>
                                </a:rPr>
                              </m:ctrlPr>
                            </m:sSubPr>
                            <m:e>
                              <m:r>
                                <a:rPr lang="zh-TW" altLang="en-US" i="1">
                                  <a:latin typeface="Cambria Math"/>
                                </a:rPr>
                                <m:t>𝑄</m:t>
                              </m:r>
                            </m:e>
                            <m:sub>
                              <m:r>
                                <a:rPr lang="zh-TW" altLang="en-US" i="1">
                                  <a:latin typeface="Cambria Math"/>
                                </a:rPr>
                                <m:t>𝑟</m:t>
                              </m:r>
                            </m:sub>
                          </m:sSub>
                        </m:e>
                        <m:sup>
                          <m:r>
                            <a:rPr lang="zh-TW" altLang="en-US" i="1">
                              <a:latin typeface="Cambria Math"/>
                            </a:rPr>
                            <m:t>𝛼</m:t>
                          </m:r>
                        </m:sup>
                      </m:sSup>
                      <m:r>
                        <a:rPr lang="zh-TW" altLang="en-US">
                          <a:latin typeface="Cambria Math"/>
                        </a:rPr>
                        <m:t>=</m:t>
                      </m:r>
                      <m:nary>
                        <m:naryPr>
                          <m:limLoc m:val="subSup"/>
                          <m:grow m:val="on"/>
                          <m:ctrlPr>
                            <a:rPr lang="zh-TW" altLang="en-US" i="1">
                              <a:latin typeface="Cambria Math"/>
                            </a:rPr>
                          </m:ctrlPr>
                        </m:naryPr>
                        <m:sub>
                          <m:r>
                            <a:rPr lang="zh-TW" altLang="en-US">
                              <a:latin typeface="Cambria Math"/>
                            </a:rPr>
                            <m:t>0</m:t>
                          </m:r>
                        </m:sub>
                        <m:sup>
                          <m:r>
                            <a:rPr lang="zh-TW" altLang="en-US">
                              <a:latin typeface="Cambria Math"/>
                            </a:rPr>
                            <m:t>∞</m:t>
                          </m:r>
                        </m:sup>
                        <m:e>
                          <m:f>
                            <m:fPr>
                              <m:ctrlPr>
                                <a:rPr lang="zh-TW" altLang="en-US" i="1">
                                  <a:latin typeface="Cambria Math"/>
                                </a:rPr>
                              </m:ctrlPr>
                            </m:fPr>
                            <m:num>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𝑄</m:t>
                                      </m:r>
                                    </m:e>
                                    <m:sub>
                                      <m:r>
                                        <a:rPr lang="zh-TW" altLang="en-US" i="1">
                                          <a:latin typeface="Cambria Math"/>
                                        </a:rPr>
                                        <m:t>𝑟</m:t>
                                      </m:r>
                                    </m:sub>
                                  </m:sSub>
                                </m:e>
                                <m:sup>
                                  <m:r>
                                    <a:rPr lang="zh-TW" altLang="en-US" i="1">
                                      <a:latin typeface="Cambria Math"/>
                                    </a:rPr>
                                    <m:t>𝛼</m:t>
                                  </m:r>
                                </m:sup>
                              </m:sSup>
                              <m:r>
                                <a:rPr lang="zh-TW" altLang="en-US">
                                  <a:latin typeface="Cambria Math"/>
                                </a:rPr>
                                <m:t>⁢</m:t>
                              </m:r>
                              <m:d>
                                <m:dPr>
                                  <m:ctrlPr>
                                    <a:rPr lang="zh-TW" altLang="en-US" i="1">
                                      <a:latin typeface="Cambria Math"/>
                                    </a:rPr>
                                  </m:ctrlPr>
                                </m:dPr>
                                <m:e>
                                  <m:r>
                                    <a:rPr lang="zh-TW" altLang="en-US" i="1">
                                      <a:latin typeface="Cambria Math"/>
                                    </a:rPr>
                                    <m:t>𝜈</m:t>
                                  </m:r>
                                </m:e>
                              </m:d>
                            </m:num>
                            <m:den>
                              <m:r>
                                <a:rPr lang="zh-TW" altLang="en-US">
                                  <a:latin typeface="Cambria Math"/>
                                </a:rPr>
                                <m:t>𝜕</m:t>
                              </m:r>
                              <m:r>
                                <a:rPr lang="zh-TW" altLang="en-US" i="1">
                                  <a:latin typeface="Cambria Math"/>
                                </a:rPr>
                                <m:t>𝜈</m:t>
                              </m:r>
                            </m:den>
                          </m:f>
                          <m:r>
                            <a:rPr lang="zh-TW" altLang="en-US">
                              <a:latin typeface="Cambria Math"/>
                            </a:rPr>
                            <m:t>⁢</m:t>
                          </m:r>
                          <m:r>
                            <a:rPr lang="zh-TW" altLang="en-US" i="1">
                              <a:latin typeface="Cambria Math"/>
                            </a:rPr>
                            <m:t>𝑑</m:t>
                          </m:r>
                          <m:r>
                            <a:rPr lang="zh-TW" altLang="en-US" i="1">
                              <a:latin typeface="Cambria Math"/>
                            </a:rPr>
                            <m:t>𝜈</m:t>
                          </m:r>
                        </m:e>
                      </m:nary>
                    </m:oMath>
                  </m:oMathPara>
                </a14:m>
                <a:endParaRPr lang="zh-TW" altLang="en-US" dirty="0"/>
              </a:p>
            </p:txBody>
          </p:sp>
        </mc:Choice>
        <mc:Fallback>
          <p:sp>
            <p:nvSpPr>
              <p:cNvPr id="9" name="TextBox 8"/>
              <p:cNvSpPr txBox="1">
                <a:spLocks noRot="1" noChangeAspect="1" noMove="1" noResize="1" noEditPoints="1" noAdjustHandles="1" noChangeArrowheads="1" noChangeShapeType="1" noTextEdit="1"/>
              </p:cNvSpPr>
              <p:nvPr/>
            </p:nvSpPr>
            <p:spPr>
              <a:xfrm>
                <a:off x="550934" y="3160911"/>
                <a:ext cx="7913475" cy="1491049"/>
              </a:xfrm>
              <a:prstGeom prst="rect">
                <a:avLst/>
              </a:prstGeom>
              <a:blipFill rotWithShape="1">
                <a:blip r:embed="rId3"/>
                <a:stretch>
                  <a:fillRect l="-616" t="-2459"/>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1068328" y="4856146"/>
                <a:ext cx="6740115" cy="691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a:rPr>
                            <m:t>𝜕</m:t>
                          </m:r>
                          <m:sSup>
                            <m:sSupPr>
                              <m:ctrlPr>
                                <a:rPr lang="zh-TW" altLang="en-US" i="1">
                                  <a:latin typeface="Cambria Math"/>
                                </a:rPr>
                              </m:ctrlPr>
                            </m:sSupPr>
                            <m:e>
                              <m:sSub>
                                <m:sSubPr>
                                  <m:ctrlPr>
                                    <a:rPr lang="zh-TW" altLang="en-US" i="1">
                                      <a:latin typeface="Cambria Math"/>
                                    </a:rPr>
                                  </m:ctrlPr>
                                </m:sSubPr>
                                <m:e>
                                  <m:r>
                                    <a:rPr lang="zh-TW" altLang="en-US" i="1">
                                      <a:latin typeface="Cambria Math"/>
                                    </a:rPr>
                                    <m:t>𝑄</m:t>
                                  </m:r>
                                </m:e>
                                <m:sub>
                                  <m:r>
                                    <a:rPr lang="zh-TW" altLang="en-US" i="1">
                                      <a:latin typeface="Cambria Math"/>
                                    </a:rPr>
                                    <m:t>𝑟</m:t>
                                  </m:r>
                                </m:sub>
                              </m:sSub>
                            </m:e>
                            <m:sup>
                              <m:r>
                                <a:rPr lang="zh-TW" altLang="en-US" i="1">
                                  <a:latin typeface="Cambria Math"/>
                                </a:rPr>
                                <m:t>𝛼</m:t>
                              </m:r>
                            </m:sup>
                          </m:sSup>
                          <m:r>
                            <a:rPr lang="zh-TW" altLang="en-US">
                              <a:latin typeface="Cambria Math"/>
                            </a:rPr>
                            <m:t>⁢</m:t>
                          </m:r>
                          <m:d>
                            <m:dPr>
                              <m:ctrlPr>
                                <a:rPr lang="zh-TW" altLang="en-US" i="1">
                                  <a:latin typeface="Cambria Math"/>
                                </a:rPr>
                              </m:ctrlPr>
                            </m:dPr>
                            <m:e>
                              <m:r>
                                <a:rPr lang="zh-TW" altLang="en-US" i="1">
                                  <a:latin typeface="Cambria Math"/>
                                </a:rPr>
                                <m:t>𝜈</m:t>
                              </m:r>
                            </m:e>
                          </m:d>
                        </m:num>
                        <m:den>
                          <m:r>
                            <a:rPr lang="zh-TW" altLang="en-US">
                              <a:latin typeface="Cambria Math"/>
                            </a:rPr>
                            <m:t>𝜕</m:t>
                          </m:r>
                          <m:r>
                            <a:rPr lang="zh-TW" altLang="en-US" i="1">
                              <a:latin typeface="Cambria Math"/>
                            </a:rPr>
                            <m:t>𝜈</m:t>
                          </m:r>
                        </m:den>
                      </m:f>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𝜅</m:t>
                          </m:r>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r>
                            <m:rPr>
                              <m:sty m:val="p"/>
                            </m:rPr>
                            <a:rPr lang="zh-TW" altLang="en-US">
                              <a:latin typeface="Cambria Math"/>
                            </a:rPr>
                            <m:t>ρc</m:t>
                          </m:r>
                        </m:den>
                      </m:f>
                      <m:r>
                        <a:rPr lang="zh-TW" altLang="en-US">
                          <a:latin typeface="Cambria Math"/>
                        </a:rPr>
                        <m:t>⁢</m:t>
                      </m:r>
                      <m:d>
                        <m:dPr>
                          <m:begChr m:val="{"/>
                          <m:endChr m:val="}"/>
                          <m:ctrlPr>
                            <a:rPr lang="zh-TW" altLang="en-US" i="1">
                              <a:latin typeface="Cambria Math"/>
                            </a:rPr>
                          </m:ctrlPr>
                        </m:dPr>
                        <m:e>
                          <m:sSup>
                            <m:sSupPr>
                              <m:ctrlPr>
                                <a:rPr lang="zh-TW" altLang="en-US" i="1">
                                  <a:latin typeface="Cambria Math"/>
                                </a:rPr>
                              </m:ctrlPr>
                            </m:sSupPr>
                            <m:e>
                              <m:r>
                                <a:rPr lang="zh-TW" altLang="en-US" i="1">
                                  <a:latin typeface="Cambria Math"/>
                                </a:rPr>
                                <m:t>𝑐</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𝛽</m:t>
                              </m:r>
                            </m:sub>
                          </m:sSub>
                          <m:sSub>
                            <m:sSubPr>
                              <m:ctrlPr>
                                <a:rPr lang="zh-TW" altLang="en-US" i="1">
                                  <a:latin typeface="Cambria Math"/>
                                </a:rPr>
                              </m:ctrlPr>
                            </m:sSubPr>
                            <m:e>
                              <m:r>
                                <a:rPr lang="zh-TW" altLang="en-US" i="1">
                                  <a:latin typeface="Cambria Math"/>
                                </a:rPr>
                                <m:t>𝑝</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d>
                            <m:dPr>
                              <m:begChr m:val="["/>
                              <m:endChr m:val="]"/>
                              <m:ctrlPr>
                                <a:rPr lang="zh-TW" altLang="en-US" i="1">
                                  <a:latin typeface="Cambria Math"/>
                                </a:rPr>
                              </m:ctrlPr>
                            </m:dPr>
                            <m:e>
                              <m:sSub>
                                <m:sSubPr>
                                  <m:ctrlPr>
                                    <a:rPr lang="zh-TW" altLang="en-US" i="1">
                                      <a:latin typeface="Cambria Math"/>
                                    </a:rPr>
                                  </m:ctrlPr>
                                </m:sSubPr>
                                <m:e>
                                  <m:r>
                                    <a:rPr lang="zh-TW" altLang="en-US" i="1">
                                      <a:latin typeface="Cambria Math"/>
                                    </a:rPr>
                                    <m:t>𝜀</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e>
                          </m:d>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𝛾</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m:oMathPara>
                </a14:m>
                <a:endParaRPr lang="zh-TW" altLang="en-US" dirty="0"/>
              </a:p>
            </p:txBody>
          </p:sp>
        </mc:Choice>
        <mc:Fallback>
          <p:sp>
            <p:nvSpPr>
              <p:cNvPr id="11" name="TextBox 10"/>
              <p:cNvSpPr txBox="1">
                <a:spLocks noRot="1" noChangeAspect="1" noMove="1" noResize="1" noEditPoints="1" noAdjustHandles="1" noChangeArrowheads="1" noChangeShapeType="1" noTextEdit="1"/>
              </p:cNvSpPr>
              <p:nvPr/>
            </p:nvSpPr>
            <p:spPr>
              <a:xfrm>
                <a:off x="1068328" y="4856146"/>
                <a:ext cx="6740115" cy="691792"/>
              </a:xfrm>
              <a:prstGeom prst="rect">
                <a:avLst/>
              </a:prstGeom>
              <a:blipFill rotWithShape="1">
                <a:blip r:embed="rId4"/>
                <a:stretch>
                  <a:fillRect/>
                </a:stretch>
              </a:blipFill>
            </p:spPr>
            <p:txBody>
              <a:bodyPr/>
              <a:lstStyle/>
              <a:p>
                <a:r>
                  <a:rPr lang="zh-TW" altLang="en-US">
                    <a:noFill/>
                  </a:rPr>
                  <a:t> </a:t>
                </a:r>
              </a:p>
            </p:txBody>
          </p:sp>
        </mc:Fallback>
      </mc:AlternateContent>
      <p:grpSp>
        <p:nvGrpSpPr>
          <p:cNvPr id="14" name="Group 13"/>
          <p:cNvGrpSpPr/>
          <p:nvPr/>
        </p:nvGrpSpPr>
        <p:grpSpPr>
          <a:xfrm>
            <a:off x="1068327" y="5511487"/>
            <a:ext cx="4464949" cy="811661"/>
            <a:chOff x="1068328" y="5857383"/>
            <a:chExt cx="4464949" cy="811661"/>
          </a:xfrm>
        </p:grpSpPr>
        <mc:AlternateContent xmlns:mc="http://schemas.openxmlformats.org/markup-compatibility/2006">
          <mc:Choice xmlns:a14="http://schemas.microsoft.com/office/drawing/2010/main" Requires="a14">
            <p:sp>
              <p:nvSpPr>
                <p:cNvPr id="12" name="TextBox 11"/>
                <p:cNvSpPr txBox="1"/>
                <p:nvPr/>
              </p:nvSpPr>
              <p:spPr>
                <a:xfrm>
                  <a:off x="1068328" y="6022713"/>
                  <a:ext cx="4464949" cy="646331"/>
                </a:xfrm>
                <a:prstGeom prst="rect">
                  <a:avLst/>
                </a:prstGeom>
                <a:noFill/>
              </p:spPr>
              <p:txBody>
                <a:bodyPr wrap="square" rtlCol="0">
                  <a:spAutoFit/>
                </a:bodyPr>
                <a:lstStyle/>
                <a:p>
                  <a14:m>
                    <m:oMath xmlns:m="http://schemas.openxmlformats.org/officeDocument/2006/math">
                      <m:r>
                        <a:rPr lang="zh-TW" altLang="en-US" i="1">
                          <a:latin typeface="Cambria Math"/>
                        </a:rPr>
                        <m:t>𝜅</m:t>
                      </m:r>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oMath>
                  </a14:m>
                  <a:r>
                    <a:rPr lang="en-US" altLang="zh-TW" dirty="0" smtClean="0">
                      <a:latin typeface="Cambria Math" pitchFamily="18" charset="0"/>
                      <a:ea typeface="Cambria Math" pitchFamily="18" charset="0"/>
                    </a:rPr>
                    <a:t>is the opacity of the specific frequency.</a:t>
                  </a:r>
                </a:p>
                <a:p>
                  <a14:m>
                    <m:oMath xmlns:m="http://schemas.openxmlformats.org/officeDocument/2006/math">
                      <m:r>
                        <a:rPr lang="zh-TW" altLang="en-US" i="1">
                          <a:latin typeface="Cambria Math"/>
                        </a:rPr>
                        <m:t>𝜅</m:t>
                      </m:r>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r>
                        <m:rPr>
                          <m:sty m:val="p"/>
                        </m:rPr>
                        <a:rPr lang="zh-TW" altLang="en-US">
                          <a:latin typeface="Cambria Math"/>
                        </a:rPr>
                        <m:t>ρ</m:t>
                      </m:r>
                    </m:oMath>
                  </a14:m>
                  <a:r>
                    <a:rPr lang="en-US" altLang="zh-TW" dirty="0" smtClean="0">
                      <a:latin typeface="Cambria Math" pitchFamily="18" charset="0"/>
                      <a:ea typeface="Cambria Math" pitchFamily="18" charset="0"/>
                    </a:rPr>
                    <a:t> is the absorption coefficient</a:t>
                  </a:r>
                </a:p>
              </p:txBody>
            </p:sp>
          </mc:Choice>
          <mc:Fallback>
            <p:sp>
              <p:nvSpPr>
                <p:cNvPr id="12" name="TextBox 11"/>
                <p:cNvSpPr txBox="1">
                  <a:spLocks noRot="1" noChangeAspect="1" noMove="1" noResize="1" noEditPoints="1" noAdjustHandles="1" noChangeArrowheads="1" noChangeShapeType="1" noTextEdit="1"/>
                </p:cNvSpPr>
                <p:nvPr/>
              </p:nvSpPr>
              <p:spPr>
                <a:xfrm>
                  <a:off x="1068328" y="6022713"/>
                  <a:ext cx="4464949" cy="646331"/>
                </a:xfrm>
                <a:prstGeom prst="rect">
                  <a:avLst/>
                </a:prstGeom>
                <a:blipFill rotWithShape="1">
                  <a:blip r:embed="rId5"/>
                  <a:stretch>
                    <a:fillRect t="-5660" r="-546" b="-13208"/>
                  </a:stretch>
                </a:blipFill>
              </p:spPr>
              <p:txBody>
                <a:bodyPr/>
                <a:lstStyle/>
                <a:p>
                  <a:r>
                    <a:rPr lang="zh-TW" altLang="en-US">
                      <a:noFill/>
                    </a:rPr>
                    <a:t> </a:t>
                  </a:r>
                </a:p>
              </p:txBody>
            </p:sp>
          </mc:Fallback>
        </mc:AlternateContent>
        <p:cxnSp>
          <p:nvCxnSpPr>
            <p:cNvPr id="13" name="Straight Connector 12"/>
            <p:cNvCxnSpPr/>
            <p:nvPr/>
          </p:nvCxnSpPr>
          <p:spPr>
            <a:xfrm>
              <a:off x="2561208" y="5857383"/>
              <a:ext cx="48827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3495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Mean opacities of photons</a:t>
            </a:r>
            <a:endParaRPr lang="zh-TW" altLang="en-US" dirty="0"/>
          </a:p>
        </p:txBody>
      </p:sp>
      <mc:AlternateContent xmlns:mc="http://schemas.openxmlformats.org/markup-compatibility/2006">
        <mc:Choice xmlns:a14="http://schemas.microsoft.com/office/drawing/2010/main" Requires="a14">
          <p:sp>
            <p:nvSpPr>
              <p:cNvPr id="7" name="TextBox 6"/>
              <p:cNvSpPr txBox="1"/>
              <p:nvPr/>
            </p:nvSpPr>
            <p:spPr>
              <a:xfrm>
                <a:off x="2892168" y="1444682"/>
                <a:ext cx="2643481" cy="13308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a:rPr>
                            <m:t>1</m:t>
                          </m:r>
                        </m:num>
                        <m:den>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a:rPr lang="zh-TW" altLang="en-US">
                                      <a:latin typeface="Cambria Math"/>
                                    </a:rPr>
                                    <m:t>–</m:t>
                                  </m:r>
                                </m:lim>
                              </m:limUpp>
                            </m:e>
                            <m:sub>
                              <m:r>
                                <a:rPr lang="zh-TW" altLang="en-US" i="1">
                                  <a:latin typeface="Cambria Math"/>
                                </a:rPr>
                                <m:t>𝑅</m:t>
                              </m:r>
                            </m:sub>
                          </m:sSub>
                        </m:den>
                      </m:f>
                      <m:r>
                        <a:rPr lang="zh-TW" altLang="en-US">
                          <a:latin typeface="Cambria Math"/>
                        </a:rPr>
                        <m:t>=</m:t>
                      </m:r>
                      <m:f>
                        <m:fPr>
                          <m:ctrlPr>
                            <a:rPr lang="zh-TW" altLang="en-US" i="1">
                              <a:latin typeface="Cambria Math"/>
                            </a:rPr>
                          </m:ctrlPr>
                        </m:fPr>
                        <m:num>
                          <m:nary>
                            <m:naryPr>
                              <m:limLoc m:val="subSup"/>
                              <m:grow m:val="on"/>
                              <m:ctrlPr>
                                <a:rPr lang="zh-TW" altLang="en-US" i="1">
                                  <a:latin typeface="Cambria Math"/>
                                </a:rPr>
                              </m:ctrlPr>
                            </m:naryPr>
                            <m:sub>
                              <m:r>
                                <a:rPr lang="zh-TW" altLang="en-US">
                                  <a:latin typeface="Cambria Math"/>
                                </a:rPr>
                                <m:t>0</m:t>
                              </m:r>
                            </m:sub>
                            <m:sup>
                              <m:r>
                                <a:rPr lang="zh-TW" altLang="en-US">
                                  <a:latin typeface="Cambria Math"/>
                                </a:rPr>
                                <m:t>∞</m:t>
                              </m:r>
                            </m:sup>
                            <m:e>
                              <m:f>
                                <m:fPr>
                                  <m:ctrlPr>
                                    <a:rPr lang="zh-TW" altLang="en-US" i="1">
                                      <a:latin typeface="Cambria Math"/>
                                    </a:rPr>
                                  </m:ctrlPr>
                                </m:fPr>
                                <m:num>
                                  <m:r>
                                    <a:rPr lang="zh-TW" altLang="en-US">
                                      <a:latin typeface="Cambria Math"/>
                                    </a:rPr>
                                    <m:t>1</m:t>
                                  </m:r>
                                </m:num>
                                <m:den>
                                  <m:r>
                                    <a:rPr lang="zh-TW" altLang="en-US" i="1">
                                      <a:latin typeface="Cambria Math"/>
                                    </a:rPr>
                                    <m:t>𝜅</m:t>
                                  </m:r>
                                  <m:r>
                                    <a:rPr lang="zh-TW" altLang="en-US">
                                      <a:latin typeface="Cambria Math"/>
                                    </a:rPr>
                                    <m:t>⁢</m:t>
                                  </m:r>
                                  <m:d>
                                    <m:dPr>
                                      <m:ctrlPr>
                                        <a:rPr lang="zh-TW" altLang="en-US" i="1">
                                          <a:latin typeface="Cambria Math"/>
                                        </a:rPr>
                                      </m:ctrlPr>
                                    </m:dPr>
                                    <m:e>
                                      <m:r>
                                        <a:rPr lang="zh-TW" altLang="en-US" i="1">
                                          <a:latin typeface="Cambria Math"/>
                                        </a:rPr>
                                        <m:t>𝜈</m:t>
                                      </m:r>
                                    </m:e>
                                  </m:d>
                                </m:den>
                              </m:f>
                              <m:r>
                                <a:rPr lang="zh-TW" altLang="en-US">
                                  <a:latin typeface="Cambria Math"/>
                                </a:rPr>
                                <m:t>⁢</m:t>
                              </m:r>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num>
                                <m:den>
                                  <m:r>
                                    <a:rPr lang="zh-TW" altLang="en-US">
                                      <a:latin typeface="Cambria Math"/>
                                    </a:rPr>
                                    <m:t>𝜕</m:t>
                                  </m:r>
                                  <m:r>
                                    <a:rPr lang="zh-TW" altLang="en-US" i="1">
                                      <a:latin typeface="Cambria Math"/>
                                    </a:rPr>
                                    <m:t>𝑇</m:t>
                                  </m:r>
                                </m:den>
                              </m:f>
                              <m:r>
                                <a:rPr lang="zh-TW" altLang="en-US">
                                  <a:latin typeface="Cambria Math"/>
                                </a:rPr>
                                <m:t>⁢</m:t>
                              </m:r>
                              <m:r>
                                <m:rPr>
                                  <m:sty m:val="p"/>
                                </m:rPr>
                                <a:rPr lang="zh-TW" altLang="en-US">
                                  <a:latin typeface="Cambria Math"/>
                                </a:rPr>
                                <m:t>dν</m:t>
                              </m:r>
                            </m:e>
                          </m:nary>
                        </m:num>
                        <m:den>
                          <m:nary>
                            <m:naryPr>
                              <m:limLoc m:val="subSup"/>
                              <m:grow m:val="on"/>
                              <m:ctrlPr>
                                <a:rPr lang="zh-TW" altLang="en-US" i="1">
                                  <a:latin typeface="Cambria Math"/>
                                </a:rPr>
                              </m:ctrlPr>
                            </m:naryPr>
                            <m:sub>
                              <m:r>
                                <a:rPr lang="zh-TW" altLang="en-US">
                                  <a:latin typeface="Cambria Math"/>
                                </a:rPr>
                                <m:t>0</m:t>
                              </m:r>
                            </m:sub>
                            <m:sup>
                              <m:r>
                                <a:rPr lang="zh-TW" altLang="en-US">
                                  <a:latin typeface="Cambria Math"/>
                                </a:rPr>
                                <m:t>∞</m:t>
                              </m:r>
                            </m:sup>
                            <m:e>
                              <m:f>
                                <m:fPr>
                                  <m:ctrlPr>
                                    <a:rPr lang="zh-TW" altLang="en-US" i="1">
                                      <a:latin typeface="Cambria Math"/>
                                    </a:rPr>
                                  </m:ctrlPr>
                                </m:fPr>
                                <m:num>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num>
                                <m:den>
                                  <m:r>
                                    <a:rPr lang="zh-TW" altLang="en-US">
                                      <a:latin typeface="Cambria Math"/>
                                    </a:rPr>
                                    <m:t>𝜕</m:t>
                                  </m:r>
                                  <m:r>
                                    <a:rPr lang="zh-TW" altLang="en-US" i="1">
                                      <a:latin typeface="Cambria Math"/>
                                    </a:rPr>
                                    <m:t>𝑇</m:t>
                                  </m:r>
                                </m:den>
                              </m:f>
                              <m:r>
                                <a:rPr lang="zh-TW" altLang="en-US">
                                  <a:latin typeface="Cambria Math"/>
                                </a:rPr>
                                <m:t>⁢</m:t>
                              </m:r>
                              <m:r>
                                <m:rPr>
                                  <m:sty m:val="p"/>
                                </m:rPr>
                                <a:rPr lang="zh-TW" altLang="en-US">
                                  <a:latin typeface="Cambria Math"/>
                                </a:rPr>
                                <m:t>dν</m:t>
                              </m:r>
                            </m:e>
                          </m:nary>
                        </m:den>
                      </m:f>
                    </m:oMath>
                  </m:oMathPara>
                </a14:m>
                <a:endParaRPr lang="zh-TW" altLang="en-US" dirty="0"/>
              </a:p>
            </p:txBody>
          </p:sp>
        </mc:Choice>
        <mc:Fallback>
          <p:sp>
            <p:nvSpPr>
              <p:cNvPr id="7" name="TextBox 6"/>
              <p:cNvSpPr txBox="1">
                <a:spLocks noRot="1" noChangeAspect="1" noMove="1" noResize="1" noEditPoints="1" noAdjustHandles="1" noChangeArrowheads="1" noChangeShapeType="1" noTextEdit="1"/>
              </p:cNvSpPr>
              <p:nvPr/>
            </p:nvSpPr>
            <p:spPr>
              <a:xfrm>
                <a:off x="2892168" y="1444682"/>
                <a:ext cx="2643481" cy="1330814"/>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663301" y="2786748"/>
                <a:ext cx="3501536" cy="1084208"/>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a:rPr>
                            <m:t>1</m:t>
                          </m:r>
                        </m:num>
                        <m:den>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a:rPr lang="zh-TW" altLang="en-US">
                                      <a:latin typeface="Cambria Math"/>
                                    </a:rPr>
                                    <m:t>–</m:t>
                                  </m:r>
                                </m:lim>
                              </m:limUpp>
                              <m:r>
                                <a:rPr lang="zh-TW" altLang="en-US">
                                  <a:latin typeface="Cambria Math"/>
                                </a:rPr>
                                <m:t>′</m:t>
                              </m:r>
                            </m:e>
                            <m:sub>
                              <m:r>
                                <a:rPr lang="zh-TW" altLang="en-US" i="1">
                                  <a:latin typeface="Cambria Math"/>
                                </a:rPr>
                                <m:t>𝑅</m:t>
                              </m:r>
                            </m:sub>
                          </m:sSub>
                        </m:den>
                      </m:f>
                      <m:r>
                        <a:rPr lang="zh-TW" altLang="en-US">
                          <a:latin typeface="Cambria Math"/>
                        </a:rPr>
                        <m:t>=</m:t>
                      </m:r>
                      <m:f>
                        <m:fPr>
                          <m:ctrlPr>
                            <a:rPr lang="zh-TW" altLang="en-US" i="1">
                              <a:latin typeface="Cambria Math"/>
                            </a:rPr>
                          </m:ctrlPr>
                        </m:fPr>
                        <m:num>
                          <m:nary>
                            <m:naryPr>
                              <m:limLoc m:val="subSup"/>
                              <m:grow m:val="on"/>
                              <m:ctrlPr>
                                <a:rPr lang="zh-TW" altLang="en-US" i="1">
                                  <a:latin typeface="Cambria Math"/>
                                </a:rPr>
                              </m:ctrlPr>
                            </m:naryPr>
                            <m:sub>
                              <m:r>
                                <a:rPr lang="zh-TW" altLang="en-US">
                                  <a:latin typeface="Cambria Math"/>
                                </a:rPr>
                                <m:t>0</m:t>
                              </m:r>
                            </m:sub>
                            <m:sup>
                              <m:r>
                                <a:rPr lang="zh-TW" altLang="en-US">
                                  <a:latin typeface="Cambria Math"/>
                                </a:rPr>
                                <m:t>∞</m:t>
                              </m:r>
                            </m:sup>
                            <m:e>
                              <m:d>
                                <m:dPr>
                                  <m:begChr m:val=""/>
                                  <m:endChr m:val="]"/>
                                  <m:ctrlPr>
                                    <a:rPr lang="zh-TW" altLang="en-US" i="1">
                                      <a:latin typeface="Cambria Math"/>
                                    </a:rPr>
                                  </m:ctrlPr>
                                </m:dPr>
                                <m:e>
                                  <m:f>
                                    <m:fPr>
                                      <m:ctrlPr>
                                        <a:rPr lang="zh-TW" altLang="en-US" i="1">
                                          <a:latin typeface="Cambria Math"/>
                                        </a:rPr>
                                      </m:ctrlPr>
                                    </m:fPr>
                                    <m:num>
                                      <m:r>
                                        <a:rPr lang="zh-TW" altLang="en-US">
                                          <a:latin typeface="Cambria Math"/>
                                        </a:rPr>
                                        <m:t>1</m:t>
                                      </m:r>
                                    </m:num>
                                    <m:den>
                                      <m:r>
                                        <a:rPr lang="zh-TW" altLang="en-US" i="1">
                                          <a:latin typeface="Cambria Math"/>
                                        </a:rPr>
                                        <m:t>𝜅</m:t>
                                      </m:r>
                                      <m:r>
                                        <a:rPr lang="zh-TW" altLang="en-US">
                                          <a:latin typeface="Cambria Math"/>
                                        </a:rPr>
                                        <m:t>⁢</m:t>
                                      </m:r>
                                      <m:d>
                                        <m:dPr>
                                          <m:ctrlPr>
                                            <a:rPr lang="zh-TW" altLang="en-US" i="1">
                                              <a:latin typeface="Cambria Math"/>
                                            </a:rPr>
                                          </m:ctrlPr>
                                        </m:dPr>
                                        <m:e>
                                          <m:r>
                                            <a:rPr lang="zh-TW" altLang="en-US" i="1">
                                              <a:latin typeface="Cambria Math"/>
                                            </a:rPr>
                                            <m:t>𝜈</m:t>
                                          </m:r>
                                        </m:e>
                                      </m:d>
                                    </m:den>
                                  </m:f>
                                  <m:r>
                                    <a:rPr lang="zh-TW" altLang="en-US">
                                      <a:latin typeface="Cambria Math"/>
                                    </a:rPr>
                                    <m:t>[</m:t>
                                  </m:r>
                                  <m:sSub>
                                    <m:sSubPr>
                                      <m:ctrlPr>
                                        <a:rPr lang="zh-TW" altLang="en-US" i="1">
                                          <a:latin typeface="Cambria Math"/>
                                        </a:rPr>
                                      </m:ctrlPr>
                                    </m:sSubPr>
                                    <m:e>
                                      <m:r>
                                        <a:rPr lang="zh-TW" altLang="en-US" i="1">
                                          <a:latin typeface="Cambria Math"/>
                                        </a:rPr>
                                        <m:t>𝜀</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e>
                              </m:d>
                              <m:r>
                                <a:rPr lang="zh-TW" altLang="en-US">
                                  <a:latin typeface="Cambria Math"/>
                                </a:rPr>
                                <m:t>⁢</m:t>
                              </m:r>
                              <m:r>
                                <m:rPr>
                                  <m:sty m:val="p"/>
                                </m:rPr>
                                <a:rPr lang="zh-TW" altLang="en-US">
                                  <a:latin typeface="Cambria Math"/>
                                </a:rPr>
                                <m:t>dν</m:t>
                              </m:r>
                            </m:e>
                          </m:nary>
                        </m:num>
                        <m:den>
                          <m:nary>
                            <m:naryPr>
                              <m:limLoc m:val="subSup"/>
                              <m:grow m:val="on"/>
                              <m:ctrlPr>
                                <a:rPr lang="zh-TW" altLang="en-US" i="1">
                                  <a:latin typeface="Cambria Math"/>
                                </a:rPr>
                              </m:ctrlPr>
                            </m:naryPr>
                            <m:sub>
                              <m:r>
                                <a:rPr lang="zh-TW" altLang="en-US">
                                  <a:latin typeface="Cambria Math"/>
                                </a:rPr>
                                <m:t>0</m:t>
                              </m:r>
                            </m:sub>
                            <m:sup>
                              <m:r>
                                <a:rPr lang="zh-TW" altLang="en-US">
                                  <a:latin typeface="Cambria Math"/>
                                </a:rPr>
                                <m:t>∞</m:t>
                              </m:r>
                            </m:sup>
                            <m:e>
                              <m:sSub>
                                <m:sSubPr>
                                  <m:ctrlPr>
                                    <a:rPr lang="zh-TW" altLang="en-US" i="1">
                                      <a:latin typeface="Cambria Math"/>
                                    </a:rPr>
                                  </m:ctrlPr>
                                </m:sSubPr>
                                <m:e>
                                  <m:r>
                                    <a:rPr lang="zh-TW" altLang="en-US" i="1">
                                      <a:latin typeface="Cambria Math"/>
                                    </a:rPr>
                                    <m:t>𝜀</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e>
                          </m:nary>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r>
                            <m:rPr>
                              <m:sty m:val="p"/>
                            </m:rPr>
                            <a:rPr lang="zh-TW" altLang="en-US">
                              <a:latin typeface="Cambria Math"/>
                            </a:rPr>
                            <m:t>dν</m:t>
                          </m:r>
                        </m:den>
                      </m:f>
                    </m:oMath>
                  </m:oMathPara>
                </a14:m>
                <a:endParaRPr lang="zh-TW" altLang="en-US" dirty="0"/>
              </a:p>
            </p:txBody>
          </p:sp>
        </mc:Choice>
        <mc:Fallback>
          <p:sp>
            <p:nvSpPr>
              <p:cNvPr id="10" name="TextBox 9"/>
              <p:cNvSpPr txBox="1">
                <a:spLocks noRot="1" noChangeAspect="1" noMove="1" noResize="1" noEditPoints="1" noAdjustHandles="1" noChangeArrowheads="1" noChangeShapeType="1" noTextEdit="1"/>
              </p:cNvSpPr>
              <p:nvPr/>
            </p:nvSpPr>
            <p:spPr>
              <a:xfrm>
                <a:off x="2663301" y="2786748"/>
                <a:ext cx="3501536" cy="1084208"/>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1142157" y="4204274"/>
                <a:ext cx="5837559" cy="71769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zh-TW" altLang="en-US" i="1">
                              <a:latin typeface="Cambria Math"/>
                            </a:rPr>
                          </m:ctrlPr>
                        </m:sSupPr>
                        <m:e>
                          <m:sSub>
                            <m:sSubPr>
                              <m:ctrlPr>
                                <a:rPr lang="zh-TW" altLang="en-US" i="1">
                                  <a:latin typeface="Cambria Math"/>
                                </a:rPr>
                              </m:ctrlPr>
                            </m:sSubPr>
                            <m:e>
                              <m:r>
                                <a:rPr lang="zh-TW" altLang="en-US" i="1">
                                  <a:latin typeface="Cambria Math"/>
                                </a:rPr>
                                <m:t>𝑄</m:t>
                              </m:r>
                            </m:e>
                            <m:sub>
                              <m:r>
                                <a:rPr lang="zh-TW" altLang="en-US" i="1">
                                  <a:latin typeface="Cambria Math"/>
                                </a:rPr>
                                <m:t>𝑟</m:t>
                              </m:r>
                            </m:sub>
                          </m:sSub>
                        </m:e>
                        <m:sup>
                          <m:r>
                            <a:rPr lang="zh-TW" altLang="en-US" i="1">
                              <a:latin typeface="Cambria Math"/>
                            </a:rPr>
                            <m:t>𝛼</m:t>
                          </m:r>
                        </m:sup>
                      </m:sSup>
                      <m:r>
                        <a:rPr lang="zh-TW" altLang="en-US">
                          <a:latin typeface="Cambria Math"/>
                        </a:rPr>
                        <m:t>=−</m:t>
                      </m:r>
                      <m:d>
                        <m:dPr>
                          <m:begChr m:val=""/>
                          <m:endChr m:val="]"/>
                          <m:ctrlPr>
                            <a:rPr lang="zh-TW" altLang="en-US" i="1">
                              <a:latin typeface="Cambria Math"/>
                            </a:rPr>
                          </m:ctrlPr>
                        </m:dPr>
                        <m:e>
                          <m:f>
                            <m:fPr>
                              <m:ctrlPr>
                                <a:rPr lang="zh-TW" altLang="en-US" i="1">
                                  <a:latin typeface="Cambria Math"/>
                                </a:rPr>
                              </m:ctrlPr>
                            </m:fPr>
                            <m:num>
                              <m:r>
                                <a:rPr lang="zh-TW" altLang="en-US" i="1">
                                  <a:latin typeface="Cambria Math"/>
                                </a:rPr>
                                <m:t>𝑐</m:t>
                              </m:r>
                            </m:num>
                            <m:den>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a:rPr lang="zh-TW" altLang="en-US">
                                          <a:latin typeface="Cambria Math"/>
                                        </a:rPr>
                                        <m:t>–</m:t>
                                      </m:r>
                                    </m:lim>
                                  </m:limUpp>
                                </m:e>
                                <m:sub>
                                  <m:r>
                                    <a:rPr lang="zh-TW" altLang="en-US" i="1">
                                      <a:latin typeface="Cambria Math"/>
                                    </a:rPr>
                                    <m:t>𝑅</m:t>
                                  </m:r>
                                </m:sub>
                              </m:sSub>
                              <m:r>
                                <a:rPr lang="zh-TW" altLang="en-US">
                                  <a:latin typeface="Cambria Math"/>
                                </a:rPr>
                                <m:t>⁢</m:t>
                              </m:r>
                              <m:r>
                                <a:rPr lang="zh-TW" altLang="en-US" i="1">
                                  <a:latin typeface="Cambria Math"/>
                                </a:rPr>
                                <m:t>𝜌</m:t>
                              </m:r>
                            </m:den>
                          </m:f>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𝛽</m:t>
                              </m:r>
                            </m:sub>
                          </m:sSub>
                          <m:sSub>
                            <m:sSubPr>
                              <m:ctrlPr>
                                <a:rPr lang="zh-TW" altLang="en-US" i="1">
                                  <a:latin typeface="Cambria Math"/>
                                </a:rPr>
                              </m:ctrlPr>
                            </m:sSubPr>
                            <m:e>
                              <m:r>
                                <a:rPr lang="zh-TW" altLang="en-US" i="1">
                                  <a:latin typeface="Cambria Math"/>
                                </a:rPr>
                                <m:t>𝑝</m:t>
                              </m:r>
                            </m:e>
                            <m:sub>
                              <m:r>
                                <a:rPr lang="zh-TW" altLang="en-US" i="1">
                                  <a:latin typeface="Cambria Math"/>
                                </a:rPr>
                                <m:t>𝑟</m:t>
                              </m:r>
                            </m:sub>
                          </m:sSub>
                        </m:e>
                      </m:d>
                      <m:r>
                        <a:rPr lang="zh-TW" altLang="en-US">
                          <a:latin typeface="Cambria Math"/>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a:rPr>
                                <m:t>1</m:t>
                              </m:r>
                            </m:num>
                            <m:den>
                              <m:sSub>
                                <m:sSubPr>
                                  <m:ctrlPr>
                                    <a:rPr lang="zh-TW" altLang="en-US" i="1">
                                      <a:latin typeface="Cambria Math"/>
                                    </a:rPr>
                                  </m:ctrlPr>
                                </m:sSubPr>
                                <m:e>
                                  <m:limUpp>
                                    <m:limUppPr>
                                      <m:ctrlPr>
                                        <a:rPr lang="zh-TW" altLang="en-US" i="1">
                                          <a:latin typeface="Cambria Math"/>
                                        </a:rPr>
                                      </m:ctrlPr>
                                    </m:limUppPr>
                                    <m:e>
                                      <m:r>
                                        <a:rPr lang="zh-TW" altLang="en-US" i="1">
                                          <a:latin typeface="Cambria Math"/>
                                        </a:rPr>
                                        <m:t>𝜅</m:t>
                                      </m:r>
                                    </m:e>
                                    <m:lim>
                                      <m:r>
                                        <a:rPr lang="zh-TW" altLang="en-US">
                                          <a:latin typeface="Cambria Math"/>
                                        </a:rPr>
                                        <m:t>–</m:t>
                                      </m:r>
                                    </m:lim>
                                  </m:limUpp>
                                  <m:r>
                                    <a:rPr lang="zh-TW" altLang="en-US">
                                      <a:latin typeface="Cambria Math"/>
                                    </a:rPr>
                                    <m:t>′</m:t>
                                  </m:r>
                                </m:e>
                                <m:sub>
                                  <m:r>
                                    <a:rPr lang="zh-TW" altLang="en-US" i="1">
                                      <a:latin typeface="Cambria Math"/>
                                    </a:rPr>
                                    <m:t>𝑅</m:t>
                                  </m:r>
                                </m:sub>
                              </m:sSub>
                            </m:den>
                          </m:f>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𝜀</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𝑟</m:t>
                                  </m:r>
                                </m:sub>
                              </m:sSub>
                              <m:r>
                                <a:rPr lang="zh-TW" altLang="en-US">
                                  <a:latin typeface="Cambria Math"/>
                                </a:rPr>
                                <m:t>⁢</m:t>
                              </m:r>
                              <m:d>
                                <m:dPr>
                                  <m:ctrlPr>
                                    <a:rPr lang="zh-TW" altLang="en-US" i="1">
                                      <a:latin typeface="Cambria Math"/>
                                    </a:rPr>
                                  </m:ctrlPr>
                                </m:dPr>
                                <m:e>
                                  <m:r>
                                    <a:rPr lang="zh-TW" altLang="en-US" i="1">
                                      <a:latin typeface="Cambria Math"/>
                                    </a:rPr>
                                    <m:t>𝜈</m:t>
                                  </m:r>
                                </m:e>
                              </m:d>
                            </m:e>
                          </m:d>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𝛾</m:t>
                              </m:r>
                            </m:sup>
                          </m:sSup>
                          <m:r>
                            <a:rPr lang="zh-TW" altLang="en-US">
                              <a:latin typeface="Cambria Math"/>
                            </a:rPr>
                            <m:t>·</m:t>
                          </m:r>
                          <m:sSub>
                            <m:sSubPr>
                              <m:ctrlPr>
                                <a:rPr lang="zh-TW" altLang="en-US" i="1">
                                  <a:latin typeface="Cambria Math"/>
                                </a:rPr>
                              </m:ctrlPr>
                            </m:sSubPr>
                            <m:e>
                              <m:r>
                                <a:rPr lang="zh-TW" altLang="en-US">
                                  <a:latin typeface="Cambria Math"/>
                                </a:rPr>
                                <m:t>𝛻</m:t>
                              </m:r>
                            </m:e>
                            <m:sub>
                              <m:r>
                                <a:rPr lang="zh-TW" altLang="en-US" i="1">
                                  <a:latin typeface="Cambria Math"/>
                                </a:rPr>
                                <m:t>𝛾</m:t>
                              </m:r>
                            </m:sub>
                          </m:sSub>
                          <m:sSup>
                            <m:sSupPr>
                              <m:ctrlPr>
                                <a:rPr lang="zh-TW" altLang="en-US" i="1">
                                  <a:latin typeface="Cambria Math"/>
                                </a:rPr>
                              </m:ctrlPr>
                            </m:sSupPr>
                            <m:e>
                              <m:r>
                                <a:rPr lang="zh-TW" altLang="en-US" i="1">
                                  <a:latin typeface="Cambria Math"/>
                                </a:rPr>
                                <m:t>𝑈</m:t>
                              </m:r>
                            </m:e>
                            <m:sup>
                              <m:r>
                                <a:rPr lang="zh-TW" altLang="en-US" i="1">
                                  <a:latin typeface="Cambria Math"/>
                                </a:rPr>
                                <m:t>𝛼</m:t>
                              </m:r>
                            </m:sup>
                          </m:sSup>
                        </m:e>
                      </m:d>
                    </m:oMath>
                  </m:oMathPara>
                </a14:m>
                <a:endParaRPr lang="zh-TW" altLang="en-US" dirty="0"/>
              </a:p>
            </p:txBody>
          </p:sp>
        </mc:Choice>
        <mc:Fallback>
          <p:sp>
            <p:nvSpPr>
              <p:cNvPr id="13" name="TextBox 12"/>
              <p:cNvSpPr txBox="1">
                <a:spLocks noRot="1" noChangeAspect="1" noMove="1" noResize="1" noEditPoints="1" noAdjustHandles="1" noChangeArrowheads="1" noChangeShapeType="1" noTextEdit="1"/>
              </p:cNvSpPr>
              <p:nvPr/>
            </p:nvSpPr>
            <p:spPr>
              <a:xfrm>
                <a:off x="1142157" y="4204274"/>
                <a:ext cx="5837559" cy="717697"/>
              </a:xfrm>
              <a:prstGeom prst="rect">
                <a:avLst/>
              </a:prstGeom>
              <a:blipFill rotWithShape="1">
                <a:blip r:embed="rId4"/>
                <a:stretch>
                  <a:fillRect/>
                </a:stretch>
              </a:blipFill>
            </p:spPr>
            <p:txBody>
              <a:bodyPr/>
              <a:lstStyle/>
              <a:p>
                <a:r>
                  <a:rPr lang="zh-TW" altLang="en-US">
                    <a:noFill/>
                  </a:rPr>
                  <a:t> </a:t>
                </a:r>
              </a:p>
            </p:txBody>
          </p:sp>
        </mc:Fallback>
      </mc:AlternateContent>
      <p:grpSp>
        <p:nvGrpSpPr>
          <p:cNvPr id="14" name="Group 13"/>
          <p:cNvGrpSpPr/>
          <p:nvPr/>
        </p:nvGrpSpPr>
        <p:grpSpPr>
          <a:xfrm>
            <a:off x="1302221" y="-33346"/>
            <a:ext cx="6383493" cy="6891346"/>
            <a:chOff x="329529" y="1134229"/>
            <a:chExt cx="4400316" cy="5360231"/>
          </a:xfrm>
        </p:grpSpPr>
        <p:pic>
          <p:nvPicPr>
            <p:cNvPr id="133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31672"/>
            <a:stretch/>
          </p:blipFill>
          <p:spPr bwMode="auto">
            <a:xfrm>
              <a:off x="329529" y="1134229"/>
              <a:ext cx="4400316" cy="4897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529" y="6032222"/>
              <a:ext cx="4400316" cy="4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81070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Stress-energy tensor for radiation in the rest frame</a:t>
            </a:r>
            <a:endParaRPr lang="zh-TW" altLang="en-US" dirty="0"/>
          </a:p>
        </p:txBody>
      </p:sp>
      <mc:AlternateContent xmlns:mc="http://schemas.openxmlformats.org/markup-compatibility/2006" xmlns:a14="http://schemas.microsoft.com/office/drawing/2010/main">
        <mc:Choice Requires="a14">
          <p:sp>
            <p:nvSpPr>
              <p:cNvPr id="5" name="TextBox 4"/>
              <p:cNvSpPr txBox="1"/>
              <p:nvPr/>
            </p:nvSpPr>
            <p:spPr>
              <a:xfrm>
                <a:off x="158005" y="2886302"/>
                <a:ext cx="8551700" cy="1261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smtClean="0">
                              <a:latin typeface="Cambria Math"/>
                            </a:rPr>
                          </m:ctrlPr>
                        </m:sSubPr>
                        <m:e>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d>
                        </m:e>
                        <m:sub>
                          <m:r>
                            <m:rPr>
                              <m:sty m:val="p"/>
                            </m:rPr>
                            <a:rPr lang="zh-TW" altLang="en-US" sz="1600">
                              <a:latin typeface="Cambria Math"/>
                            </a:rPr>
                            <m:t>rad</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sSub>
                                  <m:sSubPr>
                                    <m:ctrlPr>
                                      <a:rPr lang="zh-TW" altLang="en-US" sz="1600" i="1">
                                        <a:latin typeface="Cambria Math"/>
                                      </a:rPr>
                                    </m:ctrlPr>
                                  </m:sSubPr>
                                  <m:e>
                                    <m:r>
                                      <a:rPr lang="zh-TW" altLang="en-US" sz="1600" i="1">
                                        <a:latin typeface="Cambria Math"/>
                                      </a:rPr>
                                      <m:t>𝜀</m:t>
                                    </m:r>
                                  </m:e>
                                  <m:sub>
                                    <m:r>
                                      <a:rPr lang="zh-TW" altLang="en-US" sz="1600" i="1">
                                        <a:latin typeface="Cambria Math"/>
                                      </a:rPr>
                                      <m:t>𝑟</m:t>
                                    </m:r>
                                  </m:sub>
                                </m:sSub>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𝑟</m:t>
                                    </m:r>
                                  </m:sub>
                                  <m:sup>
                                    <m:r>
                                      <a:rPr lang="zh-TW" altLang="en-US" sz="1600" i="1">
                                        <a:latin typeface="Cambria Math"/>
                                      </a:rPr>
                                      <m:t>𝑥</m:t>
                                    </m:r>
                                  </m:sup>
                                </m:sSubSup>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𝑟</m:t>
                                    </m:r>
                                  </m:sub>
                                  <m:sup>
                                    <m:r>
                                      <a:rPr lang="zh-TW" altLang="en-US" sz="1600" i="1">
                                        <a:latin typeface="Cambria Math"/>
                                      </a:rPr>
                                      <m:t>𝑦</m:t>
                                    </m:r>
                                  </m:sup>
                                </m:sSubSup>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𝑟</m:t>
                                    </m:r>
                                  </m:sub>
                                  <m:sup>
                                    <m:r>
                                      <a:rPr lang="zh-TW" altLang="en-US" sz="1600" i="1">
                                        <a:latin typeface="Cambria Math"/>
                                      </a:rPr>
                                      <m:t>𝑧</m:t>
                                    </m:r>
                                  </m:sup>
                                </m:sSub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𝑟</m:t>
                                    </m:r>
                                  </m:sub>
                                  <m:sup>
                                    <m:r>
                                      <a:rPr lang="zh-TW" altLang="en-US" sz="1600" i="1">
                                        <a:latin typeface="Cambria Math"/>
                                      </a:rPr>
                                      <m:t>𝑥</m:t>
                                    </m:r>
                                  </m:sup>
                                </m:sSub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xx</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r>
                                  <a:rPr lang="zh-TW" altLang="en-US" sz="1600" i="1">
                                    <a:latin typeface="Cambria Math"/>
                                  </a:rPr>
                                  <m:t>𝛩</m:t>
                                </m:r>
                                <m:r>
                                  <a:rPr lang="zh-TW" altLang="en-US" sz="1600">
                                    <a:latin typeface="Cambria Math"/>
                                  </a:rPr>
                                  <m:t>+</m:t>
                                </m:r>
                                <m:sSub>
                                  <m:sSubPr>
                                    <m:ctrlPr>
                                      <a:rPr lang="zh-TW" altLang="en-US" sz="1600" i="1">
                                        <a:latin typeface="Cambria Math"/>
                                      </a:rPr>
                                    </m:ctrlPr>
                                  </m:sSubPr>
                                  <m:e>
                                    <m:r>
                                      <a:rPr lang="zh-TW" altLang="en-US" sz="1600" i="1">
                                        <a:latin typeface="Cambria Math"/>
                                      </a:rPr>
                                      <m:t>𝑝</m:t>
                                    </m:r>
                                  </m:e>
                                  <m:sub>
                                    <m:r>
                                      <a:rPr lang="zh-TW" altLang="en-US" sz="1600" i="1">
                                        <a:latin typeface="Cambria Math"/>
                                      </a:rPr>
                                      <m:t>𝑟</m:t>
                                    </m:r>
                                  </m:sub>
                                </m:sSub>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xz</m:t>
                                    </m:r>
                                  </m:sup>
                                </m:s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𝑟</m:t>
                                    </m:r>
                                  </m:sub>
                                  <m:sup>
                                    <m:r>
                                      <a:rPr lang="zh-TW" altLang="en-US" sz="1600" i="1">
                                        <a:latin typeface="Cambria Math"/>
                                      </a:rPr>
                                      <m:t>𝑦</m:t>
                                    </m:r>
                                  </m:sup>
                                </m:sSub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yy</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r>
                                  <a:rPr lang="zh-TW" altLang="en-US" sz="1600" i="1">
                                    <a:latin typeface="Cambria Math"/>
                                  </a:rPr>
                                  <m:t>𝛩</m:t>
                                </m:r>
                                <m:r>
                                  <a:rPr lang="zh-TW" altLang="en-US" sz="1600">
                                    <a:latin typeface="Cambria Math"/>
                                  </a:rPr>
                                  <m:t>+</m:t>
                                </m:r>
                                <m:sSub>
                                  <m:sSubPr>
                                    <m:ctrlPr>
                                      <a:rPr lang="zh-TW" altLang="en-US" sz="1600" i="1">
                                        <a:latin typeface="Cambria Math"/>
                                      </a:rPr>
                                    </m:ctrlPr>
                                  </m:sSubPr>
                                  <m:e>
                                    <m:r>
                                      <a:rPr lang="zh-TW" altLang="en-US" sz="1600" i="1">
                                        <a:latin typeface="Cambria Math"/>
                                      </a:rPr>
                                      <m:t>𝑝</m:t>
                                    </m:r>
                                  </m:e>
                                  <m:sub>
                                    <m:r>
                                      <a:rPr lang="en-US" altLang="zh-TW" sz="1600" b="0" i="1" smtClean="0">
                                        <a:latin typeface="Cambria Math"/>
                                      </a:rPr>
                                      <m:t>𝑟</m:t>
                                    </m:r>
                                  </m:sub>
                                </m:sSub>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yz</m:t>
                                    </m:r>
                                  </m:sup>
                                </m:s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𝑟</m:t>
                                    </m:r>
                                  </m:sub>
                                  <m:sup>
                                    <m:r>
                                      <a:rPr lang="zh-TW" altLang="en-US" sz="1600" i="1">
                                        <a:latin typeface="Cambria Math"/>
                                      </a:rPr>
                                      <m:t>𝑧</m:t>
                                    </m:r>
                                  </m:sup>
                                </m:sSub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zz</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𝑟</m:t>
                                    </m:r>
                                  </m:sub>
                                </m:sSub>
                                <m:r>
                                  <a:rPr lang="zh-TW" altLang="en-US" sz="1600">
                                    <a:latin typeface="Cambria Math"/>
                                  </a:rPr>
                                  <m:t>⁢</m:t>
                                </m:r>
                                <m:r>
                                  <a:rPr lang="zh-TW" altLang="en-US" sz="1600" i="1">
                                    <a:latin typeface="Cambria Math"/>
                                  </a:rPr>
                                  <m:t>𝛩</m:t>
                                </m:r>
                                <m:r>
                                  <a:rPr lang="zh-TW" altLang="en-US" sz="1600">
                                    <a:latin typeface="Cambria Math"/>
                                  </a:rPr>
                                  <m:t>+</m:t>
                                </m:r>
                                <m:sSub>
                                  <m:sSubPr>
                                    <m:ctrlPr>
                                      <a:rPr lang="zh-TW" altLang="en-US" sz="1600" i="1">
                                        <a:latin typeface="Cambria Math"/>
                                      </a:rPr>
                                    </m:ctrlPr>
                                  </m:sSubPr>
                                  <m:e>
                                    <m:r>
                                      <a:rPr lang="zh-TW" altLang="en-US" sz="1600" i="1">
                                        <a:latin typeface="Cambria Math"/>
                                      </a:rPr>
                                      <m:t>𝑝</m:t>
                                    </m:r>
                                  </m:e>
                                  <m:sub>
                                    <m:r>
                                      <a:rPr lang="en-US" altLang="zh-TW" sz="1600" b="0" i="1" smtClean="0">
                                        <a:latin typeface="Cambria Math"/>
                                      </a:rPr>
                                      <m:t>𝑟</m:t>
                                    </m:r>
                                  </m:sub>
                                </m:sSub>
                              </m:e>
                            </m:mr>
                          </m:m>
                        </m:e>
                      </m:d>
                    </m:oMath>
                  </m:oMathPara>
                </a14:m>
                <a:endParaRPr lang="zh-TW" alt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158005" y="2886302"/>
                <a:ext cx="8551700" cy="126124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9683" y="1508803"/>
                <a:ext cx="8986691"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sSup>
                            <m:sSupPr>
                              <m:ctrlPr>
                                <a:rPr lang="zh-TW" altLang="en-US" i="1">
                                  <a:latin typeface="Cambria Math"/>
                                </a:rPr>
                              </m:ctrlPr>
                            </m:sSupPr>
                            <m:e>
                              <m:r>
                                <a:rPr lang="zh-TW" altLang="en-US" i="1">
                                  <a:latin typeface="Cambria Math"/>
                                </a:rPr>
                                <m:t>𝑇</m:t>
                              </m:r>
                            </m:e>
                            <m:sup>
                              <m:r>
                                <m:rPr>
                                  <m:sty m:val="p"/>
                                </m:rPr>
                                <a:rPr lang="zh-TW" altLang="en-US">
                                  <a:latin typeface="Cambria Math"/>
                                </a:rPr>
                                <m:t>αβ</m:t>
                              </m:r>
                            </m:sup>
                          </m:sSup>
                        </m:e>
                        <m:sub>
                          <m:r>
                            <m:rPr>
                              <m:sty m:val="p"/>
                            </m:rPr>
                            <a:rPr lang="zh-TW" altLang="en-US">
                              <a:latin typeface="Cambria Math"/>
                            </a:rPr>
                            <m:t>rad</m:t>
                          </m:r>
                        </m:sub>
                      </m:sSub>
                      <m:r>
                        <a:rPr lang="zh-TW" altLang="en-US">
                          <a:latin typeface="Cambria Math"/>
                        </a:rPr>
                        <m:t>=</m:t>
                      </m:r>
                      <m:d>
                        <m:dPr>
                          <m:ctrlPr>
                            <a:rPr lang="zh-TW" altLang="en-US" i="1">
                              <a:latin typeface="Cambria Math"/>
                            </a:rPr>
                          </m:ctrlPr>
                        </m:dPr>
                        <m:e>
                          <m:d>
                            <m:dPr>
                              <m:ctrlPr>
                                <a:rPr lang="zh-TW" altLang="en-US" i="1">
                                  <a:latin typeface="Cambria Math"/>
                                </a:rPr>
                              </m:ctrlPr>
                            </m:dPr>
                            <m:e>
                              <m:f>
                                <m:fPr>
                                  <m:ctrlPr>
                                    <a:rPr lang="zh-TW" altLang="en-US" i="1">
                                      <a:latin typeface="Cambria Math"/>
                                    </a:rPr>
                                  </m:ctrlPr>
                                </m:fPr>
                                <m:num>
                                  <m:sSub>
                                    <m:sSubPr>
                                      <m:ctrlPr>
                                        <a:rPr lang="zh-TW" altLang="en-US" i="1">
                                          <a:latin typeface="Cambria Math"/>
                                        </a:rPr>
                                      </m:ctrlPr>
                                    </m:sSubPr>
                                    <m:e>
                                      <m:r>
                                        <a:rPr lang="zh-TW" altLang="en-US" i="1">
                                          <a:latin typeface="Cambria Math"/>
                                        </a:rPr>
                                        <m:t>𝜀</m:t>
                                      </m:r>
                                    </m:e>
                                    <m:sub>
                                      <m:r>
                                        <a:rPr lang="zh-TW" altLang="en-US" i="1">
                                          <a:latin typeface="Cambria Math"/>
                                        </a:rPr>
                                        <m:t>𝑟</m:t>
                                      </m:r>
                                    </m:sub>
                                  </m:sSub>
                                </m:num>
                                <m:den>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r>
                                <a:rPr lang="zh-TW" altLang="en-US">
                                  <a:latin typeface="Cambria Math"/>
                                </a:rPr>
                                <m:t>+</m:t>
                              </m:r>
                              <m:sSub>
                                <m:sSubPr>
                                  <m:ctrlPr>
                                    <a:rPr lang="zh-TW" altLang="en-US" i="1">
                                      <a:latin typeface="Cambria Math"/>
                                    </a:rPr>
                                  </m:ctrlPr>
                                </m:sSubPr>
                                <m:e>
                                  <m:r>
                                    <a:rPr lang="zh-TW" altLang="en-US" i="1">
                                      <a:latin typeface="Cambria Math"/>
                                    </a:rPr>
                                    <m:t>𝑝</m:t>
                                  </m:r>
                                </m:e>
                                <m:sub>
                                  <m:r>
                                    <a:rPr lang="zh-TW" altLang="en-US" i="1">
                                      <a:latin typeface="Cambria Math"/>
                                    </a:rPr>
                                    <m:t>𝑟</m:t>
                                  </m:r>
                                </m:sub>
                              </m:sSub>
                            </m:e>
                          </m:d>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𝛼</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p>
                            <m:sSupPr>
                              <m:ctrlPr>
                                <a:rPr lang="zh-TW" altLang="en-US" i="1">
                                  <a:latin typeface="Cambria Math"/>
                                </a:rPr>
                              </m:ctrlPr>
                            </m:sSupPr>
                            <m:e>
                              <m:r>
                                <a:rPr lang="zh-TW" altLang="en-US" i="1">
                                  <a:latin typeface="Cambria Math"/>
                                </a:rPr>
                                <m:t>𝑔</m:t>
                              </m:r>
                            </m:e>
                            <m:sup>
                              <m:r>
                                <m:rPr>
                                  <m:sty m:val="p"/>
                                </m:rPr>
                                <a:rPr lang="zh-TW" altLang="en-US">
                                  <a:latin typeface="Cambria Math"/>
                                </a:rPr>
                                <m:t>αβ</m:t>
                              </m:r>
                            </m:sup>
                          </m:sSup>
                          <m:r>
                            <a:rPr lang="zh-TW" altLang="en-US">
                              <a:latin typeface="Cambria Math"/>
                            </a:rPr>
                            <m:t>⁢</m:t>
                          </m:r>
                          <m:r>
                            <a:rPr lang="zh-TW" altLang="en-US" i="1">
                              <a:latin typeface="Cambria Math"/>
                            </a:rPr>
                            <m:t>𝑝</m:t>
                          </m:r>
                        </m:e>
                      </m:d>
                      <m:r>
                        <a:rPr lang="zh-TW" altLang="en-US">
                          <a:latin typeface="Cambria Math"/>
                        </a:rPr>
                        <m:t>+</m:t>
                      </m:r>
                      <m:d>
                        <m:dPr>
                          <m:ctrlPr>
                            <a:rPr lang="zh-TW" altLang="en-US" i="1">
                              <a:latin typeface="Cambria Math"/>
                            </a:rPr>
                          </m:ctrlPr>
                        </m:dPr>
                        <m:e>
                          <m:f>
                            <m:fPr>
                              <m:ctrlPr>
                                <a:rPr lang="zh-TW" altLang="en-US" i="1">
                                  <a:latin typeface="Cambria Math"/>
                                </a:rPr>
                              </m:ctrlPr>
                            </m:fPr>
                            <m:num>
                              <m:r>
                                <a:rPr lang="zh-TW" altLang="en-US">
                                  <a:latin typeface="Cambria Math"/>
                                </a:rPr>
                                <m:t>1</m:t>
                              </m:r>
                            </m:num>
                            <m:den>
                              <m:sSup>
                                <m:sSupPr>
                                  <m:ctrlPr>
                                    <a:rPr lang="zh-TW" altLang="en-US" i="1">
                                      <a:latin typeface="Cambria Math"/>
                                    </a:rPr>
                                  </m:ctrlPr>
                                </m:sSupPr>
                                <m:e>
                                  <m:r>
                                    <a:rPr lang="zh-TW" altLang="en-US" i="1">
                                      <a:latin typeface="Cambria Math"/>
                                    </a:rPr>
                                    <m:t>𝑐</m:t>
                                  </m:r>
                                </m:e>
                                <m:sup>
                                  <m:r>
                                    <a:rPr lang="zh-TW" altLang="en-US">
                                      <a:latin typeface="Cambria Math"/>
                                    </a:rPr>
                                    <m:t>2</m:t>
                                  </m:r>
                                </m:sup>
                              </m:sSup>
                            </m:den>
                          </m:f>
                          <m:r>
                            <a:rPr lang="zh-TW" altLang="en-US">
                              <a:latin typeface="Cambria Math"/>
                            </a:rPr>
                            <m:t>⁢</m:t>
                          </m:r>
                          <m:d>
                            <m:dPr>
                              <m:ctrlPr>
                                <a:rPr lang="zh-TW" altLang="en-US" i="1">
                                  <a:latin typeface="Cambria Math"/>
                                </a:rPr>
                              </m:ctrlPr>
                            </m:dPr>
                            <m:e>
                              <m:sSubSup>
                                <m:sSubSupPr>
                                  <m:ctrlPr>
                                    <a:rPr lang="zh-TW" altLang="en-US" i="1">
                                      <a:latin typeface="Cambria Math"/>
                                    </a:rPr>
                                  </m:ctrlPr>
                                </m:sSubSupPr>
                                <m:e>
                                  <m:r>
                                    <a:rPr lang="zh-TW" altLang="en-US" i="1">
                                      <a:latin typeface="Cambria Math"/>
                                    </a:rPr>
                                    <m:t>𝑄</m:t>
                                  </m:r>
                                </m:e>
                                <m:sub>
                                  <m:r>
                                    <a:rPr lang="zh-TW" altLang="en-US" i="1">
                                      <a:latin typeface="Cambria Math"/>
                                    </a:rPr>
                                    <m:t>𝑟</m:t>
                                  </m:r>
                                </m:sub>
                                <m:sup>
                                  <m:r>
                                    <a:rPr lang="zh-TW" altLang="en-US" i="1">
                                      <a:latin typeface="Cambria Math"/>
                                    </a:rPr>
                                    <m:t>𝛼</m:t>
                                  </m:r>
                                </m:sup>
                              </m:sSub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𝛽</m:t>
                                  </m:r>
                                </m:sup>
                              </m:sSup>
                              <m:r>
                                <a:rPr lang="zh-TW" altLang="en-US">
                                  <a:latin typeface="Cambria Math"/>
                                </a:rPr>
                                <m:t>+</m:t>
                              </m:r>
                              <m:sSup>
                                <m:sSupPr>
                                  <m:ctrlPr>
                                    <a:rPr lang="zh-TW" altLang="en-US" i="1">
                                      <a:latin typeface="Cambria Math"/>
                                    </a:rPr>
                                  </m:ctrlPr>
                                </m:sSupPr>
                                <m:e>
                                  <m:r>
                                    <a:rPr lang="zh-TW" altLang="en-US" i="1">
                                      <a:latin typeface="Cambria Math"/>
                                    </a:rPr>
                                    <m:t>𝑈</m:t>
                                  </m:r>
                                </m:e>
                                <m:sup>
                                  <m:r>
                                    <a:rPr lang="zh-TW" altLang="en-US" i="1">
                                      <a:latin typeface="Cambria Math"/>
                                    </a:rPr>
                                    <m:t>𝛼</m:t>
                                  </m:r>
                                </m:sup>
                              </m:sSup>
                              <m:r>
                                <a:rPr lang="zh-TW" altLang="en-US">
                                  <a:latin typeface="Cambria Math"/>
                                </a:rPr>
                                <m:t>⁢</m:t>
                              </m:r>
                              <m:sSubSup>
                                <m:sSubSupPr>
                                  <m:ctrlPr>
                                    <a:rPr lang="zh-TW" altLang="en-US" i="1">
                                      <a:latin typeface="Cambria Math"/>
                                    </a:rPr>
                                  </m:ctrlPr>
                                </m:sSubSupPr>
                                <m:e>
                                  <m:r>
                                    <a:rPr lang="zh-TW" altLang="en-US" i="1">
                                      <a:latin typeface="Cambria Math"/>
                                    </a:rPr>
                                    <m:t>𝑄</m:t>
                                  </m:r>
                                </m:e>
                                <m:sub>
                                  <m:r>
                                    <a:rPr lang="zh-TW" altLang="en-US" i="1">
                                      <a:latin typeface="Cambria Math"/>
                                    </a:rPr>
                                    <m:t>𝑟</m:t>
                                  </m:r>
                                </m:sub>
                                <m:sup>
                                  <m:r>
                                    <a:rPr lang="zh-TW" altLang="en-US" i="1">
                                      <a:latin typeface="Cambria Math"/>
                                    </a:rPr>
                                    <m:t>𝛽</m:t>
                                  </m:r>
                                </m:sup>
                              </m:sSubSup>
                            </m:e>
                          </m:d>
                        </m:e>
                      </m:d>
                      <m:r>
                        <a:rPr lang="zh-TW" altLang="en-US">
                          <a:latin typeface="Cambria Math"/>
                        </a:rPr>
                        <m:t>+</m:t>
                      </m:r>
                      <m:d>
                        <m:dPr>
                          <m:ctrlPr>
                            <a:rPr lang="zh-TW" altLang="en-US" i="1">
                              <a:latin typeface="Cambria Math"/>
                            </a:rPr>
                          </m:ctrlPr>
                        </m:dPr>
                        <m:e>
                          <m:r>
                            <a:rPr lang="zh-TW" altLang="en-US">
                              <a:latin typeface="Cambria Math"/>
                            </a:rPr>
                            <m:t>−2⁢</m:t>
                          </m:r>
                          <m:sSub>
                            <m:sSubPr>
                              <m:ctrlPr>
                                <a:rPr lang="zh-TW" altLang="en-US" i="1">
                                  <a:latin typeface="Cambria Math"/>
                                </a:rPr>
                              </m:ctrlPr>
                            </m:sSubPr>
                            <m:e>
                              <m:r>
                                <a:rPr lang="zh-TW" altLang="en-US" i="1">
                                  <a:latin typeface="Cambria Math"/>
                                </a:rPr>
                                <m:t>𝜂</m:t>
                              </m:r>
                            </m:e>
                            <m:sub>
                              <m:r>
                                <a:rPr lang="zh-TW" altLang="en-US" i="1">
                                  <a:latin typeface="Cambria Math"/>
                                </a:rPr>
                                <m:t>𝑣</m:t>
                              </m:r>
                              <m:r>
                                <a:rPr lang="zh-TW" altLang="en-US">
                                  <a:latin typeface="Cambria Math"/>
                                </a:rPr>
                                <m:t>,</m:t>
                              </m:r>
                              <m:r>
                                <a:rPr lang="zh-TW" altLang="en-US" i="1">
                                  <a:latin typeface="Cambria Math"/>
                                </a:rPr>
                                <m:t>𝑟</m:t>
                              </m:r>
                            </m:sub>
                          </m:sSub>
                          <m:r>
                            <a:rPr lang="zh-TW" altLang="en-US">
                              <a:latin typeface="Cambria Math"/>
                            </a:rPr>
                            <m:t>⁢</m:t>
                          </m:r>
                          <m:sSup>
                            <m:sSupPr>
                              <m:ctrlPr>
                                <a:rPr lang="zh-TW" altLang="en-US" i="1">
                                  <a:latin typeface="Cambria Math"/>
                                </a:rPr>
                              </m:ctrlPr>
                            </m:sSupPr>
                            <m:e>
                              <m:r>
                                <a:rPr lang="zh-TW" altLang="en-US" i="1">
                                  <a:latin typeface="Cambria Math"/>
                                </a:rPr>
                                <m:t>𝛴</m:t>
                              </m:r>
                            </m:e>
                            <m:sup>
                              <m:r>
                                <m:rPr>
                                  <m:sty m:val="p"/>
                                </m:rPr>
                                <a:rPr lang="zh-TW" altLang="en-US">
                                  <a:latin typeface="Cambria Math"/>
                                </a:rPr>
                                <m:t>αβ</m:t>
                              </m:r>
                            </m:sup>
                          </m:sSup>
                          <m:r>
                            <a:rPr lang="zh-TW" altLang="en-US">
                              <a:latin typeface="Cambria Math"/>
                            </a:rPr>
                            <m:t>−</m:t>
                          </m:r>
                          <m:sSub>
                            <m:sSubPr>
                              <m:ctrlPr>
                                <a:rPr lang="zh-TW" altLang="en-US" i="1">
                                  <a:latin typeface="Cambria Math"/>
                                </a:rPr>
                              </m:ctrlPr>
                            </m:sSubPr>
                            <m:e>
                              <m:r>
                                <a:rPr lang="zh-TW" altLang="en-US" i="1">
                                  <a:latin typeface="Cambria Math"/>
                                </a:rPr>
                                <m:t>𝜁</m:t>
                              </m:r>
                            </m:e>
                            <m:sub>
                              <m:r>
                                <a:rPr lang="zh-TW" altLang="en-US" i="1">
                                  <a:latin typeface="Cambria Math"/>
                                </a:rPr>
                                <m:t>𝑣</m:t>
                              </m:r>
                              <m:r>
                                <a:rPr lang="zh-TW" altLang="en-US">
                                  <a:latin typeface="Cambria Math"/>
                                </a:rPr>
                                <m:t>,</m:t>
                              </m:r>
                              <m:r>
                                <a:rPr lang="zh-TW" altLang="en-US" i="1">
                                  <a:latin typeface="Cambria Math"/>
                                </a:rPr>
                                <m:t>𝑟</m:t>
                              </m:r>
                            </m:sub>
                          </m:sSub>
                          <m:r>
                            <a:rPr lang="zh-TW" altLang="en-US">
                              <a:latin typeface="Cambria Math"/>
                            </a:rPr>
                            <m:t>⁢</m:t>
                          </m:r>
                          <m:r>
                            <a:rPr lang="zh-TW" altLang="en-US" i="1">
                              <a:latin typeface="Cambria Math"/>
                            </a:rPr>
                            <m:t>𝛩</m:t>
                          </m:r>
                          <m:r>
                            <a:rPr lang="zh-TW" altLang="en-US">
                              <a:latin typeface="Cambria Math"/>
                            </a:rPr>
                            <m:t>⁢</m:t>
                          </m:r>
                          <m:sSup>
                            <m:sSupPr>
                              <m:ctrlPr>
                                <a:rPr lang="zh-TW" altLang="en-US" i="1">
                                  <a:latin typeface="Cambria Math"/>
                                </a:rPr>
                              </m:ctrlPr>
                            </m:sSupPr>
                            <m:e>
                              <m:r>
                                <a:rPr lang="zh-TW" altLang="en-US" i="1">
                                  <a:latin typeface="Cambria Math"/>
                                </a:rPr>
                                <m:t>𝑃</m:t>
                              </m:r>
                            </m:e>
                            <m:sup>
                              <m:r>
                                <m:rPr>
                                  <m:sty m:val="p"/>
                                </m:rPr>
                                <a:rPr lang="zh-TW" altLang="en-US">
                                  <a:latin typeface="Cambria Math"/>
                                </a:rPr>
                                <m:t>αβ</m:t>
                              </m:r>
                            </m:sup>
                          </m:sSup>
                        </m:e>
                      </m:d>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09683" y="1508803"/>
                <a:ext cx="8986691" cy="714683"/>
              </a:xfrm>
              <a:prstGeom prst="rect">
                <a:avLst/>
              </a:prstGeom>
              <a:blipFill rotWithShape="1">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667" y="4743386"/>
                <a:ext cx="9301392" cy="12802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600" i="1">
                              <a:latin typeface="Cambria Math"/>
                            </a:rPr>
                          </m:ctrlPr>
                        </m:sSubPr>
                        <m:e>
                          <m:d>
                            <m:dPr>
                              <m:ctrlPr>
                                <a:rPr lang="zh-TW" altLang="en-US" sz="1600" i="1">
                                  <a:latin typeface="Cambria Math"/>
                                </a:rPr>
                              </m:ctrlPr>
                            </m:dPr>
                            <m:e>
                              <m:sSup>
                                <m:sSupPr>
                                  <m:ctrlPr>
                                    <a:rPr lang="zh-TW" altLang="en-US" sz="1600" i="1">
                                      <a:latin typeface="Cambria Math"/>
                                    </a:rPr>
                                  </m:ctrlPr>
                                </m:sSupPr>
                                <m:e>
                                  <m:r>
                                    <a:rPr lang="zh-TW" altLang="en-US" sz="1600" i="1">
                                      <a:latin typeface="Cambria Math"/>
                                    </a:rPr>
                                    <m:t>𝑇</m:t>
                                  </m:r>
                                </m:e>
                                <m:sup>
                                  <m:r>
                                    <m:rPr>
                                      <m:sty m:val="p"/>
                                    </m:rPr>
                                    <a:rPr lang="zh-TW" altLang="en-US" sz="1600">
                                      <a:latin typeface="Cambria Math"/>
                                    </a:rPr>
                                    <m:t>αβ</m:t>
                                  </m:r>
                                </m:sup>
                              </m:sSup>
                            </m:e>
                          </m:d>
                        </m:e>
                        <m:sub>
                          <m:r>
                            <m:rPr>
                              <m:sty m:val="p"/>
                            </m:rPr>
                            <a:rPr lang="zh-TW" altLang="en-US" sz="1600">
                              <a:latin typeface="Cambria Math"/>
                            </a:rPr>
                            <m:t>gas</m:t>
                          </m:r>
                        </m:sub>
                      </m:sSub>
                      <m:r>
                        <a:rPr lang="zh-TW" altLang="en-US" sz="1600">
                          <a:latin typeface="Cambria Math"/>
                        </a:rPr>
                        <m:t>=</m:t>
                      </m:r>
                      <m:d>
                        <m:dPr>
                          <m:ctrlPr>
                            <a:rPr lang="zh-TW" altLang="en-US" sz="1600" i="1">
                              <a:latin typeface="Cambria Math"/>
                            </a:rPr>
                          </m:ctrlPr>
                        </m:dPr>
                        <m:e>
                          <m:m>
                            <m:mPr>
                              <m:mcs>
                                <m:mc>
                                  <m:mcPr>
                                    <m:count m:val="4"/>
                                    <m:mcJc m:val="center"/>
                                  </m:mcPr>
                                </m:mc>
                              </m:mcs>
                              <m:ctrlPr>
                                <a:rPr lang="zh-TW" altLang="en-US" sz="1600" i="1">
                                  <a:latin typeface="Cambria Math"/>
                                </a:rPr>
                              </m:ctrlPr>
                            </m:mPr>
                            <m:mr>
                              <m:e>
                                <m:sSup>
                                  <m:sSupPr>
                                    <m:ctrlPr>
                                      <a:rPr lang="zh-TW" altLang="en-US" i="1">
                                        <a:latin typeface="Cambria Math"/>
                                      </a:rPr>
                                    </m:ctrlPr>
                                  </m:sSupPr>
                                  <m:e>
                                    <m:r>
                                      <m:rPr>
                                        <m:sty m:val="p"/>
                                      </m:rPr>
                                      <a:rPr lang="zh-TW" altLang="en-US">
                                        <a:latin typeface="Cambria Math"/>
                                      </a:rPr>
                                      <m:t>ρc</m:t>
                                    </m:r>
                                  </m:e>
                                  <m:sup>
                                    <m:r>
                                      <a:rPr lang="zh-TW" altLang="en-US">
                                        <a:latin typeface="Cambria Math"/>
                                      </a:rPr>
                                      <m:t>2</m:t>
                                    </m:r>
                                  </m:sup>
                                </m:sSup>
                                <m:r>
                                  <a:rPr lang="zh-TW" altLang="en-US">
                                    <a:latin typeface="Cambria Math"/>
                                  </a:rPr>
                                  <m:t>+</m:t>
                                </m:r>
                                <m:sSub>
                                  <m:sSubPr>
                                    <m:ctrlPr>
                                      <a:rPr lang="zh-TW" altLang="en-US" i="1">
                                        <a:latin typeface="Cambria Math"/>
                                      </a:rPr>
                                    </m:ctrlPr>
                                  </m:sSubPr>
                                  <m:e>
                                    <m:r>
                                      <a:rPr lang="zh-TW" altLang="en-US" i="1">
                                        <a:latin typeface="Cambria Math"/>
                                      </a:rPr>
                                      <m:t>𝜀</m:t>
                                    </m:r>
                                  </m:e>
                                  <m:sub>
                                    <m:r>
                                      <a:rPr lang="zh-TW" altLang="en-US" i="1">
                                        <a:latin typeface="Cambria Math"/>
                                      </a:rPr>
                                      <m:t>𝑔</m:t>
                                    </m:r>
                                  </m:sub>
                                </m:sSub>
                                <m:r>
                                  <m:rPr>
                                    <m:nor/>
                                  </m:rPr>
                                  <a:rPr lang="zh-TW" altLang="en-US"/>
                                  <m:t> </m:t>
                                </m:r>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𝑥</m:t>
                                    </m:r>
                                  </m:sup>
                                </m:sSubSup>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𝑦</m:t>
                                    </m:r>
                                  </m:sup>
                                </m:sSubSup>
                              </m:e>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𝑧</m:t>
                                    </m:r>
                                  </m:sup>
                                </m:sSub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𝑥</m:t>
                                    </m:r>
                                  </m:sup>
                                </m:sSub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xx</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r>
                                  <a:rPr lang="zh-TW" altLang="en-US" sz="1600">
                                    <a:latin typeface="Cambria Math"/>
                                  </a:rPr>
                                  <m:t>+</m:t>
                                </m:r>
                                <m:sSub>
                                  <m:sSubPr>
                                    <m:ctrlPr>
                                      <a:rPr lang="zh-TW" altLang="en-US" sz="1600" i="1">
                                        <a:latin typeface="Cambria Math"/>
                                      </a:rPr>
                                    </m:ctrlPr>
                                  </m:sSubPr>
                                  <m:e>
                                    <m:r>
                                      <a:rPr lang="zh-TW" altLang="en-US" sz="1600" i="1">
                                        <a:latin typeface="Cambria Math"/>
                                      </a:rPr>
                                      <m:t>𝑝</m:t>
                                    </m:r>
                                  </m:e>
                                  <m:sub>
                                    <m:r>
                                      <a:rPr lang="zh-TW" altLang="en-US" sz="1600" i="1">
                                        <a:latin typeface="Cambria Math"/>
                                      </a:rPr>
                                      <m:t>𝑔</m:t>
                                    </m:r>
                                  </m:sub>
                                </m:sSub>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xz</m:t>
                                    </m:r>
                                  </m:sup>
                                </m:s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𝑦</m:t>
                                    </m:r>
                                  </m:sup>
                                </m:sSub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yy</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r>
                                  <a:rPr lang="zh-TW" altLang="en-US" sz="1600">
                                    <a:latin typeface="Cambria Math"/>
                                  </a:rPr>
                                  <m:t>+</m:t>
                                </m:r>
                                <m:sSub>
                                  <m:sSubPr>
                                    <m:ctrlPr>
                                      <a:rPr lang="zh-TW" altLang="en-US" sz="1600" i="1">
                                        <a:latin typeface="Cambria Math"/>
                                      </a:rPr>
                                    </m:ctrlPr>
                                  </m:sSubPr>
                                  <m:e>
                                    <m:r>
                                      <a:rPr lang="zh-TW" altLang="en-US" sz="1600" i="1">
                                        <a:latin typeface="Cambria Math"/>
                                      </a:rPr>
                                      <m:t>𝑝</m:t>
                                    </m:r>
                                  </m:e>
                                  <m:sub>
                                    <m:r>
                                      <a:rPr lang="zh-TW" altLang="en-US" sz="1600" i="1">
                                        <a:latin typeface="Cambria Math"/>
                                      </a:rPr>
                                      <m:t>𝑔</m:t>
                                    </m:r>
                                  </m:sub>
                                </m:sSub>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yz</m:t>
                                    </m:r>
                                  </m:sup>
                                </m:sSup>
                              </m:e>
                            </m:mr>
                            <m:mr>
                              <m:e>
                                <m:sSubSup>
                                  <m:sSubSupPr>
                                    <m:ctrlPr>
                                      <a:rPr lang="zh-TW" altLang="en-US" sz="1600" i="1">
                                        <a:latin typeface="Cambria Math"/>
                                      </a:rPr>
                                    </m:ctrlPr>
                                  </m:sSubSupPr>
                                  <m:e>
                                    <m:r>
                                      <a:rPr lang="zh-TW" altLang="en-US" sz="1600" i="1">
                                        <a:latin typeface="Cambria Math"/>
                                      </a:rPr>
                                      <m:t>𝑄</m:t>
                                    </m:r>
                                  </m:e>
                                  <m:sub>
                                    <m:r>
                                      <a:rPr lang="zh-TW" altLang="en-US" sz="1600" i="1">
                                        <a:latin typeface="Cambria Math"/>
                                      </a:rPr>
                                      <m:t>𝑔</m:t>
                                    </m:r>
                                  </m:sub>
                                  <m:sup>
                                    <m:r>
                                      <a:rPr lang="zh-TW" altLang="en-US" sz="1600" i="1">
                                        <a:latin typeface="Cambria Math"/>
                                      </a:rPr>
                                      <m:t>𝑧</m:t>
                                    </m:r>
                                  </m:sup>
                                </m:sSub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zx</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zy</m:t>
                                    </m:r>
                                  </m:sup>
                                </m:sSup>
                              </m:e>
                              <m:e>
                                <m:r>
                                  <a:rPr lang="zh-TW" altLang="en-US" sz="1600">
                                    <a:latin typeface="Cambria Math"/>
                                  </a:rPr>
                                  <m:t>−2⁢</m:t>
                                </m:r>
                                <m:sSub>
                                  <m:sSubPr>
                                    <m:ctrlPr>
                                      <a:rPr lang="zh-TW" altLang="en-US" sz="1600" i="1">
                                        <a:latin typeface="Cambria Math"/>
                                      </a:rPr>
                                    </m:ctrlPr>
                                  </m:sSubPr>
                                  <m:e>
                                    <m:r>
                                      <a:rPr lang="zh-TW" altLang="en-US" sz="1600" i="1">
                                        <a:latin typeface="Cambria Math"/>
                                      </a:rPr>
                                      <m:t>𝜂</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sSup>
                                  <m:sSupPr>
                                    <m:ctrlPr>
                                      <a:rPr lang="zh-TW" altLang="en-US" sz="1600" i="1">
                                        <a:latin typeface="Cambria Math"/>
                                      </a:rPr>
                                    </m:ctrlPr>
                                  </m:sSupPr>
                                  <m:e>
                                    <m:r>
                                      <a:rPr lang="zh-TW" altLang="en-US" sz="1600" i="1">
                                        <a:latin typeface="Cambria Math"/>
                                      </a:rPr>
                                      <m:t>𝛴</m:t>
                                    </m:r>
                                  </m:e>
                                  <m:sup>
                                    <m:r>
                                      <m:rPr>
                                        <m:sty m:val="p"/>
                                      </m:rPr>
                                      <a:rPr lang="zh-TW" altLang="en-US" sz="1600">
                                        <a:latin typeface="Cambria Math"/>
                                      </a:rPr>
                                      <m:t>zz</m:t>
                                    </m:r>
                                  </m:sup>
                                </m:sSup>
                                <m:r>
                                  <a:rPr lang="zh-TW" altLang="en-US" sz="1600">
                                    <a:latin typeface="Cambria Math"/>
                                  </a:rPr>
                                  <m:t>−</m:t>
                                </m:r>
                                <m:sSub>
                                  <m:sSubPr>
                                    <m:ctrlPr>
                                      <a:rPr lang="zh-TW" altLang="en-US" sz="1600" i="1">
                                        <a:latin typeface="Cambria Math"/>
                                      </a:rPr>
                                    </m:ctrlPr>
                                  </m:sSubPr>
                                  <m:e>
                                    <m:r>
                                      <a:rPr lang="zh-TW" altLang="en-US" sz="1600" i="1">
                                        <a:latin typeface="Cambria Math"/>
                                      </a:rPr>
                                      <m:t>𝜁</m:t>
                                    </m:r>
                                  </m:e>
                                  <m:sub>
                                    <m:r>
                                      <a:rPr lang="zh-TW" altLang="en-US" sz="1600" i="1">
                                        <a:latin typeface="Cambria Math"/>
                                      </a:rPr>
                                      <m:t>𝑣</m:t>
                                    </m:r>
                                    <m:r>
                                      <a:rPr lang="zh-TW" altLang="en-US" sz="1600">
                                        <a:latin typeface="Cambria Math"/>
                                      </a:rPr>
                                      <m:t>,</m:t>
                                    </m:r>
                                    <m:r>
                                      <a:rPr lang="zh-TW" altLang="en-US" sz="1600" i="1">
                                        <a:latin typeface="Cambria Math"/>
                                      </a:rPr>
                                      <m:t>𝑔</m:t>
                                    </m:r>
                                  </m:sub>
                                </m:sSub>
                                <m:r>
                                  <a:rPr lang="zh-TW" altLang="en-US" sz="1600">
                                    <a:latin typeface="Cambria Math"/>
                                  </a:rPr>
                                  <m:t>⁢</m:t>
                                </m:r>
                                <m:r>
                                  <a:rPr lang="zh-TW" altLang="en-US" sz="1600" i="1">
                                    <a:latin typeface="Cambria Math"/>
                                  </a:rPr>
                                  <m:t>𝛩</m:t>
                                </m:r>
                                <m:r>
                                  <a:rPr lang="zh-TW" altLang="en-US" sz="1600">
                                    <a:latin typeface="Cambria Math"/>
                                  </a:rPr>
                                  <m:t>+</m:t>
                                </m:r>
                                <m:sSub>
                                  <m:sSubPr>
                                    <m:ctrlPr>
                                      <a:rPr lang="zh-TW" altLang="en-US" sz="1600" i="1">
                                        <a:latin typeface="Cambria Math"/>
                                      </a:rPr>
                                    </m:ctrlPr>
                                  </m:sSubPr>
                                  <m:e>
                                    <m:r>
                                      <a:rPr lang="zh-TW" altLang="en-US" sz="1600" i="1">
                                        <a:latin typeface="Cambria Math"/>
                                      </a:rPr>
                                      <m:t>𝑝</m:t>
                                    </m:r>
                                  </m:e>
                                  <m:sub>
                                    <m:r>
                                      <a:rPr lang="zh-TW" altLang="en-US" sz="1600" i="1">
                                        <a:latin typeface="Cambria Math"/>
                                      </a:rPr>
                                      <m:t>𝑔</m:t>
                                    </m:r>
                                  </m:sub>
                                </m:sSub>
                              </m:e>
                            </m:mr>
                          </m:m>
                        </m:e>
                      </m:d>
                    </m:oMath>
                  </m:oMathPara>
                </a14:m>
                <a:endParaRPr lang="zh-TW"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7667" y="4743386"/>
                <a:ext cx="9301392" cy="1280287"/>
              </a:xfrm>
              <a:prstGeom prst="rect">
                <a:avLst/>
              </a:prstGeom>
              <a:blipFill rotWithShape="1">
                <a:blip r:embed="rId4"/>
                <a:stretch>
                  <a:fillRect/>
                </a:stretch>
              </a:blipFill>
            </p:spPr>
            <p:txBody>
              <a:bodyPr/>
              <a:lstStyle/>
              <a:p>
                <a:r>
                  <a:rPr lang="zh-TW" altLang="en-US">
                    <a:noFill/>
                  </a:rPr>
                  <a:t> </a:t>
                </a:r>
              </a:p>
            </p:txBody>
          </p:sp>
        </mc:Fallback>
      </mc:AlternateContent>
      <p:grpSp>
        <p:nvGrpSpPr>
          <p:cNvPr id="42" name="Group 41"/>
          <p:cNvGrpSpPr/>
          <p:nvPr/>
        </p:nvGrpSpPr>
        <p:grpSpPr>
          <a:xfrm>
            <a:off x="1468437" y="3210059"/>
            <a:ext cx="6897687" cy="864077"/>
            <a:chOff x="1476375" y="3657600"/>
            <a:chExt cx="6897687" cy="864077"/>
          </a:xfrm>
        </p:grpSpPr>
        <p:cxnSp>
          <p:nvCxnSpPr>
            <p:cNvPr id="10" name="Straight Connector 9"/>
            <p:cNvCxnSpPr/>
            <p:nvPr/>
          </p:nvCxnSpPr>
          <p:spPr>
            <a:xfrm>
              <a:off x="1476375" y="3657600"/>
              <a:ext cx="2667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28775"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28775"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28775" y="4521677"/>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86125"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09900"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09900" y="4521677"/>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47925"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52862"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59100" y="36576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521325"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45100" y="39427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45100" y="4521677"/>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83125"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88062"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194300" y="36576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31125" y="45142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54900"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454900"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892925" y="45142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297862" y="45142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404100" y="36576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1276350" y="5108262"/>
            <a:ext cx="7615872" cy="877571"/>
            <a:chOff x="1276350" y="5383530"/>
            <a:chExt cx="7615872" cy="877571"/>
          </a:xfrm>
        </p:grpSpPr>
        <p:cxnSp>
          <p:nvCxnSpPr>
            <p:cNvPr id="11" name="Straight Connector 10"/>
            <p:cNvCxnSpPr/>
            <p:nvPr/>
          </p:nvCxnSpPr>
          <p:spPr>
            <a:xfrm>
              <a:off x="1276350" y="5383530"/>
              <a:ext cx="81915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765935" y="5397024"/>
              <a:ext cx="7126287" cy="864077"/>
              <a:chOff x="1247775" y="3657600"/>
              <a:chExt cx="7126287" cy="864077"/>
            </a:xfrm>
          </p:grpSpPr>
          <p:cxnSp>
            <p:nvCxnSpPr>
              <p:cNvPr id="69" name="Straight Connector 68"/>
              <p:cNvCxnSpPr/>
              <p:nvPr/>
            </p:nvCxnSpPr>
            <p:spPr>
              <a:xfrm>
                <a:off x="1247775"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47775"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247775" y="4521677"/>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217545"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941320"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941320" y="4521677"/>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447925"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784282"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890520" y="36576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475605"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199380" y="39427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199380" y="4521677"/>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683125"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42342"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148580" y="36576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731125" y="45142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54900" y="4245452"/>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454900" y="3935889"/>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892925" y="45142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297862" y="451421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404100" y="3657600"/>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 name="TextBox 2"/>
          <p:cNvSpPr txBox="1"/>
          <p:nvPr/>
        </p:nvSpPr>
        <p:spPr>
          <a:xfrm>
            <a:off x="217764" y="2438761"/>
            <a:ext cx="7305398"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In the rest frame, we it can be expressed, very similarly to that for gas, as </a:t>
            </a:r>
            <a:endParaRPr lang="zh-TW" altLang="en-US" dirty="0" smtClean="0">
              <a:latin typeface="Cambria Math" pitchFamily="18" charset="0"/>
              <a:ea typeface="Cambria Math" pitchFamily="18" charset="0"/>
            </a:endParaRPr>
          </a:p>
        </p:txBody>
      </p:sp>
      <p:sp>
        <p:nvSpPr>
          <p:cNvPr id="4" name="TextBox 3"/>
          <p:cNvSpPr txBox="1"/>
          <p:nvPr/>
        </p:nvSpPr>
        <p:spPr>
          <a:xfrm>
            <a:off x="216887" y="4314653"/>
            <a:ext cx="1781834"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For comparison,</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883495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err="1" smtClean="0"/>
              <a:t>Electrodynamic</a:t>
            </a:r>
            <a:r>
              <a:rPr lang="en-US" altLang="zh-TW" dirty="0" smtClean="0"/>
              <a:t> stress-energy</a:t>
            </a:r>
            <a:endParaRPr lang="zh-TW" altLang="en-US" dirty="0"/>
          </a:p>
        </p:txBody>
      </p:sp>
      <p:pic>
        <p:nvPicPr>
          <p:cNvPr id="4" name="Picture 3" descr="G:\Desktop\Black Hole Astrophysics\Textbook circle\11 Ch\stress-energy ten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7675" y="1156733"/>
            <a:ext cx="2961433" cy="16562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2068" y="1156733"/>
            <a:ext cx="3767666"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Recall that the basic structure of the stress-energy tensor looks like this </a:t>
            </a:r>
            <a:endParaRPr lang="zh-TW" altLang="en-US" dirty="0" smtClean="0">
              <a:latin typeface="Cambria Math" pitchFamily="18" charset="0"/>
              <a:ea typeface="Cambria Math" pitchFamily="18" charset="0"/>
            </a:endParaRPr>
          </a:p>
        </p:txBody>
      </p:sp>
      <p:sp>
        <p:nvSpPr>
          <p:cNvPr id="6" name="TextBox 5"/>
          <p:cNvSpPr txBox="1"/>
          <p:nvPr/>
        </p:nvSpPr>
        <p:spPr>
          <a:xfrm>
            <a:off x="872067" y="2166694"/>
            <a:ext cx="3965607" cy="923330"/>
          </a:xfrm>
          <a:prstGeom prst="rect">
            <a:avLst/>
          </a:prstGeom>
          <a:noFill/>
        </p:spPr>
        <p:txBody>
          <a:bodyPr wrap="square" rtlCol="0">
            <a:spAutoFit/>
          </a:bodyPr>
          <a:lstStyle/>
          <a:p>
            <a:r>
              <a:rPr lang="en-US" altLang="zh-TW" dirty="0" smtClean="0">
                <a:latin typeface="Cambria Math" pitchFamily="18" charset="0"/>
                <a:ea typeface="Cambria Math" pitchFamily="18" charset="0"/>
              </a:rPr>
              <a:t>As we learned in the Electromagnetics (chap. 8 of Griffiths), there are two conservation laws</a:t>
            </a:r>
          </a:p>
        </p:txBody>
      </p:sp>
      <mc:AlternateContent xmlns:mc="http://schemas.openxmlformats.org/markup-compatibility/2006" xmlns:a14="http://schemas.microsoft.com/office/drawing/2010/main">
        <mc:Choice Requires="a14">
          <p:sp>
            <p:nvSpPr>
              <p:cNvPr id="7" name="Rectangle 6"/>
              <p:cNvSpPr/>
              <p:nvPr/>
            </p:nvSpPr>
            <p:spPr>
              <a:xfrm>
                <a:off x="872066" y="3298799"/>
                <a:ext cx="7476065" cy="3537828"/>
              </a:xfrm>
              <a:prstGeom prst="rect">
                <a:avLst/>
              </a:prstGeom>
            </p:spPr>
            <p:txBody>
              <a:bodyPr wrap="square">
                <a:spAutoFit/>
              </a:bodyPr>
              <a:lstStyle/>
              <a:p>
                <a:r>
                  <a:rPr lang="en-US" altLang="zh-TW" dirty="0">
                    <a:latin typeface="Cambria Math" pitchFamily="18" charset="0"/>
                    <a:ea typeface="Cambria Math" pitchFamily="18" charset="0"/>
                  </a:rPr>
                  <a:t>1. Conservation of energy – Electromagnetic fields </a:t>
                </a:r>
                <a:r>
                  <a:rPr lang="en-US" altLang="zh-TW" dirty="0" smtClean="0">
                    <a:latin typeface="Cambria Math" pitchFamily="18" charset="0"/>
                    <a:ea typeface="Cambria Math" pitchFamily="18" charset="0"/>
                  </a:rPr>
                  <a:t>does work on the charges via the electric field </a:t>
                </a:r>
                <a14:m>
                  <m:oMath xmlns:m="http://schemas.openxmlformats.org/officeDocument/2006/math">
                    <m:f>
                      <m:fPr>
                        <m:ctrlPr>
                          <a:rPr lang="zh-TW" altLang="en-US" i="1">
                            <a:latin typeface="Cambria Math"/>
                          </a:rPr>
                        </m:ctrlPr>
                      </m:fPr>
                      <m:num>
                        <m:r>
                          <m:rPr>
                            <m:sty m:val="p"/>
                          </m:rPr>
                          <a:rPr lang="zh-TW" altLang="en-US">
                            <a:latin typeface="Cambria Math"/>
                          </a:rPr>
                          <m:t>dW</m:t>
                        </m:r>
                      </m:num>
                      <m:den>
                        <m:r>
                          <m:rPr>
                            <m:sty m:val="p"/>
                          </m:rPr>
                          <a:rPr lang="zh-TW" altLang="en-US">
                            <a:latin typeface="Cambria Math"/>
                          </a:rPr>
                          <m:t>dt</m:t>
                        </m:r>
                      </m:den>
                    </m:f>
                    <m:r>
                      <a:rPr lang="zh-TW" altLang="en-US">
                        <a:latin typeface="Cambria Math"/>
                      </a:rPr>
                      <m:t>=</m:t>
                    </m:r>
                    <m:nary>
                      <m:naryPr>
                        <m:grow m:val="on"/>
                        <m:subHide m:val="on"/>
                        <m:supHide m:val="on"/>
                        <m:ctrlPr>
                          <a:rPr lang="zh-TW" altLang="en-US" i="1">
                            <a:latin typeface="Cambria Math"/>
                          </a:rPr>
                        </m:ctrlPr>
                      </m:naryPr>
                      <m:sub/>
                      <m:sup/>
                      <m:e>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a:rPr>
                                  <m:t>𝐸</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𝐽</m:t>
                                </m:r>
                              </m:e>
                            </m:groupChr>
                          </m:e>
                        </m:d>
                        <m:r>
                          <a:rPr lang="zh-TW" altLang="en-US">
                            <a:latin typeface="Cambria Math"/>
                          </a:rPr>
                          <m:t>⁢</m:t>
                        </m:r>
                        <m:r>
                          <m:rPr>
                            <m:sty m:val="p"/>
                          </m:rPr>
                          <a:rPr lang="zh-TW" altLang="en-US">
                            <a:latin typeface="Cambria Math"/>
                          </a:rPr>
                          <m:t>dV</m:t>
                        </m:r>
                      </m:e>
                    </m:nary>
                  </m:oMath>
                </a14:m>
                <a:endParaRPr lang="zh-TW" altLang="en-US" dirty="0"/>
              </a:p>
              <a:p>
                <a:endParaRPr lang="en-US" altLang="zh-TW" dirty="0">
                  <a:latin typeface="Cambria Math" pitchFamily="18" charset="0"/>
                  <a:ea typeface="Cambria Math" pitchFamily="18" charset="0"/>
                </a:endParaRPr>
              </a:p>
              <a:p>
                <a:r>
                  <a:rPr lang="en-US" altLang="zh-TW" dirty="0" smtClean="0"/>
                  <a:t>After some derivation, we arrive at the formula</a:t>
                </a:r>
              </a:p>
              <a:p>
                <a:endParaRPr lang="en-US" altLang="zh-TW" dirty="0" smtClean="0"/>
              </a:p>
              <a:p>
                <a:pPr/>
                <a14:m>
                  <m:oMathPara xmlns:m="http://schemas.openxmlformats.org/officeDocument/2006/math">
                    <m:oMathParaPr>
                      <m:jc m:val="centerGroup"/>
                    </m:oMathParaPr>
                    <m:oMath xmlns:m="http://schemas.openxmlformats.org/officeDocument/2006/math">
                      <m:f>
                        <m:fPr>
                          <m:ctrlPr>
                            <a:rPr lang="zh-TW" altLang="en-US" i="1">
                              <a:latin typeface="Cambria Math"/>
                            </a:rPr>
                          </m:ctrlPr>
                        </m:fPr>
                        <m:num>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𝑢</m:t>
                                  </m:r>
                                </m:e>
                                <m:sub>
                                  <m:r>
                                    <m:rPr>
                                      <m:sty m:val="p"/>
                                    </m:rPr>
                                    <a:rPr lang="zh-TW" altLang="en-US">
                                      <a:latin typeface="Cambria Math"/>
                                    </a:rPr>
                                    <m:t>EM</m:t>
                                  </m:r>
                                </m:sub>
                              </m:sSub>
                              <m:r>
                                <a:rPr lang="zh-TW" altLang="en-US">
                                  <a:latin typeface="Cambria Math"/>
                                </a:rPr>
                                <m:t>+</m:t>
                              </m:r>
                              <m:sSub>
                                <m:sSubPr>
                                  <m:ctrlPr>
                                    <a:rPr lang="zh-TW" altLang="en-US" i="1">
                                      <a:latin typeface="Cambria Math"/>
                                    </a:rPr>
                                  </m:ctrlPr>
                                </m:sSubPr>
                                <m:e>
                                  <m:r>
                                    <a:rPr lang="zh-TW" altLang="en-US" i="1">
                                      <a:latin typeface="Cambria Math"/>
                                    </a:rPr>
                                    <m:t>𝑢</m:t>
                                  </m:r>
                                </m:e>
                                <m:sub>
                                  <m:r>
                                    <m:rPr>
                                      <m:sty m:val="p"/>
                                    </m:rPr>
                                    <a:rPr lang="zh-TW" altLang="en-US">
                                      <a:latin typeface="Cambria Math"/>
                                    </a:rPr>
                                    <m:t>Mech</m:t>
                                  </m:r>
                                </m:sub>
                              </m:sSub>
                            </m:e>
                          </m:d>
                        </m:num>
                        <m:den>
                          <m:r>
                            <a:rPr lang="zh-TW" altLang="en-US">
                              <a:latin typeface="Cambria Math"/>
                            </a:rPr>
                            <m:t>𝜕</m:t>
                          </m:r>
                          <m:r>
                            <a:rPr lang="zh-TW" altLang="en-US" i="1">
                              <a:latin typeface="Cambria Math"/>
                            </a:rPr>
                            <m:t>𝑡</m:t>
                          </m:r>
                        </m:den>
                      </m:f>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𝑆</m:t>
                          </m:r>
                        </m:e>
                      </m:groupChr>
                      <m:r>
                        <a:rPr lang="zh-TW" altLang="en-US">
                          <a:latin typeface="Cambria Math"/>
                        </a:rPr>
                        <m:t>=0</m:t>
                      </m:r>
                    </m:oMath>
                  </m:oMathPara>
                </a14:m>
                <a:endParaRPr lang="zh-TW" altLang="en-US" dirty="0"/>
              </a:p>
              <a:p>
                <a:endParaRPr lang="en-US" altLang="zh-TW" dirty="0" smtClean="0"/>
              </a:p>
              <a:p>
                <a:r>
                  <a:rPr lang="en-US" altLang="zh-TW" dirty="0" smtClean="0"/>
                  <a:t>The sum of energy density of the system (</a:t>
                </a:r>
                <a:r>
                  <a:rPr lang="en-US" altLang="zh-TW" dirty="0" err="1" smtClean="0"/>
                  <a:t>particles+fields</a:t>
                </a:r>
                <a:r>
                  <a:rPr lang="en-US" altLang="zh-TW" dirty="0" smtClean="0"/>
                  <a:t>) and the </a:t>
                </a:r>
                <a:r>
                  <a:rPr lang="en-US" altLang="zh-TW" dirty="0" err="1" smtClean="0"/>
                  <a:t>Poynting</a:t>
                </a:r>
                <a:r>
                  <a:rPr lang="en-US" altLang="zh-TW" dirty="0" smtClean="0"/>
                  <a:t> flux is conserved.</a:t>
                </a:r>
              </a:p>
              <a:p>
                <a:endParaRPr lang="en-US" altLang="zh-TW" dirty="0"/>
              </a:p>
              <a:p>
                <a:r>
                  <a:rPr lang="en-US" altLang="zh-TW" dirty="0" smtClean="0"/>
                  <a:t>We can see that this is the top row of the tensor.</a:t>
                </a:r>
                <a:endParaRPr lang="zh-TW" altLang="en-US" dirty="0"/>
              </a:p>
            </p:txBody>
          </p:sp>
        </mc:Choice>
        <mc:Fallback xmlns="">
          <p:sp>
            <p:nvSpPr>
              <p:cNvPr id="7" name="Rectangle 6"/>
              <p:cNvSpPr>
                <a:spLocks noRot="1" noChangeAspect="1" noMove="1" noResize="1" noEditPoints="1" noAdjustHandles="1" noChangeArrowheads="1" noChangeShapeType="1" noTextEdit="1"/>
              </p:cNvSpPr>
              <p:nvPr/>
            </p:nvSpPr>
            <p:spPr>
              <a:xfrm>
                <a:off x="872066" y="3298799"/>
                <a:ext cx="7476065" cy="3537828"/>
              </a:xfrm>
              <a:prstGeom prst="rect">
                <a:avLst/>
              </a:prstGeom>
              <a:blipFill rotWithShape="1">
                <a:blip r:embed="rId3"/>
                <a:stretch>
                  <a:fillRect l="-653" t="-11724" b="-1897"/>
                </a:stretch>
              </a:blipFill>
            </p:spPr>
            <p:txBody>
              <a:bodyPr/>
              <a:lstStyle/>
              <a:p>
                <a:r>
                  <a:rPr lang="zh-TW" altLang="en-US">
                    <a:noFill/>
                  </a:rPr>
                  <a:t> </a:t>
                </a:r>
              </a:p>
            </p:txBody>
          </p:sp>
        </mc:Fallback>
      </mc:AlternateContent>
      <p:sp>
        <p:nvSpPr>
          <p:cNvPr id="11" name="Oval 10"/>
          <p:cNvSpPr/>
          <p:nvPr/>
        </p:nvSpPr>
        <p:spPr>
          <a:xfrm>
            <a:off x="5452783" y="1122458"/>
            <a:ext cx="2175684" cy="714879"/>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834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8" end="8"/>
                                            </p:txEl>
                                          </p:spTgt>
                                        </p:tgtEl>
                                        <p:attrNameLst>
                                          <p:attrName>style.visibility</p:attrName>
                                        </p:attrNameLst>
                                      </p:cBhvr>
                                      <p:to>
                                        <p:strVal val="visible"/>
                                      </p:to>
                                    </p:set>
                                    <p:animEffect transition="in" filter="fade">
                                      <p:cBhvr>
                                        <p:cTn id="30" dur="500"/>
                                        <p:tgtEl>
                                          <p:spTgt spid="7">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43000"/>
          </a:xfrm>
        </p:spPr>
        <p:txBody>
          <a:bodyPr/>
          <a:lstStyle/>
          <a:p>
            <a:r>
              <a:rPr lang="en-US" altLang="zh-TW" dirty="0" err="1" smtClean="0"/>
              <a:t>Electrodynamic</a:t>
            </a:r>
            <a:r>
              <a:rPr lang="en-US" altLang="zh-TW" dirty="0" smtClean="0"/>
              <a:t> stress-energy</a:t>
            </a:r>
            <a:endParaRPr lang="zh-TW" altLang="en-US" dirty="0"/>
          </a:p>
        </p:txBody>
      </p:sp>
      <p:pic>
        <p:nvPicPr>
          <p:cNvPr id="6" name="Picture 5" descr="G:\Desktop\Black Hole Astrophysics\Textbook circle\11 Ch\stress-energy ten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7675" y="1156733"/>
            <a:ext cx="2961433" cy="16562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431799" y="2534006"/>
                <a:ext cx="7984067" cy="3314562"/>
              </a:xfrm>
              <a:prstGeom prst="rect">
                <a:avLst/>
              </a:prstGeom>
            </p:spPr>
            <p:txBody>
              <a:bodyPr wrap="square">
                <a:spAutoFit/>
              </a:bodyPr>
              <a:lstStyle/>
              <a:p>
                <a:r>
                  <a:rPr lang="en-US" altLang="zh-TW" dirty="0" smtClean="0"/>
                  <a:t>Again, after some derivation, we find</a:t>
                </a:r>
                <a:endParaRPr lang="zh-TW" altLang="en-US" dirty="0"/>
              </a:p>
              <a:p>
                <a:endParaRPr lang="zh-TW" altLang="en-US" dirty="0"/>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𝑓</m:t>
                              </m:r>
                            </m:e>
                          </m:groupChr>
                        </m:e>
                        <m:sub>
                          <m:r>
                            <m:rPr>
                              <m:sty m:val="p"/>
                            </m:rPr>
                            <a:rPr lang="zh-TW" altLang="en-US">
                              <a:latin typeface="Cambria Math"/>
                            </a:rPr>
                            <m:t>mech</m:t>
                          </m:r>
                        </m:sub>
                      </m:sSub>
                      <m:r>
                        <a:rPr lang="zh-TW" altLang="en-US">
                          <a:latin typeface="Cambria Math"/>
                        </a:rPr>
                        <m:t>−</m:t>
                      </m:r>
                      <m:groupChr>
                        <m:groupChrPr>
                          <m:chr m:val="⇀"/>
                          <m:pos m:val="top"/>
                          <m:vertJc m:val="bot"/>
                          <m:ctrlPr>
                            <a:rPr lang="zh-TW" altLang="en-US" i="1">
                              <a:latin typeface="Cambria Math"/>
                            </a:rPr>
                          </m:ctrlPr>
                        </m:groupChrPr>
                        <m:e>
                          <m:r>
                            <a:rPr lang="zh-TW" altLang="en-US">
                              <a:latin typeface="Cambria Math"/>
                            </a:rPr>
                            <m:t>𝛻</m:t>
                          </m:r>
                        </m:e>
                      </m:groupChr>
                      <m:r>
                        <a:rPr lang="zh-TW" altLang="en-US">
                          <a:latin typeface="Cambria Math"/>
                        </a:rPr>
                        <m:t>·</m:t>
                      </m:r>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𝑇</m:t>
                              </m:r>
                            </m:e>
                          </m:groupChr>
                        </m:e>
                        <m:sub>
                          <m:r>
                            <m:rPr>
                              <m:sty m:val="p"/>
                            </m:rPr>
                            <a:rPr lang="zh-TW" altLang="en-US">
                              <a:latin typeface="Cambria Math"/>
                            </a:rPr>
                            <m:t>maxwell</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i="1">
                              <a:latin typeface="Cambria Math"/>
                            </a:rPr>
                            <m:t>𝑐</m:t>
                          </m:r>
                        </m:den>
                      </m:f>
                      <m:r>
                        <a:rPr lang="zh-TW" altLang="en-US">
                          <a:latin typeface="Cambria Math"/>
                        </a:rPr>
                        <m:t>⁢</m:t>
                      </m:r>
                      <m:f>
                        <m:fPr>
                          <m:ctrlPr>
                            <a:rPr lang="zh-TW" altLang="en-US" i="1">
                              <a:latin typeface="Cambria Math"/>
                            </a:rPr>
                          </m:ctrlPr>
                        </m:fPr>
                        <m:num>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𝑆</m:t>
                              </m:r>
                            </m:e>
                          </m:groupChr>
                        </m:num>
                        <m:den>
                          <m:r>
                            <a:rPr lang="zh-TW" altLang="en-US">
                              <a:latin typeface="Cambria Math"/>
                            </a:rPr>
                            <m:t>𝜕</m:t>
                          </m:r>
                          <m:r>
                            <a:rPr lang="zh-TW" altLang="en-US" i="1">
                              <a:latin typeface="Cambria Math"/>
                            </a:rPr>
                            <m:t>𝑡</m:t>
                          </m:r>
                        </m:den>
                      </m:f>
                      <m:r>
                        <a:rPr lang="zh-TW" altLang="en-US">
                          <a:latin typeface="Cambria Math"/>
                        </a:rPr>
                        <m:t>=0</m:t>
                      </m:r>
                    </m:oMath>
                  </m:oMathPara>
                </a14:m>
                <a:endParaRPr lang="en-US" altLang="zh-TW" dirty="0" smtClean="0"/>
              </a:p>
              <a:p>
                <a:endParaRPr lang="en-US" altLang="zh-TW" dirty="0" smtClean="0"/>
              </a:p>
              <a:p>
                <a:r>
                  <a:rPr lang="en-US" altLang="zh-TW" dirty="0" smtClean="0"/>
                  <a:t>With the Maxwell Tensor defined as </a:t>
                </a:r>
                <a14:m>
                  <m:oMath xmlns:m="http://schemas.openxmlformats.org/officeDocument/2006/math">
                    <m:sSub>
                      <m:sSubPr>
                        <m:ctrlPr>
                          <a:rPr lang="zh-TW" altLang="en-US" i="1">
                            <a:latin typeface="Cambria Math"/>
                          </a:rPr>
                        </m:ctrlPr>
                      </m:sSubPr>
                      <m:e>
                        <m:r>
                          <a:rPr lang="zh-TW" altLang="en-US" i="1">
                            <a:latin typeface="Cambria Math"/>
                          </a:rPr>
                          <m:t>𝑇</m:t>
                        </m:r>
                      </m:e>
                      <m:sub>
                        <m:r>
                          <m:rPr>
                            <m:sty m:val="p"/>
                          </m:rPr>
                          <a:rPr lang="zh-TW" altLang="en-US">
                            <a:latin typeface="Cambria Math"/>
                          </a:rPr>
                          <m:t>ij</m:t>
                        </m:r>
                      </m:sub>
                    </m:sSub>
                    <m:r>
                      <a:rPr lang="zh-TW" altLang="en-US">
                        <a:latin typeface="Cambria Math"/>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a:rPr>
                              <m:t>1</m:t>
                            </m:r>
                          </m:num>
                          <m:den>
                            <m:r>
                              <a:rPr lang="zh-TW" altLang="en-US">
                                <a:latin typeface="Cambria Math"/>
                              </a:rPr>
                              <m:t>4⁢</m:t>
                            </m:r>
                            <m:r>
                              <a:rPr lang="zh-TW" altLang="en-US" i="1">
                                <a:latin typeface="Cambria Math"/>
                              </a:rPr>
                              <m:t>𝜋</m:t>
                            </m:r>
                          </m:den>
                        </m:f>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𝐸</m:t>
                                </m:r>
                              </m:e>
                              <m:sub>
                                <m:r>
                                  <a:rPr lang="zh-TW" altLang="en-US" i="1">
                                    <a:latin typeface="Cambria Math"/>
                                  </a:rPr>
                                  <m:t>𝑖</m:t>
                                </m:r>
                              </m:sub>
                            </m:sSub>
                            <m:r>
                              <a:rPr lang="zh-TW" altLang="en-US">
                                <a:latin typeface="Cambria Math"/>
                              </a:rPr>
                              <m:t>⁢</m:t>
                            </m:r>
                            <m:sSub>
                              <m:sSubPr>
                                <m:ctrlPr>
                                  <a:rPr lang="zh-TW" altLang="en-US" i="1">
                                    <a:latin typeface="Cambria Math"/>
                                  </a:rPr>
                                </m:ctrlPr>
                              </m:sSubPr>
                              <m:e>
                                <m:r>
                                  <a:rPr lang="zh-TW" altLang="en-US" i="1">
                                    <a:latin typeface="Cambria Math"/>
                                  </a:rPr>
                                  <m:t>𝐸</m:t>
                                </m:r>
                              </m:e>
                              <m:sub>
                                <m:r>
                                  <a:rPr lang="zh-TW" altLang="en-US" i="1">
                                    <a:latin typeface="Cambria Math"/>
                                  </a:rPr>
                                  <m:t>𝑗</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i="1">
                                    <a:latin typeface="Cambria Math"/>
                                  </a:rPr>
                                  <m:t>𝛿</m:t>
                                </m:r>
                              </m:e>
                              <m:sub>
                                <m:r>
                                  <m:rPr>
                                    <m:sty m:val="p"/>
                                  </m:rPr>
                                  <a:rPr lang="zh-TW" altLang="en-US">
                                    <a:latin typeface="Cambria Math"/>
                                  </a:rPr>
                                  <m:t>ij</m:t>
                                </m:r>
                              </m:sub>
                            </m:sSub>
                            <m:r>
                              <a:rPr lang="zh-TW" altLang="en-US">
                                <a:latin typeface="Cambria Math"/>
                              </a:rPr>
                              <m:t>⁢</m:t>
                            </m:r>
                            <m:sSup>
                              <m:sSupPr>
                                <m:ctrlPr>
                                  <a:rPr lang="zh-TW" altLang="en-US" i="1">
                                    <a:latin typeface="Cambria Math"/>
                                  </a:rPr>
                                </m:ctrlPr>
                              </m:sSupPr>
                              <m:e>
                                <m:r>
                                  <a:rPr lang="zh-TW" altLang="en-US" i="1">
                                    <a:latin typeface="Cambria Math"/>
                                  </a:rPr>
                                  <m:t>𝐸</m:t>
                                </m:r>
                              </m:e>
                              <m:sup>
                                <m:r>
                                  <a:rPr lang="zh-TW" altLang="en-US">
                                    <a:latin typeface="Cambria Math"/>
                                  </a:rPr>
                                  <m:t>2</m:t>
                                </m:r>
                              </m:sup>
                            </m:sSup>
                          </m:e>
                        </m:d>
                        <m:r>
                          <a:rPr lang="zh-TW" altLang="en-US">
                            <a:latin typeface="Cambria Math"/>
                          </a:rPr>
                          <m:t>+</m:t>
                        </m:r>
                        <m:d>
                          <m:dPr>
                            <m:ctrlPr>
                              <a:rPr lang="zh-TW" altLang="en-US" i="1">
                                <a:latin typeface="Cambria Math"/>
                              </a:rPr>
                            </m:ctrlPr>
                          </m:dPr>
                          <m:e>
                            <m:sSub>
                              <m:sSubPr>
                                <m:ctrlPr>
                                  <a:rPr lang="zh-TW" altLang="en-US" i="1">
                                    <a:latin typeface="Cambria Math"/>
                                  </a:rPr>
                                </m:ctrlPr>
                              </m:sSubPr>
                              <m:e>
                                <m:r>
                                  <a:rPr lang="zh-TW" altLang="en-US" i="1">
                                    <a:latin typeface="Cambria Math"/>
                                  </a:rPr>
                                  <m:t>𝐵</m:t>
                                </m:r>
                              </m:e>
                              <m:sub>
                                <m:r>
                                  <a:rPr lang="zh-TW" altLang="en-US" i="1">
                                    <a:latin typeface="Cambria Math"/>
                                  </a:rPr>
                                  <m:t>𝑖</m:t>
                                </m:r>
                              </m:sub>
                            </m:sSub>
                            <m:r>
                              <a:rPr lang="zh-TW" altLang="en-US">
                                <a:latin typeface="Cambria Math"/>
                              </a:rPr>
                              <m:t>⁢</m:t>
                            </m:r>
                            <m:sSub>
                              <m:sSubPr>
                                <m:ctrlPr>
                                  <a:rPr lang="zh-TW" altLang="en-US" i="1">
                                    <a:latin typeface="Cambria Math"/>
                                  </a:rPr>
                                </m:ctrlPr>
                              </m:sSubPr>
                              <m:e>
                                <m:r>
                                  <a:rPr lang="zh-TW" altLang="en-US" i="1">
                                    <a:latin typeface="Cambria Math"/>
                                  </a:rPr>
                                  <m:t>𝐵</m:t>
                                </m:r>
                              </m:e>
                              <m:sub>
                                <m:r>
                                  <a:rPr lang="zh-TW" altLang="en-US" i="1">
                                    <a:latin typeface="Cambria Math"/>
                                  </a:rPr>
                                  <m:t>𝑗</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2</m:t>
                                </m:r>
                              </m:den>
                            </m:f>
                            <m:r>
                              <a:rPr lang="zh-TW" altLang="en-US">
                                <a:latin typeface="Cambria Math"/>
                              </a:rPr>
                              <m:t>⁢</m:t>
                            </m:r>
                            <m:sSub>
                              <m:sSubPr>
                                <m:ctrlPr>
                                  <a:rPr lang="zh-TW" altLang="en-US" i="1">
                                    <a:latin typeface="Cambria Math"/>
                                  </a:rPr>
                                </m:ctrlPr>
                              </m:sSubPr>
                              <m:e>
                                <m:r>
                                  <a:rPr lang="zh-TW" altLang="en-US" i="1">
                                    <a:latin typeface="Cambria Math"/>
                                  </a:rPr>
                                  <m:t>𝛿</m:t>
                                </m:r>
                              </m:e>
                              <m:sub>
                                <m:r>
                                  <m:rPr>
                                    <m:sty m:val="p"/>
                                  </m:rPr>
                                  <a:rPr lang="zh-TW" altLang="en-US">
                                    <a:latin typeface="Cambria Math"/>
                                  </a:rPr>
                                  <m:t>ij</m:t>
                                </m:r>
                              </m:sub>
                            </m:sSub>
                            <m:r>
                              <a:rPr lang="zh-TW" altLang="en-US">
                                <a:latin typeface="Cambria Math"/>
                              </a:rPr>
                              <m:t>⁢</m:t>
                            </m:r>
                            <m:sSup>
                              <m:sSupPr>
                                <m:ctrlPr>
                                  <a:rPr lang="zh-TW" altLang="en-US" i="1">
                                    <a:latin typeface="Cambria Math"/>
                                  </a:rPr>
                                </m:ctrlPr>
                              </m:sSupPr>
                              <m:e>
                                <m:r>
                                  <a:rPr lang="zh-TW" altLang="en-US" i="1">
                                    <a:latin typeface="Cambria Math"/>
                                  </a:rPr>
                                  <m:t>𝐵</m:t>
                                </m:r>
                              </m:e>
                              <m:sup>
                                <m:r>
                                  <a:rPr lang="zh-TW" altLang="en-US">
                                    <a:latin typeface="Cambria Math"/>
                                  </a:rPr>
                                  <m:t>2</m:t>
                                </m:r>
                              </m:sup>
                            </m:sSup>
                          </m:e>
                        </m:d>
                      </m:e>
                    </m:d>
                  </m:oMath>
                </a14:m>
                <a:endParaRPr lang="en-US" altLang="zh-TW" dirty="0">
                  <a:latin typeface="Cambria Math" pitchFamily="18" charset="0"/>
                  <a:ea typeface="Cambria Math" pitchFamily="18" charset="0"/>
                </a:endParaRPr>
              </a:p>
              <a:p>
                <a:endParaRPr lang="en-US" altLang="zh-TW" dirty="0" smtClean="0"/>
              </a:p>
              <a:p>
                <a:r>
                  <a:rPr lang="en-US" altLang="zh-TW" dirty="0" smtClean="0"/>
                  <a:t>This says that the sum of momentum contained in the system(</a:t>
                </a:r>
                <a:r>
                  <a:rPr lang="en-US" altLang="zh-TW" dirty="0" err="1" smtClean="0"/>
                  <a:t>particles+fields</a:t>
                </a:r>
                <a:r>
                  <a:rPr lang="en-US" altLang="zh-TW" dirty="0" smtClean="0"/>
                  <a:t>) and the momentum carried by </a:t>
                </a:r>
                <a:r>
                  <a:rPr lang="en-US" altLang="zh-TW" dirty="0" err="1" smtClean="0"/>
                  <a:t>Poynting</a:t>
                </a:r>
                <a:r>
                  <a:rPr lang="en-US" altLang="zh-TW" dirty="0" smtClean="0"/>
                  <a:t> flux is conserved.</a:t>
                </a:r>
              </a:p>
              <a:p>
                <a:endParaRPr lang="en-US" altLang="zh-TW" dirty="0"/>
              </a:p>
              <a:p>
                <a:r>
                  <a:rPr lang="en-US" altLang="zh-TW" dirty="0" smtClean="0"/>
                  <a:t>Here, it should be clear that it corresponds to the bottom 3 rows.</a:t>
                </a:r>
                <a:endParaRPr lang="zh-TW" altLang="en-US" dirty="0"/>
              </a:p>
            </p:txBody>
          </p:sp>
        </mc:Choice>
        <mc:Fallback xmlns="">
          <p:sp>
            <p:nvSpPr>
              <p:cNvPr id="9" name="Rectangle 8"/>
              <p:cNvSpPr>
                <a:spLocks noRot="1" noChangeAspect="1" noMove="1" noResize="1" noEditPoints="1" noAdjustHandles="1" noChangeArrowheads="1" noChangeShapeType="1" noTextEdit="1"/>
              </p:cNvSpPr>
              <p:nvPr/>
            </p:nvSpPr>
            <p:spPr>
              <a:xfrm>
                <a:off x="431799" y="2534006"/>
                <a:ext cx="7984067" cy="3314562"/>
              </a:xfrm>
              <a:prstGeom prst="rect">
                <a:avLst/>
              </a:prstGeom>
              <a:blipFill rotWithShape="1">
                <a:blip r:embed="rId3"/>
                <a:stretch>
                  <a:fillRect l="-687" t="-921" r="-8550" b="-2210"/>
                </a:stretch>
              </a:blipFill>
            </p:spPr>
            <p:txBody>
              <a:bodyPr/>
              <a:lstStyle/>
              <a:p>
                <a:r>
                  <a:rPr lang="zh-TW" altLang="en-US">
                    <a:noFill/>
                  </a:rPr>
                  <a:t> </a:t>
                </a:r>
              </a:p>
            </p:txBody>
          </p:sp>
        </mc:Fallback>
      </mc:AlternateContent>
      <p:sp>
        <p:nvSpPr>
          <p:cNvPr id="11" name="Oval 10"/>
          <p:cNvSpPr/>
          <p:nvPr/>
        </p:nvSpPr>
        <p:spPr>
          <a:xfrm>
            <a:off x="5325783" y="1659467"/>
            <a:ext cx="2473325" cy="115355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6" name="Rectangle 15"/>
              <p:cNvSpPr/>
              <p:nvPr/>
            </p:nvSpPr>
            <p:spPr>
              <a:xfrm>
                <a:off x="431799" y="1079329"/>
                <a:ext cx="4893983" cy="1136145"/>
              </a:xfrm>
              <a:prstGeom prst="rect">
                <a:avLst/>
              </a:prstGeom>
            </p:spPr>
            <p:txBody>
              <a:bodyPr wrap="square">
                <a:spAutoFit/>
              </a:bodyPr>
              <a:lstStyle/>
              <a:p>
                <a:r>
                  <a:rPr lang="en-US" altLang="zh-TW" dirty="0">
                    <a:latin typeface="Cambria Math" pitchFamily="18" charset="0"/>
                    <a:ea typeface="Cambria Math" pitchFamily="18" charset="0"/>
                  </a:rPr>
                  <a:t>2. Conservation of momentum– Electromagnetic fields affect charged particles through the Lorentz force </a:t>
                </a:r>
                <a14:m>
                  <m:oMath xmlns:m="http://schemas.openxmlformats.org/officeDocument/2006/math">
                    <m:groupChr>
                      <m:groupChrPr>
                        <m:chr m:val="⇀"/>
                        <m:pos m:val="top"/>
                        <m:vertJc m:val="bot"/>
                        <m:ctrlPr>
                          <a:rPr lang="zh-TW" altLang="en-US" i="1">
                            <a:latin typeface="Cambria Math"/>
                          </a:rPr>
                        </m:ctrlPr>
                      </m:groupChrPr>
                      <m:e>
                        <m:r>
                          <a:rPr lang="zh-TW" altLang="en-US" i="1">
                            <a:latin typeface="Cambria Math"/>
                          </a:rPr>
                          <m:t>𝐹</m:t>
                        </m:r>
                      </m:e>
                    </m:groupChr>
                    <m:r>
                      <a:rPr lang="zh-TW" altLang="en-US">
                        <a:latin typeface="Cambria Math"/>
                      </a:rPr>
                      <m:t>=</m:t>
                    </m:r>
                    <m:r>
                      <a:rPr lang="zh-TW" altLang="en-US" i="1">
                        <a:latin typeface="Cambria Math"/>
                      </a:rPr>
                      <m:t>𝑞</m:t>
                    </m:r>
                    <m:r>
                      <a:rPr lang="zh-TW" altLang="en-US">
                        <a:latin typeface="Cambria Math"/>
                      </a:rPr>
                      <m:t>⁢</m:t>
                    </m:r>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a:rPr>
                              <m:t>𝐸</m:t>
                            </m:r>
                          </m:e>
                        </m:groupChr>
                        <m:r>
                          <a:rPr lang="zh-TW" altLang="en-US">
                            <a:latin typeface="Cambria Math"/>
                          </a:rPr>
                          <m:t>+</m:t>
                        </m:r>
                        <m:f>
                          <m:fPr>
                            <m:ctrlPr>
                              <a:rPr lang="zh-TW" altLang="en-US" i="1">
                                <a:latin typeface="Cambria Math"/>
                              </a:rPr>
                            </m:ctrlPr>
                          </m:fPr>
                          <m:num>
                            <m:groupChr>
                              <m:groupChrPr>
                                <m:chr m:val="⇀"/>
                                <m:pos m:val="top"/>
                                <m:vertJc m:val="bot"/>
                                <m:ctrlPr>
                                  <a:rPr lang="zh-TW" altLang="en-US" i="1">
                                    <a:latin typeface="Cambria Math"/>
                                  </a:rPr>
                                </m:ctrlPr>
                              </m:groupChrPr>
                              <m:e>
                                <m:r>
                                  <a:rPr lang="zh-TW" altLang="en-US" i="1">
                                    <a:latin typeface="Cambria Math"/>
                                  </a:rPr>
                                  <m:t>𝑣</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𝐵</m:t>
                                </m:r>
                              </m:e>
                            </m:groupChr>
                          </m:num>
                          <m:den>
                            <m:r>
                              <a:rPr lang="zh-TW" altLang="en-US" i="1">
                                <a:latin typeface="Cambria Math"/>
                              </a:rPr>
                              <m:t>𝑐</m:t>
                            </m:r>
                          </m:den>
                        </m:f>
                      </m:e>
                    </m:d>
                  </m:oMath>
                </a14:m>
                <a:endParaRPr lang="zh-TW" alt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31799" y="1079329"/>
                <a:ext cx="4893983" cy="1136145"/>
              </a:xfrm>
              <a:prstGeom prst="rect">
                <a:avLst/>
              </a:prstGeom>
              <a:blipFill rotWithShape="1">
                <a:blip r:embed="rId4"/>
                <a:stretch>
                  <a:fillRect l="-1121" t="-3226" r="-161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834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500"/>
                                        <p:tgtEl>
                                          <p:spTgt spid="9">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Effect transition="in" filter="fade">
                                      <p:cBhvr>
                                        <p:cTn id="18" dur="500"/>
                                        <p:tgtEl>
                                          <p:spTgt spid="9">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Effect transition="in" filter="fade">
                                      <p:cBhvr>
                                        <p:cTn id="23" dur="500"/>
                                        <p:tgtEl>
                                          <p:spTgt spid="9">
                                            <p:txEl>
                                              <p:pRg st="8" end="8"/>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ea typeface="Cambria Math" panose="02040503050406030204" pitchFamily="18" charset="0"/>
              </a:rPr>
              <a:t>The </a:t>
            </a:r>
            <a:r>
              <a:rPr lang="en-US" altLang="zh-TW" dirty="0" err="1" smtClean="0">
                <a:ea typeface="Cambria Math" panose="02040503050406030204" pitchFamily="18" charset="0"/>
              </a:rPr>
              <a:t>electrodynamic</a:t>
            </a:r>
            <a:r>
              <a:rPr lang="en-US" altLang="zh-TW" dirty="0" smtClean="0">
                <a:ea typeface="Cambria Math" panose="02040503050406030204" pitchFamily="18" charset="0"/>
              </a:rPr>
              <a:t> tensor</a:t>
            </a:r>
            <a:endParaRPr lang="zh-TW" altLang="en-US" dirty="0"/>
          </a:p>
        </p:txBody>
      </p:sp>
      <mc:AlternateContent xmlns:mc="http://schemas.openxmlformats.org/markup-compatibility/2006" xmlns:a14="http://schemas.microsoft.com/office/drawing/2010/main">
        <mc:Choice Requires="a14">
          <p:sp>
            <p:nvSpPr>
              <p:cNvPr id="4" name="Rectangle 3"/>
              <p:cNvSpPr/>
              <p:nvPr/>
            </p:nvSpPr>
            <p:spPr>
              <a:xfrm>
                <a:off x="516160" y="1835444"/>
                <a:ext cx="7284238" cy="539187"/>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Conservation of momentum </a:t>
                </a:r>
                <a:r>
                  <a:rPr lang="en-US" altLang="zh-TW" dirty="0">
                    <a:latin typeface="Cambria Math" panose="02040503050406030204" pitchFamily="18" charset="0"/>
                    <a:ea typeface="Cambria Math" panose="02040503050406030204" pitchFamily="18" charset="0"/>
                  </a:rPr>
                  <a:t>(3-form)</a:t>
                </a:r>
                <a:r>
                  <a:rPr lang="en-US" altLang="zh-TW" dirty="0" smtClean="0">
                    <a:latin typeface="Cambria Math" panose="02040503050406030204" pitchFamily="18" charset="0"/>
                    <a:ea typeface="Cambria Math" panose="02040503050406030204" pitchFamily="18" charset="0"/>
                  </a:rPr>
                  <a:t> </a:t>
                </a:r>
                <a14:m>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𝑓</m:t>
                            </m:r>
                          </m:e>
                        </m:groupChr>
                      </m:e>
                      <m:sub>
                        <m:r>
                          <m:rPr>
                            <m:sty m:val="p"/>
                          </m:rPr>
                          <a:rPr lang="zh-TW" altLang="en-US">
                            <a:latin typeface="Cambria Math" panose="02040503050406030204" pitchFamily="18" charset="0"/>
                          </a:rPr>
                          <m:t>mech</m:t>
                        </m:r>
                      </m:sub>
                    </m:sSub>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a:latin typeface="Cambria Math" panose="02040503050406030204" pitchFamily="18" charset="0"/>
                      </a:rPr>
                      <m:t>·</m:t>
                    </m:r>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panose="02040503050406030204" pitchFamily="18" charset="0"/>
                              </a:rPr>
                              <m:t>𝑇</m:t>
                            </m:r>
                          </m:e>
                        </m:groupChr>
                      </m:e>
                      <m:sub>
                        <m:r>
                          <m:rPr>
                            <m:sty m:val="p"/>
                          </m:rPr>
                          <a:rPr lang="zh-TW" altLang="en-US">
                            <a:latin typeface="Cambria Math" panose="02040503050406030204" pitchFamily="18" charset="0"/>
                          </a:rPr>
                          <m:t>maxwell</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i="1">
                            <a:latin typeface="Cambria Math" panose="02040503050406030204" pitchFamily="18" charset="0"/>
                          </a:rPr>
                          <m:t>𝑐</m:t>
                        </m:r>
                      </m:den>
                    </m:f>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𝑆</m:t>
                            </m:r>
                          </m:e>
                        </m:groupChr>
                      </m:num>
                      <m:den>
                        <m:r>
                          <a:rPr lang="zh-TW" altLang="en-US">
                            <a:latin typeface="Cambria Math" panose="02040503050406030204" pitchFamily="18" charset="0"/>
                          </a:rPr>
                          <m:t>𝜕</m:t>
                        </m:r>
                        <m:r>
                          <a:rPr lang="zh-TW" altLang="en-US" i="1">
                            <a:latin typeface="Cambria Math" panose="02040503050406030204" pitchFamily="18" charset="0"/>
                          </a:rPr>
                          <m:t>𝑡</m:t>
                        </m:r>
                      </m:den>
                    </m:f>
                    <m:r>
                      <a:rPr lang="zh-TW" altLang="en-US">
                        <a:latin typeface="Cambria Math" panose="02040503050406030204" pitchFamily="18" charset="0"/>
                      </a:rPr>
                      <m:t>=0</m:t>
                    </m:r>
                  </m:oMath>
                </a14:m>
                <a:endParaRPr lang="zh-TW" altLang="en-US" dirty="0">
                  <a:latin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16160" y="1835444"/>
                <a:ext cx="7284238" cy="539187"/>
              </a:xfrm>
              <a:prstGeom prst="rect">
                <a:avLst/>
              </a:prstGeom>
              <a:blipFill rotWithShape="1">
                <a:blip r:embed="rId2"/>
                <a:stretch>
                  <a:fillRect l="-753" b="-337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6160" y="1330498"/>
                <a:ext cx="5915594" cy="504946"/>
              </a:xfrm>
              <a:prstGeom prst="rect">
                <a:avLst/>
              </a:prstGeom>
            </p:spPr>
            <p:txBody>
              <a:bodyPr wrap="none">
                <a:spAutoFit/>
              </a:bodyPr>
              <a:lstStyle/>
              <a:p>
                <a:r>
                  <a:rPr lang="en-US" altLang="zh-TW" dirty="0" smtClean="0">
                    <a:latin typeface="Cambria Math" panose="02040503050406030204" pitchFamily="18" charset="0"/>
                    <a:ea typeface="Cambria Math" panose="02040503050406030204" pitchFamily="18" charset="0"/>
                  </a:rPr>
                  <a:t>Conservation of energy (3-form) </a:t>
                </a:r>
                <a14:m>
                  <m:oMath xmlns:m="http://schemas.openxmlformats.org/officeDocument/2006/math">
                    <m:f>
                      <m:fPr>
                        <m:ctrlPr>
                          <a:rPr lang="zh-TW" altLang="en-US" i="1">
                            <a:latin typeface="Cambria Math"/>
                          </a:rPr>
                        </m:ctrlPr>
                      </m:fPr>
                      <m:num>
                        <m:r>
                          <a:rPr lang="zh-TW" altLang="en-US">
                            <a:latin typeface="Cambria Math" panose="02040503050406030204" pitchFamily="18" charset="0"/>
                          </a:rPr>
                          <m:t>𝜕</m:t>
                        </m:r>
                        <m:d>
                          <m:dPr>
                            <m:ctrlPr>
                              <a:rPr lang="zh-TW" altLang="en-US" i="1">
                                <a:latin typeface="Cambria Math"/>
                              </a:rPr>
                            </m:ctrlPr>
                          </m:dPr>
                          <m:e>
                            <m:sSub>
                              <m:sSubPr>
                                <m:ctrlPr>
                                  <a:rPr lang="zh-TW" altLang="en-US" i="1">
                                    <a:latin typeface="Cambria Math"/>
                                  </a:rPr>
                                </m:ctrlPr>
                              </m:sSubPr>
                              <m:e>
                                <m:r>
                                  <a:rPr lang="zh-TW" altLang="en-US" i="1">
                                    <a:latin typeface="Cambria Math" panose="02040503050406030204" pitchFamily="18" charset="0"/>
                                  </a:rPr>
                                  <m:t>𝑢</m:t>
                                </m:r>
                              </m:e>
                              <m:sub>
                                <m:r>
                                  <m:rPr>
                                    <m:sty m:val="p"/>
                                  </m:rPr>
                                  <a:rPr lang="zh-TW" altLang="en-US">
                                    <a:latin typeface="Cambria Math" panose="02040503050406030204" pitchFamily="18" charset="0"/>
                                  </a:rPr>
                                  <m:t>EM</m:t>
                                </m:r>
                              </m:sub>
                            </m:sSub>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𝑢</m:t>
                                </m:r>
                              </m:e>
                              <m:sub>
                                <m:r>
                                  <m:rPr>
                                    <m:sty m:val="p"/>
                                  </m:rPr>
                                  <a:rPr lang="zh-TW" altLang="en-US">
                                    <a:latin typeface="Cambria Math" panose="02040503050406030204" pitchFamily="18" charset="0"/>
                                  </a:rPr>
                                  <m:t>Mech</m:t>
                                </m:r>
                              </m:sub>
                            </m:sSub>
                          </m:e>
                        </m:d>
                      </m:num>
                      <m:den>
                        <m:r>
                          <a:rPr lang="zh-TW" altLang="en-US">
                            <a:latin typeface="Cambria Math" panose="02040503050406030204" pitchFamily="18" charset="0"/>
                          </a:rPr>
                          <m:t>𝜕</m:t>
                        </m:r>
                        <m:r>
                          <a:rPr lang="zh-TW" altLang="en-US" i="1">
                            <a:latin typeface="Cambria Math" panose="02040503050406030204" pitchFamily="18" charset="0"/>
                          </a:rPr>
                          <m:t>𝑡</m:t>
                        </m:r>
                      </m:den>
                    </m:f>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a:latin typeface="Cambria Math" panose="02040503050406030204" pitchFamily="18" charset="0"/>
                          </a:rPr>
                          <m:t>𝛻</m:t>
                        </m:r>
                      </m:e>
                    </m:groupChr>
                    <m:r>
                      <a:rPr lang="zh-TW" altLang="en-US">
                        <a:latin typeface="Cambria Math" panose="02040503050406030204" pitchFamily="18" charset="0"/>
                      </a:rPr>
                      <m:t>·</m:t>
                    </m:r>
                    <m:groupChr>
                      <m:groupChrPr>
                        <m:chr m:val="⇀"/>
                        <m:pos m:val="top"/>
                        <m:vertJc m:val="bot"/>
                        <m:ctrlPr>
                          <a:rPr lang="zh-TW" altLang="en-US" i="1">
                            <a:latin typeface="Cambria Math"/>
                          </a:rPr>
                        </m:ctrlPr>
                      </m:groupChrPr>
                      <m:e>
                        <m:r>
                          <a:rPr lang="zh-TW" altLang="en-US" i="1">
                            <a:latin typeface="Cambria Math" panose="02040503050406030204" pitchFamily="18" charset="0"/>
                          </a:rPr>
                          <m:t>𝑆</m:t>
                        </m:r>
                      </m:e>
                    </m:groupChr>
                    <m:r>
                      <a:rPr lang="zh-TW" altLang="en-US">
                        <a:latin typeface="Cambria Math" panose="02040503050406030204" pitchFamily="18" charset="0"/>
                      </a:rPr>
                      <m:t>=0</m:t>
                    </m:r>
                  </m:oMath>
                </a14:m>
                <a:endParaRPr lang="zh-TW" altLang="en-US" dirty="0">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16160" y="1330498"/>
                <a:ext cx="5915594" cy="504946"/>
              </a:xfrm>
              <a:prstGeom prst="rect">
                <a:avLst/>
              </a:prstGeom>
              <a:blipFill rotWithShape="1">
                <a:blip r:embed="rId3"/>
                <a:stretch>
                  <a:fillRect l="-928" t="-4819" r="-515" b="-48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6160" y="2494002"/>
                <a:ext cx="8181725" cy="4151265"/>
              </a:xfrm>
              <a:prstGeom prst="rect">
                <a:avLst/>
              </a:prstGeom>
              <a:noFill/>
            </p:spPr>
            <p:txBody>
              <a:bodyPr wrap="square" rtlCol="0">
                <a:spAutoFit/>
              </a:bodyPr>
              <a:lstStyle/>
              <a:p>
                <a:r>
                  <a:rPr lang="en-US" altLang="zh-TW" dirty="0" smtClean="0">
                    <a:latin typeface="Cambria Math" pitchFamily="18" charset="0"/>
                    <a:ea typeface="Cambria Math" pitchFamily="18" charset="0"/>
                  </a:rPr>
                  <a:t>Combining the two conservation laws which were written in 3-form (consider the EM part), and utilizing the Faraday tensor that was introduced a few weeks ago,</a:t>
                </a:r>
              </a:p>
              <a:p>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The tensor reads as</a:t>
                </a:r>
              </a:p>
              <a:p>
                <a:endParaRPr lang="en-US" altLang="zh-TW" dirty="0">
                  <a:latin typeface="Cambria Math" pitchFamily="18" charset="0"/>
                  <a:ea typeface="Cambria Math" pitchFamily="18" charset="0"/>
                </a:endParaRPr>
              </a:p>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d>
                        </m:e>
                        <m:sub>
                          <m:r>
                            <m:rPr>
                              <m:sty m:val="p"/>
                            </m:rPr>
                            <a:rPr lang="zh-TW" altLang="en-US">
                              <a:latin typeface="Cambria Math" panose="02040503050406030204" pitchFamily="18" charset="0"/>
                            </a:rPr>
                            <m:t>EM</m:t>
                          </m:r>
                        </m:sub>
                      </m:sSub>
                      <m:r>
                        <a:rPr lang="zh-TW" altLang="en-US">
                          <a:latin typeface="Cambria Math" panose="02040503050406030204" pitchFamily="18" charset="0"/>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4⁢</m:t>
                              </m:r>
                              <m:r>
                                <a:rPr lang="zh-TW" altLang="en-US" i="1">
                                  <a:latin typeface="Cambria Math" panose="02040503050406030204" pitchFamily="18" charset="0"/>
                                </a:rPr>
                                <m:t>𝜋</m:t>
                              </m:r>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αγ</m:t>
                              </m:r>
                            </m:sup>
                          </m:sSup>
                          <m:r>
                            <a:rPr lang="zh-TW" altLang="en-US">
                              <a:latin typeface="Cambria Math" panose="02040503050406030204" pitchFamily="18" charset="0"/>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panose="02040503050406030204" pitchFamily="18" charset="0"/>
                                    </a:rPr>
                                    <m:t>𝐹</m:t>
                                  </m:r>
                                </m:e>
                                <m:sup>
                                  <m:r>
                                    <a:rPr lang="zh-TW" altLang="en-US" i="1">
                                      <a:latin typeface="Cambria Math" panose="02040503050406030204" pitchFamily="18" charset="0"/>
                                    </a:rPr>
                                    <m:t>𝛽</m:t>
                                  </m:r>
                                </m:sup>
                              </m:sSup>
                            </m:e>
                            <m:sub>
                              <m:r>
                                <a:rPr lang="zh-TW" altLang="en-US" i="1">
                                  <a:latin typeface="Cambria Math" panose="02040503050406030204" pitchFamily="18" charset="0"/>
                                </a:rPr>
                                <m:t>𝛾</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4</m:t>
                              </m:r>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μν</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𝐹</m:t>
                              </m:r>
                            </m:e>
                            <m:sub>
                              <m:r>
                                <m:rPr>
                                  <m:sty m:val="p"/>
                                </m:rPr>
                                <a:rPr lang="zh-TW" altLang="en-US">
                                  <a:latin typeface="Cambria Math" panose="02040503050406030204" pitchFamily="18" charset="0"/>
                                </a:rPr>
                                <m:t>μν</m:t>
                              </m:r>
                            </m:sub>
                          </m:sSub>
                        </m:e>
                      </m:d>
                    </m:oMath>
                  </m:oMathPara>
                </a14:m>
                <a:endParaRPr lang="en-US" altLang="zh-TW" dirty="0" smtClean="0">
                  <a:latin typeface="Cambria Math" panose="02040503050406030204" pitchFamily="18" charset="0"/>
                </a:endParaRPr>
              </a:p>
              <a:p>
                <a:endParaRPr lang="en-US" altLang="zh-TW" dirty="0">
                  <a:latin typeface="Cambria Math" panose="02040503050406030204" pitchFamily="18" charset="0"/>
                </a:endParaRPr>
              </a:p>
              <a:p>
                <a:pPr algn="ctr"/>
                <a:r>
                  <a:rPr lang="en-US" altLang="zh-TW" dirty="0" smtClean="0"/>
                  <a:t>The faraday tensor </a:t>
                </a:r>
                <a14:m>
                  <m:oMath xmlns:m="http://schemas.openxmlformats.org/officeDocument/2006/math">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αβ</m:t>
                        </m:r>
                      </m:sup>
                    </m:sSup>
                    <m:r>
                      <a:rPr lang="en-US" altLang="zh-TW" i="1">
                        <a:latin typeface="Cambria Math" panose="02040503050406030204" pitchFamily="18" charset="0"/>
                        <a:ea typeface="Cambria Math" panose="02040503050406030204" pitchFamily="18" charset="0"/>
                      </a:rPr>
                      <m:t>=</m:t>
                    </m:r>
                    <m:d>
                      <m:dPr>
                        <m:ctrlPr>
                          <a:rPr lang="zh-TW" altLang="en-US" i="1">
                            <a:latin typeface="Cambria Math"/>
                          </a:rPr>
                        </m:ctrlPr>
                      </m:dPr>
                      <m:e>
                        <m:m>
                          <m:mPr>
                            <m:mcs>
                              <m:mc>
                                <m:mcPr>
                                  <m:count m:val="4"/>
                                  <m:mcJc m:val="center"/>
                                </m:mcPr>
                              </m:mc>
                            </m:mcs>
                            <m:ctrlPr>
                              <a:rPr lang="zh-TW" altLang="en-US" i="1">
                                <a:latin typeface="Cambria Math"/>
                              </a:rPr>
                            </m:ctrlPr>
                          </m:mPr>
                          <m:mr>
                            <m:e>
                              <m:r>
                                <a:rPr lang="zh-TW" altLang="en-US">
                                  <a:latin typeface="Cambria Math" panose="02040503050406030204" pitchFamily="18" charset="0"/>
                                </a:rPr>
                                <m:t>0</m:t>
                              </m:r>
                            </m:e>
                            <m:e>
                              <m:sSub>
                                <m:sSubPr>
                                  <m:ctrlPr>
                                    <a:rPr lang="zh-TW" altLang="en-US" i="1">
                                      <a:latin typeface="Cambria Math"/>
                                    </a:rPr>
                                  </m:ctrlPr>
                                </m:sSubPr>
                                <m:e>
                                  <m:r>
                                    <a:rPr lang="zh-TW" altLang="en-US" i="1">
                                      <a:latin typeface="Cambria Math" panose="02040503050406030204" pitchFamily="18" charset="0"/>
                                    </a:rPr>
                                    <m:t>𝐸</m:t>
                                  </m:r>
                                </m:e>
                                <m:sub>
                                  <m:r>
                                    <a:rPr lang="zh-TW" altLang="en-US" i="1">
                                      <a:latin typeface="Cambria Math" panose="02040503050406030204" pitchFamily="18" charset="0"/>
                                    </a:rPr>
                                    <m:t>𝑥</m:t>
                                  </m:r>
                                </m:sub>
                              </m:sSub>
                            </m:e>
                            <m:e>
                              <m:sSub>
                                <m:sSubPr>
                                  <m:ctrlPr>
                                    <a:rPr lang="zh-TW" altLang="en-US" i="1">
                                      <a:latin typeface="Cambria Math"/>
                                    </a:rPr>
                                  </m:ctrlPr>
                                </m:sSubPr>
                                <m:e>
                                  <m:r>
                                    <a:rPr lang="zh-TW" altLang="en-US" i="1">
                                      <a:latin typeface="Cambria Math" panose="02040503050406030204" pitchFamily="18" charset="0"/>
                                    </a:rPr>
                                    <m:t>𝐸</m:t>
                                  </m:r>
                                </m:e>
                                <m:sub>
                                  <m:r>
                                    <a:rPr lang="zh-TW" altLang="en-US" i="1">
                                      <a:latin typeface="Cambria Math" panose="02040503050406030204" pitchFamily="18" charset="0"/>
                                    </a:rPr>
                                    <m:t>𝑦</m:t>
                                  </m:r>
                                </m:sub>
                              </m:sSub>
                            </m:e>
                            <m:e>
                              <m:sSub>
                                <m:sSubPr>
                                  <m:ctrlPr>
                                    <a:rPr lang="zh-TW" altLang="en-US" i="1">
                                      <a:latin typeface="Cambria Math"/>
                                    </a:rPr>
                                  </m:ctrlPr>
                                </m:sSubPr>
                                <m:e>
                                  <m:r>
                                    <a:rPr lang="zh-TW" altLang="en-US" i="1">
                                      <a:latin typeface="Cambria Math" panose="02040503050406030204" pitchFamily="18" charset="0"/>
                                    </a:rPr>
                                    <m:t>𝐸</m:t>
                                  </m:r>
                                </m:e>
                                <m:sub>
                                  <m:r>
                                    <a:rPr lang="zh-TW" altLang="en-US" i="1">
                                      <a:latin typeface="Cambria Math" panose="02040503050406030204" pitchFamily="18" charset="0"/>
                                    </a:rPr>
                                    <m:t>𝑧</m:t>
                                  </m:r>
                                </m:sub>
                              </m:sSub>
                            </m:e>
                          </m:mr>
                          <m:mr>
                            <m:e>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𝐸</m:t>
                                  </m:r>
                                </m:e>
                                <m:sub>
                                  <m:r>
                                    <a:rPr lang="zh-TW" altLang="en-US" i="1">
                                      <a:latin typeface="Cambria Math" panose="02040503050406030204" pitchFamily="18" charset="0"/>
                                    </a:rPr>
                                    <m:t>𝑥</m:t>
                                  </m:r>
                                </m:sub>
                              </m:sSub>
                            </m:e>
                            <m:e>
                              <m:r>
                                <a:rPr lang="zh-TW" altLang="en-US">
                                  <a:latin typeface="Cambria Math" panose="02040503050406030204" pitchFamily="18" charset="0"/>
                                </a:rPr>
                                <m:t>0</m:t>
                              </m:r>
                            </m:e>
                            <m:e>
                              <m:sSub>
                                <m:sSubPr>
                                  <m:ctrlPr>
                                    <a:rPr lang="zh-TW" altLang="en-US" i="1">
                                      <a:latin typeface="Cambria Math"/>
                                    </a:rPr>
                                  </m:ctrlPr>
                                </m:sSubPr>
                                <m:e>
                                  <m:r>
                                    <a:rPr lang="zh-TW" altLang="en-US" i="1">
                                      <a:latin typeface="Cambria Math" panose="02040503050406030204" pitchFamily="18" charset="0"/>
                                    </a:rPr>
                                    <m:t>𝐵</m:t>
                                  </m:r>
                                </m:e>
                                <m:sub>
                                  <m:r>
                                    <a:rPr lang="zh-TW" altLang="en-US" i="1">
                                      <a:latin typeface="Cambria Math" panose="02040503050406030204" pitchFamily="18" charset="0"/>
                                    </a:rPr>
                                    <m:t>𝑧</m:t>
                                  </m:r>
                                </m:sub>
                              </m:sSub>
                            </m:e>
                            <m:e>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𝐵</m:t>
                                  </m:r>
                                </m:e>
                                <m:sub>
                                  <m:r>
                                    <a:rPr lang="zh-TW" altLang="en-US" i="1">
                                      <a:latin typeface="Cambria Math" panose="02040503050406030204" pitchFamily="18" charset="0"/>
                                    </a:rPr>
                                    <m:t>𝑦</m:t>
                                  </m:r>
                                </m:sub>
                              </m:sSub>
                            </m:e>
                          </m:mr>
                          <m:mr>
                            <m:e>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𝐸</m:t>
                                  </m:r>
                                </m:e>
                                <m:sub>
                                  <m:r>
                                    <a:rPr lang="zh-TW" altLang="en-US" i="1">
                                      <a:latin typeface="Cambria Math" panose="02040503050406030204" pitchFamily="18" charset="0"/>
                                    </a:rPr>
                                    <m:t>𝑦</m:t>
                                  </m:r>
                                </m:sub>
                              </m:sSub>
                            </m:e>
                            <m:e>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𝐵</m:t>
                                  </m:r>
                                </m:e>
                                <m:sub>
                                  <m:r>
                                    <a:rPr lang="zh-TW" altLang="en-US" i="1">
                                      <a:latin typeface="Cambria Math" panose="02040503050406030204" pitchFamily="18" charset="0"/>
                                    </a:rPr>
                                    <m:t>𝑧</m:t>
                                  </m:r>
                                </m:sub>
                              </m:sSub>
                            </m:e>
                            <m:e>
                              <m:r>
                                <a:rPr lang="zh-TW" altLang="en-US">
                                  <a:latin typeface="Cambria Math" panose="02040503050406030204" pitchFamily="18" charset="0"/>
                                </a:rPr>
                                <m:t>0</m:t>
                              </m:r>
                            </m:e>
                            <m:e>
                              <m:sSub>
                                <m:sSubPr>
                                  <m:ctrlPr>
                                    <a:rPr lang="zh-TW" altLang="en-US" i="1">
                                      <a:latin typeface="Cambria Math"/>
                                    </a:rPr>
                                  </m:ctrlPr>
                                </m:sSubPr>
                                <m:e>
                                  <m:r>
                                    <a:rPr lang="zh-TW" altLang="en-US" i="1">
                                      <a:latin typeface="Cambria Math" panose="02040503050406030204" pitchFamily="18" charset="0"/>
                                    </a:rPr>
                                    <m:t>𝐵</m:t>
                                  </m:r>
                                </m:e>
                                <m:sub>
                                  <m:r>
                                    <a:rPr lang="zh-TW" altLang="en-US" i="1">
                                      <a:latin typeface="Cambria Math" panose="02040503050406030204" pitchFamily="18" charset="0"/>
                                    </a:rPr>
                                    <m:t>𝑥</m:t>
                                  </m:r>
                                </m:sub>
                              </m:sSub>
                            </m:e>
                          </m:mr>
                          <m:mr>
                            <m:e>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𝐸</m:t>
                                  </m:r>
                                </m:e>
                                <m:sub>
                                  <m:r>
                                    <a:rPr lang="zh-TW" altLang="en-US" i="1">
                                      <a:latin typeface="Cambria Math" panose="02040503050406030204" pitchFamily="18" charset="0"/>
                                    </a:rPr>
                                    <m:t>𝑧</m:t>
                                  </m:r>
                                </m:sub>
                              </m:sSub>
                            </m:e>
                            <m:e>
                              <m:sSub>
                                <m:sSubPr>
                                  <m:ctrlPr>
                                    <a:rPr lang="zh-TW" altLang="en-US" i="1">
                                      <a:latin typeface="Cambria Math"/>
                                    </a:rPr>
                                  </m:ctrlPr>
                                </m:sSubPr>
                                <m:e>
                                  <m:r>
                                    <a:rPr lang="zh-TW" altLang="en-US" i="1">
                                      <a:latin typeface="Cambria Math" panose="02040503050406030204" pitchFamily="18" charset="0"/>
                                    </a:rPr>
                                    <m:t>𝐵</m:t>
                                  </m:r>
                                </m:e>
                                <m:sub>
                                  <m:r>
                                    <a:rPr lang="zh-TW" altLang="en-US" i="1">
                                      <a:latin typeface="Cambria Math" panose="02040503050406030204" pitchFamily="18" charset="0"/>
                                    </a:rPr>
                                    <m:t>𝑦</m:t>
                                  </m:r>
                                </m:sub>
                              </m:sSub>
                            </m:e>
                            <m:e>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𝐵</m:t>
                                  </m:r>
                                </m:e>
                                <m:sub>
                                  <m:r>
                                    <a:rPr lang="zh-TW" altLang="en-US" i="1">
                                      <a:latin typeface="Cambria Math" panose="02040503050406030204" pitchFamily="18" charset="0"/>
                                    </a:rPr>
                                    <m:t>𝑥</m:t>
                                  </m:r>
                                </m:sub>
                              </m:sSub>
                            </m:e>
                            <m:e>
                              <m:r>
                                <a:rPr lang="zh-TW" altLang="en-US">
                                  <a:latin typeface="Cambria Math" panose="02040503050406030204" pitchFamily="18" charset="0"/>
                                </a:rPr>
                                <m:t>0</m:t>
                              </m:r>
                            </m:e>
                          </m:mr>
                        </m:m>
                      </m:e>
                    </m:d>
                  </m:oMath>
                </a14:m>
                <a:endParaRPr lang="zh-TW" altLang="en-US" dirty="0">
                  <a:latin typeface="Cambria Math" panose="02040503050406030204" pitchFamily="18" charset="0"/>
                </a:endParaRPr>
              </a:p>
              <a:p>
                <a:endParaRPr lang="zh-TW" altLang="en-US" dirty="0">
                  <a:latin typeface="Cambria Math" panose="02040503050406030204" pitchFamily="18" charset="0"/>
                </a:endParaRPr>
              </a:p>
              <a:p>
                <a:endParaRPr lang="zh-TW" altLang="en-US" dirty="0" smtClean="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16160" y="2494002"/>
                <a:ext cx="8181725" cy="4151265"/>
              </a:xfrm>
              <a:prstGeom prst="rect">
                <a:avLst/>
              </a:prstGeom>
              <a:blipFill rotWithShape="1">
                <a:blip r:embed="rId4"/>
                <a:stretch>
                  <a:fillRect l="-671" t="-881" r="-52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834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a:t>The </a:t>
            </a:r>
            <a:r>
              <a:rPr lang="en-US" altLang="zh-TW" dirty="0" err="1"/>
              <a:t>electrodynamic</a:t>
            </a:r>
            <a:r>
              <a:rPr lang="en-US" altLang="zh-TW" dirty="0"/>
              <a:t> tensor</a:t>
            </a:r>
            <a:endParaRPr lang="zh-TW" altLang="en-US" dirty="0"/>
          </a:p>
        </p:txBody>
      </p:sp>
      <p:sp>
        <p:nvSpPr>
          <p:cNvPr id="3" name="TextBox 2"/>
          <p:cNvSpPr txBox="1"/>
          <p:nvPr/>
        </p:nvSpPr>
        <p:spPr>
          <a:xfrm>
            <a:off x="344209" y="1778118"/>
            <a:ext cx="6125395" cy="369332"/>
          </a:xfrm>
          <a:prstGeom prst="rect">
            <a:avLst/>
          </a:prstGeom>
          <a:noFill/>
        </p:spPr>
        <p:txBody>
          <a:bodyPr wrap="none" rtlCol="0">
            <a:spAutoFit/>
          </a:bodyPr>
          <a:lstStyle/>
          <a:p>
            <a:r>
              <a:rPr lang="en-US" altLang="zh-TW" dirty="0" smtClean="0">
                <a:latin typeface="Cambria Math" pitchFamily="18" charset="0"/>
                <a:ea typeface="Cambria Math" pitchFamily="18" charset="0"/>
              </a:rPr>
              <a:t>In the rest frame of the fluid, the tensor components read as:</a:t>
            </a:r>
            <a:endParaRPr lang="zh-TW" altLang="en-US" dirty="0" smtClean="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394618" y="2147450"/>
                <a:ext cx="8683531" cy="16456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zh-TW" altLang="en-US" sz="1400" i="1">
                              <a:latin typeface="Cambria Math"/>
                            </a:rPr>
                          </m:ctrlPr>
                        </m:sSub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𝑇</m:t>
                                  </m:r>
                                </m:e>
                                <m:sup>
                                  <m:r>
                                    <m:rPr>
                                      <m:sty m:val="p"/>
                                    </m:rPr>
                                    <a:rPr lang="zh-TW" altLang="en-US" sz="1400">
                                      <a:latin typeface="Cambria Math"/>
                                    </a:rPr>
                                    <m:t>αβ</m:t>
                                  </m:r>
                                </m:sup>
                              </m:sSup>
                            </m:e>
                          </m:d>
                        </m:e>
                        <m:sub>
                          <m:r>
                            <m:rPr>
                              <m:sty m:val="p"/>
                            </m:rPr>
                            <a:rPr lang="zh-TW" altLang="en-US" sz="1400">
                              <a:latin typeface="Cambria Math"/>
                            </a:rPr>
                            <m:t>EM</m:t>
                          </m:r>
                        </m:sub>
                      </m:sSub>
                      <m:r>
                        <a:rPr lang="zh-TW" altLang="en-US" sz="1400">
                          <a:latin typeface="Cambria Math"/>
                        </a:rPr>
                        <m:t>=</m:t>
                      </m:r>
                      <m:d>
                        <m:dPr>
                          <m:ctrlPr>
                            <a:rPr lang="zh-TW" altLang="en-US" sz="1400" i="1">
                              <a:latin typeface="Cambria Math"/>
                            </a:rPr>
                          </m:ctrlPr>
                        </m:dPr>
                        <m:e>
                          <m:m>
                            <m:mPr>
                              <m:mcs>
                                <m:mc>
                                  <m:mcPr>
                                    <m:count m:val="4"/>
                                    <m:mcJc m:val="center"/>
                                  </m:mcPr>
                                </m:mc>
                              </m:mcs>
                              <m:ctrlPr>
                                <a:rPr lang="zh-TW" altLang="en-US" sz="1400" i="1">
                                  <a:latin typeface="Cambria Math"/>
                                </a:rPr>
                              </m:ctrlPr>
                            </m:mPr>
                            <m:mr>
                              <m:e>
                                <m:sSub>
                                  <m:sSubPr>
                                    <m:ctrlPr>
                                      <a:rPr lang="zh-TW" altLang="en-US" sz="1400" i="1">
                                        <a:latin typeface="Cambria Math"/>
                                      </a:rPr>
                                    </m:ctrlPr>
                                  </m:sSubPr>
                                  <m:e>
                                    <m:r>
                                      <a:rPr lang="zh-TW" altLang="en-US" sz="1400" i="1">
                                        <a:latin typeface="Cambria Math"/>
                                      </a:rPr>
                                      <m:t>𝜀</m:t>
                                    </m:r>
                                  </m:e>
                                  <m:sub>
                                    <m:r>
                                      <m:rPr>
                                        <m:sty m:val="p"/>
                                      </m:rPr>
                                      <a:rPr lang="zh-TW" altLang="en-US" sz="1400">
                                        <a:latin typeface="Cambria Math"/>
                                      </a:rPr>
                                      <m:t>em</m:t>
                                    </m:r>
                                  </m:sub>
                                </m:sSub>
                              </m:e>
                              <m:e>
                                <m:sSubSup>
                                  <m:sSubSupPr>
                                    <m:ctrlPr>
                                      <a:rPr lang="zh-TW" altLang="en-US" sz="1400" i="1">
                                        <a:latin typeface="Cambria Math"/>
                                      </a:rPr>
                                    </m:ctrlPr>
                                  </m:sSubSupPr>
                                  <m:e>
                                    <m:r>
                                      <a:rPr lang="zh-TW" altLang="en-US" sz="1400" i="1">
                                        <a:latin typeface="Cambria Math"/>
                                      </a:rPr>
                                      <m:t>𝑄</m:t>
                                    </m:r>
                                  </m:e>
                                  <m:sub>
                                    <m:r>
                                      <m:rPr>
                                        <m:sty m:val="p"/>
                                      </m:rPr>
                                      <a:rPr lang="zh-TW" altLang="en-US" sz="1400">
                                        <a:latin typeface="Cambria Math"/>
                                      </a:rPr>
                                      <m:t>em</m:t>
                                    </m:r>
                                  </m:sub>
                                  <m:sup>
                                    <m:r>
                                      <a:rPr lang="zh-TW" altLang="en-US" sz="1400" i="1">
                                        <a:latin typeface="Cambria Math"/>
                                      </a:rPr>
                                      <m:t>𝑥</m:t>
                                    </m:r>
                                  </m:sup>
                                </m:sSubSup>
                              </m:e>
                              <m:e>
                                <m:sSubSup>
                                  <m:sSubSupPr>
                                    <m:ctrlPr>
                                      <a:rPr lang="zh-TW" altLang="en-US" sz="1400" i="1">
                                        <a:latin typeface="Cambria Math"/>
                                      </a:rPr>
                                    </m:ctrlPr>
                                  </m:sSubSupPr>
                                  <m:e>
                                    <m:r>
                                      <a:rPr lang="zh-TW" altLang="en-US" sz="1400" i="1">
                                        <a:latin typeface="Cambria Math"/>
                                      </a:rPr>
                                      <m:t>𝑄</m:t>
                                    </m:r>
                                  </m:e>
                                  <m:sub>
                                    <m:r>
                                      <m:rPr>
                                        <m:sty m:val="p"/>
                                      </m:rPr>
                                      <a:rPr lang="zh-TW" altLang="en-US" sz="1400">
                                        <a:latin typeface="Cambria Math"/>
                                      </a:rPr>
                                      <m:t>em</m:t>
                                    </m:r>
                                  </m:sub>
                                  <m:sup>
                                    <m:r>
                                      <a:rPr lang="zh-TW" altLang="en-US" sz="1400" i="1">
                                        <a:latin typeface="Cambria Math"/>
                                      </a:rPr>
                                      <m:t>𝑦</m:t>
                                    </m:r>
                                  </m:sup>
                                </m:sSubSup>
                              </m:e>
                              <m:e>
                                <m:sSubSup>
                                  <m:sSubSupPr>
                                    <m:ctrlPr>
                                      <a:rPr lang="zh-TW" altLang="en-US" sz="1400" i="1">
                                        <a:latin typeface="Cambria Math"/>
                                      </a:rPr>
                                    </m:ctrlPr>
                                  </m:sSubSupPr>
                                  <m:e>
                                    <m:r>
                                      <a:rPr lang="zh-TW" altLang="en-US" sz="1400" i="1">
                                        <a:latin typeface="Cambria Math"/>
                                      </a:rPr>
                                      <m:t>𝑄</m:t>
                                    </m:r>
                                  </m:e>
                                  <m:sub>
                                    <m:r>
                                      <m:rPr>
                                        <m:sty m:val="p"/>
                                      </m:rPr>
                                      <a:rPr lang="zh-TW" altLang="en-US" sz="1400">
                                        <a:latin typeface="Cambria Math"/>
                                      </a:rPr>
                                      <m:t>em</m:t>
                                    </m:r>
                                  </m:sub>
                                  <m:sup>
                                    <m:r>
                                      <a:rPr lang="zh-TW" altLang="en-US" sz="1400" i="1">
                                        <a:latin typeface="Cambria Math"/>
                                      </a:rPr>
                                      <m:t>𝑧</m:t>
                                    </m:r>
                                  </m:sup>
                                </m:sSubSup>
                              </m:e>
                            </m:mr>
                            <m:mr>
                              <m:e>
                                <m:sSubSup>
                                  <m:sSubSupPr>
                                    <m:ctrlPr>
                                      <a:rPr lang="zh-TW" altLang="en-US" sz="1400" i="1">
                                        <a:latin typeface="Cambria Math"/>
                                      </a:rPr>
                                    </m:ctrlPr>
                                  </m:sSubSupPr>
                                  <m:e>
                                    <m:r>
                                      <a:rPr lang="zh-TW" altLang="en-US" sz="1400" i="1">
                                        <a:latin typeface="Cambria Math"/>
                                      </a:rPr>
                                      <m:t>𝑄</m:t>
                                    </m:r>
                                  </m:e>
                                  <m:sub>
                                    <m:r>
                                      <m:rPr>
                                        <m:sty m:val="p"/>
                                      </m:rPr>
                                      <a:rPr lang="zh-TW" altLang="en-US" sz="1400">
                                        <a:latin typeface="Cambria Math"/>
                                      </a:rPr>
                                      <m:t>em</m:t>
                                    </m:r>
                                  </m:sub>
                                  <m:sup>
                                    <m:r>
                                      <a:rPr lang="zh-TW" altLang="en-US" sz="1400" i="1">
                                        <a:latin typeface="Cambria Math"/>
                                      </a:rPr>
                                      <m:t>𝑥</m:t>
                                    </m:r>
                                  </m:sup>
                                </m:sSubSup>
                              </m:e>
                              <m:e>
                                <m:r>
                                  <a:rPr lang="zh-TW" altLang="en-US" sz="1400">
                                    <a:latin typeface="Cambria Math"/>
                                  </a:rPr>
                                  <m:t>−</m:t>
                                </m:r>
                                <m:d>
                                  <m:dPr>
                                    <m:begChr m:val=""/>
                                    <m:endChr m:val="]"/>
                                    <m:ctrlPr>
                                      <a:rPr lang="zh-TW" altLang="en-US" sz="1400" i="1">
                                        <a:latin typeface="Cambria Math"/>
                                      </a:rPr>
                                    </m:ctrlPr>
                                  </m:dPr>
                                  <m:e>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𝑥</m:t>
                                                </m:r>
                                              </m:sup>
                                            </m:sSup>
                                          </m:e>
                                        </m:d>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𝑥</m:t>
                                                </m:r>
                                              </m:sup>
                                            </m:sSup>
                                          </m:e>
                                        </m:d>
                                      </m:e>
                                      <m:sup>
                                        <m:r>
                                          <a:rPr lang="zh-TW" altLang="en-US" sz="1400">
                                            <a:latin typeface="Cambria Math"/>
                                          </a:rPr>
                                          <m:t>2</m:t>
                                        </m:r>
                                      </m:sup>
                                    </m:sSup>
                                  </m:e>
                                </m:d>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m:rPr>
                                        <m:sty m:val="p"/>
                                      </m:rPr>
                                      <a:rPr lang="zh-TW" altLang="en-US" sz="1400">
                                        <a:latin typeface="Cambria Math"/>
                                      </a:rPr>
                                      <m:t>em</m:t>
                                    </m:r>
                                  </m:sub>
                                </m:sSub>
                              </m:e>
                              <m:e>
                                <m:r>
                                  <a:rPr lang="zh-TW" altLang="en-US" sz="1400">
                                    <a:latin typeface="Cambria Math"/>
                                  </a:rPr>
                                  <m:t>−</m:t>
                                </m:r>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𝑦</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𝑦</m:t>
                                        </m:r>
                                      </m:sup>
                                    </m:sSup>
                                  </m:e>
                                </m:d>
                              </m:e>
                              <m:e>
                                <m:r>
                                  <a:rPr lang="zh-TW" altLang="en-US" sz="1400">
                                    <a:latin typeface="Cambria Math"/>
                                  </a:rPr>
                                  <m:t>−</m:t>
                                </m:r>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𝑧</m:t>
                                        </m:r>
                                      </m:sup>
                                    </m:sSup>
                                  </m:e>
                                </m:d>
                              </m:e>
                            </m:mr>
                            <m:mr>
                              <m:e>
                                <m:sSubSup>
                                  <m:sSubSupPr>
                                    <m:ctrlPr>
                                      <a:rPr lang="zh-TW" altLang="en-US" sz="1400" i="1">
                                        <a:latin typeface="Cambria Math"/>
                                      </a:rPr>
                                    </m:ctrlPr>
                                  </m:sSubSupPr>
                                  <m:e>
                                    <m:r>
                                      <a:rPr lang="zh-TW" altLang="en-US" sz="1400" i="1">
                                        <a:latin typeface="Cambria Math"/>
                                      </a:rPr>
                                      <m:t>𝑄</m:t>
                                    </m:r>
                                  </m:e>
                                  <m:sub>
                                    <m:r>
                                      <m:rPr>
                                        <m:sty m:val="p"/>
                                      </m:rPr>
                                      <a:rPr lang="zh-TW" altLang="en-US" sz="1400">
                                        <a:latin typeface="Cambria Math"/>
                                      </a:rPr>
                                      <m:t>em</m:t>
                                    </m:r>
                                  </m:sub>
                                  <m:sup>
                                    <m:r>
                                      <a:rPr lang="zh-TW" altLang="en-US" sz="1400" i="1">
                                        <a:latin typeface="Cambria Math"/>
                                      </a:rPr>
                                      <m:t>𝑦</m:t>
                                    </m:r>
                                  </m:sup>
                                </m:sSubSup>
                              </m:e>
                              <m:e>
                                <m:r>
                                  <a:rPr lang="zh-TW" altLang="en-US" sz="1400">
                                    <a:latin typeface="Cambria Math"/>
                                  </a:rPr>
                                  <m:t>−</m:t>
                                </m:r>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𝑦</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𝑦</m:t>
                                        </m:r>
                                      </m:sup>
                                    </m:sSup>
                                  </m:e>
                                </m:d>
                              </m:e>
                              <m:e>
                                <m:r>
                                  <a:rPr lang="zh-TW" altLang="en-US" sz="1400">
                                    <a:latin typeface="Cambria Math"/>
                                  </a:rPr>
                                  <m:t>−</m:t>
                                </m:r>
                                <m:d>
                                  <m:dPr>
                                    <m:begChr m:val=""/>
                                    <m:endChr m:val="]"/>
                                    <m:ctrlPr>
                                      <a:rPr lang="zh-TW" altLang="en-US" sz="1400" i="1">
                                        <a:latin typeface="Cambria Math"/>
                                      </a:rPr>
                                    </m:ctrlPr>
                                  </m:dPr>
                                  <m:e>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𝑦</m:t>
                                                </m:r>
                                              </m:sup>
                                            </m:sSup>
                                          </m:e>
                                        </m:d>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𝑦</m:t>
                                                </m:r>
                                              </m:sup>
                                            </m:sSup>
                                          </m:e>
                                        </m:d>
                                      </m:e>
                                      <m:sup>
                                        <m:r>
                                          <a:rPr lang="zh-TW" altLang="en-US" sz="1400">
                                            <a:latin typeface="Cambria Math"/>
                                          </a:rPr>
                                          <m:t>2</m:t>
                                        </m:r>
                                      </m:sup>
                                    </m:sSup>
                                  </m:e>
                                </m:d>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m:rPr>
                                        <m:sty m:val="p"/>
                                      </m:rPr>
                                      <a:rPr lang="zh-TW" altLang="en-US" sz="1400">
                                        <a:latin typeface="Cambria Math"/>
                                      </a:rPr>
                                      <m:t>em</m:t>
                                    </m:r>
                                  </m:sub>
                                </m:sSub>
                              </m:e>
                              <m:e>
                                <m:r>
                                  <a:rPr lang="zh-TW" altLang="en-US" sz="1400">
                                    <a:latin typeface="Cambria Math"/>
                                  </a:rPr>
                                  <m:t>−</m:t>
                                </m:r>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𝑦</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𝑧</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𝑦</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𝑧</m:t>
                                        </m:r>
                                      </m:sup>
                                    </m:sSup>
                                  </m:e>
                                </m:d>
                              </m:e>
                            </m:mr>
                            <m:mr>
                              <m:e>
                                <m:sSubSup>
                                  <m:sSubSupPr>
                                    <m:ctrlPr>
                                      <a:rPr lang="zh-TW" altLang="en-US" sz="1400" i="1">
                                        <a:latin typeface="Cambria Math"/>
                                      </a:rPr>
                                    </m:ctrlPr>
                                  </m:sSubSupPr>
                                  <m:e>
                                    <m:r>
                                      <a:rPr lang="zh-TW" altLang="en-US" sz="1400" i="1">
                                        <a:latin typeface="Cambria Math"/>
                                      </a:rPr>
                                      <m:t>𝑄</m:t>
                                    </m:r>
                                  </m:e>
                                  <m:sub>
                                    <m:r>
                                      <m:rPr>
                                        <m:sty m:val="p"/>
                                      </m:rPr>
                                      <a:rPr lang="zh-TW" altLang="en-US" sz="1400">
                                        <a:latin typeface="Cambria Math"/>
                                      </a:rPr>
                                      <m:t>em</m:t>
                                    </m:r>
                                  </m:sub>
                                  <m:sup>
                                    <m:r>
                                      <a:rPr lang="zh-TW" altLang="en-US" sz="1400" i="1">
                                        <a:latin typeface="Cambria Math"/>
                                      </a:rPr>
                                      <m:t>𝑧</m:t>
                                    </m:r>
                                  </m:sup>
                                </m:sSubSup>
                              </m:e>
                              <m:e>
                                <m:r>
                                  <a:rPr lang="zh-TW" altLang="en-US" sz="1400">
                                    <a:latin typeface="Cambria Math"/>
                                  </a:rPr>
                                  <m:t>−</m:t>
                                </m:r>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𝑥</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𝑧</m:t>
                                        </m:r>
                                      </m:sup>
                                    </m:sSup>
                                  </m:e>
                                </m:d>
                              </m:e>
                              <m:e>
                                <m:r>
                                  <a:rPr lang="zh-TW" altLang="en-US" sz="1400">
                                    <a:latin typeface="Cambria Math"/>
                                  </a:rPr>
                                  <m:t>−</m:t>
                                </m:r>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𝑦</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𝑧</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𝑦</m:t>
                                        </m:r>
                                      </m:sup>
                                    </m:sSup>
                                    <m:r>
                                      <a:rPr lang="zh-TW" altLang="en-US" sz="1400">
                                        <a:latin typeface="Cambria Math"/>
                                      </a:rPr>
                                      <m:t>⁢</m:t>
                                    </m:r>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𝑧</m:t>
                                        </m:r>
                                      </m:sup>
                                    </m:sSup>
                                  </m:e>
                                </m:d>
                              </m:e>
                              <m:e>
                                <m:r>
                                  <a:rPr lang="zh-TW" altLang="en-US" sz="1400">
                                    <a:latin typeface="Cambria Math"/>
                                  </a:rPr>
                                  <m:t>−</m:t>
                                </m:r>
                                <m:d>
                                  <m:dPr>
                                    <m:begChr m:val=""/>
                                    <m:endChr m:val="]"/>
                                    <m:ctrlPr>
                                      <a:rPr lang="zh-TW" altLang="en-US" sz="1400" i="1">
                                        <a:latin typeface="Cambria Math"/>
                                      </a:rPr>
                                    </m:ctrlPr>
                                  </m:dPr>
                                  <m:e>
                                    <m:f>
                                      <m:fPr>
                                        <m:ctrlPr>
                                          <a:rPr lang="zh-TW" altLang="en-US" sz="1400" i="1">
                                            <a:latin typeface="Cambria Math"/>
                                          </a:rPr>
                                        </m:ctrlPr>
                                      </m:fPr>
                                      <m:num>
                                        <m:r>
                                          <a:rPr lang="zh-TW" altLang="en-US" sz="1400">
                                            <a:latin typeface="Cambria Math"/>
                                          </a:rPr>
                                          <m:t>1</m:t>
                                        </m:r>
                                      </m:num>
                                      <m:den>
                                        <m:r>
                                          <a:rPr lang="zh-TW" altLang="en-US" sz="1400">
                                            <a:latin typeface="Cambria Math"/>
                                          </a:rPr>
                                          <m:t>4⁢</m:t>
                                        </m:r>
                                        <m:r>
                                          <a:rPr lang="zh-TW" altLang="en-US" sz="1400" i="1">
                                            <a:latin typeface="Cambria Math"/>
                                          </a:rPr>
                                          <m:t>𝜋</m:t>
                                        </m:r>
                                      </m:den>
                                    </m:f>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𝐸</m:t>
                                                </m:r>
                                              </m:e>
                                              <m:sup>
                                                <m:r>
                                                  <a:rPr lang="zh-TW" altLang="en-US" sz="1400" i="1">
                                                    <a:latin typeface="Cambria Math"/>
                                                  </a:rPr>
                                                  <m:t>𝑧</m:t>
                                                </m:r>
                                              </m:sup>
                                            </m:sSup>
                                          </m:e>
                                        </m:d>
                                      </m:e>
                                      <m:sup>
                                        <m:r>
                                          <a:rPr lang="zh-TW" altLang="en-US" sz="1400">
                                            <a:latin typeface="Cambria Math"/>
                                          </a:rPr>
                                          <m:t>2</m:t>
                                        </m:r>
                                      </m:sup>
                                    </m:sSup>
                                    <m:r>
                                      <a:rPr lang="zh-TW" altLang="en-US" sz="1400">
                                        <a:latin typeface="Cambria Math"/>
                                      </a:rPr>
                                      <m:t>+</m:t>
                                    </m:r>
                                    <m:sSup>
                                      <m:sSupPr>
                                        <m:ctrlPr>
                                          <a:rPr lang="zh-TW" altLang="en-US" sz="1400" i="1">
                                            <a:latin typeface="Cambria Math"/>
                                          </a:rPr>
                                        </m:ctrlPr>
                                      </m:sSupPr>
                                      <m:e>
                                        <m:d>
                                          <m:dPr>
                                            <m:ctrlPr>
                                              <a:rPr lang="zh-TW" altLang="en-US" sz="1400" i="1">
                                                <a:latin typeface="Cambria Math"/>
                                              </a:rPr>
                                            </m:ctrlPr>
                                          </m:dPr>
                                          <m:e>
                                            <m:sSup>
                                              <m:sSupPr>
                                                <m:ctrlPr>
                                                  <a:rPr lang="zh-TW" altLang="en-US" sz="1400" i="1">
                                                    <a:latin typeface="Cambria Math"/>
                                                  </a:rPr>
                                                </m:ctrlPr>
                                              </m:sSupPr>
                                              <m:e>
                                                <m:r>
                                                  <a:rPr lang="zh-TW" altLang="en-US" sz="1400" i="1">
                                                    <a:latin typeface="Cambria Math"/>
                                                  </a:rPr>
                                                  <m:t>𝐵</m:t>
                                                </m:r>
                                              </m:e>
                                              <m:sup>
                                                <m:r>
                                                  <a:rPr lang="zh-TW" altLang="en-US" sz="1400" i="1">
                                                    <a:latin typeface="Cambria Math"/>
                                                  </a:rPr>
                                                  <m:t>𝑧</m:t>
                                                </m:r>
                                              </m:sup>
                                            </m:sSup>
                                          </m:e>
                                        </m:d>
                                      </m:e>
                                      <m:sup>
                                        <m:r>
                                          <a:rPr lang="zh-TW" altLang="en-US" sz="1400">
                                            <a:latin typeface="Cambria Math"/>
                                          </a:rPr>
                                          <m:t>2</m:t>
                                        </m:r>
                                      </m:sup>
                                    </m:sSup>
                                  </m:e>
                                </m:d>
                                <m:r>
                                  <a:rPr lang="zh-TW" altLang="en-US" sz="1400">
                                    <a:latin typeface="Cambria Math"/>
                                  </a:rPr>
                                  <m:t>+</m:t>
                                </m:r>
                                <m:sSub>
                                  <m:sSubPr>
                                    <m:ctrlPr>
                                      <a:rPr lang="zh-TW" altLang="en-US" sz="1400" i="1">
                                        <a:latin typeface="Cambria Math"/>
                                      </a:rPr>
                                    </m:ctrlPr>
                                  </m:sSubPr>
                                  <m:e>
                                    <m:r>
                                      <a:rPr lang="zh-TW" altLang="en-US" sz="1400" i="1">
                                        <a:latin typeface="Cambria Math"/>
                                      </a:rPr>
                                      <m:t>𝑝</m:t>
                                    </m:r>
                                  </m:e>
                                  <m:sub>
                                    <m:r>
                                      <m:rPr>
                                        <m:sty m:val="p"/>
                                      </m:rPr>
                                      <a:rPr lang="zh-TW" altLang="en-US" sz="1400">
                                        <a:latin typeface="Cambria Math"/>
                                      </a:rPr>
                                      <m:t>em</m:t>
                                    </m:r>
                                  </m:sub>
                                </m:sSub>
                              </m:e>
                            </m:mr>
                          </m:m>
                        </m:e>
                      </m:d>
                    </m:oMath>
                  </m:oMathPara>
                </a14:m>
                <a:endParaRPr lang="zh-TW" alt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4618" y="2147450"/>
                <a:ext cx="8683531" cy="1645643"/>
              </a:xfrm>
              <a:prstGeom prst="rect">
                <a:avLst/>
              </a:prstGeom>
              <a:blipFill rotWithShape="1">
                <a:blip r:embed="rId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44456" y="4148606"/>
                <a:ext cx="2878993" cy="889795"/>
              </a:xfrm>
              <a:prstGeom prst="rect">
                <a:avLst/>
              </a:prstGeom>
              <a:noFill/>
            </p:spPr>
            <p:txBody>
              <a:bodyPr wrap="none" rtlCol="0">
                <a:spAutoFit/>
              </a:bodyPr>
              <a:lstStyle/>
              <a:p>
                <a:pPr algn="ctr"/>
                <a:r>
                  <a:rPr lang="en-US" altLang="zh-TW" dirty="0" smtClean="0"/>
                  <a:t>The energy density </a:t>
                </a:r>
              </a:p>
              <a:p>
                <a:pPr algn="ct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r>
                            <a:rPr lang="zh-TW" altLang="en-US" i="1">
                              <a:latin typeface="Cambria Math"/>
                            </a:rPr>
                            <m:t>𝜀</m:t>
                          </m:r>
                        </m:e>
                        <m:sub>
                          <m:r>
                            <m:rPr>
                              <m:sty m:val="p"/>
                            </m:rPr>
                            <a:rPr lang="zh-TW" altLang="en-US">
                              <a:latin typeface="Cambria Math"/>
                            </a:rPr>
                            <m:t>em</m:t>
                          </m:r>
                        </m:sub>
                      </m:sSub>
                      <m:r>
                        <a:rPr lang="zh-TW" altLang="en-US">
                          <a:latin typeface="Cambria Math"/>
                        </a:rPr>
                        <m:t>=</m:t>
                      </m:r>
                      <m:sSub>
                        <m:sSubPr>
                          <m:ctrlPr>
                            <a:rPr lang="zh-TW" altLang="en-US" i="1">
                              <a:latin typeface="Cambria Math"/>
                            </a:rPr>
                          </m:ctrlPr>
                        </m:sSubPr>
                        <m:e>
                          <m:r>
                            <a:rPr lang="zh-TW" altLang="en-US" i="1">
                              <a:latin typeface="Cambria Math"/>
                            </a:rPr>
                            <m:t>𝑝</m:t>
                          </m:r>
                        </m:e>
                        <m:sub>
                          <m:r>
                            <m:rPr>
                              <m:sty m:val="p"/>
                            </m:rPr>
                            <a:rPr lang="zh-TW" altLang="en-US">
                              <a:latin typeface="Cambria Math"/>
                            </a:rPr>
                            <m:t>em</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8⁢</m:t>
                          </m:r>
                          <m:r>
                            <a:rPr lang="zh-TW" altLang="en-US" i="1">
                              <a:latin typeface="Cambria Math"/>
                            </a:rPr>
                            <m:t>𝜋</m:t>
                          </m:r>
                        </m:den>
                      </m:f>
                      <m:r>
                        <a:rPr lang="zh-TW" altLang="en-US">
                          <a:latin typeface="Cambria Math"/>
                        </a:rPr>
                        <m:t>⁢</m:t>
                      </m:r>
                      <m:d>
                        <m:dPr>
                          <m:ctrlPr>
                            <a:rPr lang="zh-TW" altLang="en-US" i="1">
                              <a:latin typeface="Cambria Math"/>
                            </a:rPr>
                          </m:ctrlPr>
                        </m:dPr>
                        <m:e>
                          <m:sSup>
                            <m:sSupPr>
                              <m:ctrlPr>
                                <a:rPr lang="zh-TW" altLang="en-US" i="1">
                                  <a:latin typeface="Cambria Math"/>
                                </a:rPr>
                              </m:ctrlPr>
                            </m:sSupPr>
                            <m:e>
                              <m:r>
                                <a:rPr lang="zh-TW" altLang="en-US" i="1">
                                  <a:latin typeface="Cambria Math"/>
                                </a:rPr>
                                <m:t>𝐸</m:t>
                              </m:r>
                            </m:e>
                            <m:sup>
                              <m:r>
                                <a:rPr lang="zh-TW" altLang="en-US">
                                  <a:latin typeface="Cambria Math"/>
                                </a:rPr>
                                <m:t>2</m:t>
                              </m:r>
                            </m:sup>
                          </m:sSup>
                          <m:r>
                            <a:rPr lang="zh-TW" altLang="en-US">
                              <a:latin typeface="Cambria Math"/>
                            </a:rPr>
                            <m:t>+</m:t>
                          </m:r>
                          <m:sSup>
                            <m:sSupPr>
                              <m:ctrlPr>
                                <a:rPr lang="zh-TW" altLang="en-US" i="1">
                                  <a:latin typeface="Cambria Math"/>
                                </a:rPr>
                              </m:ctrlPr>
                            </m:sSupPr>
                            <m:e>
                              <m:r>
                                <a:rPr lang="zh-TW" altLang="en-US" i="1">
                                  <a:latin typeface="Cambria Math"/>
                                </a:rPr>
                                <m:t>𝐵</m:t>
                              </m:r>
                            </m:e>
                            <m:sup>
                              <m:r>
                                <a:rPr lang="zh-TW" altLang="en-US">
                                  <a:latin typeface="Cambria Math"/>
                                </a:rPr>
                                <m:t>2</m:t>
                              </m:r>
                            </m:sup>
                          </m:sSup>
                        </m:e>
                      </m:d>
                    </m:oMath>
                  </m:oMathPara>
                </a14:m>
                <a:endParaRPr lang="zh-TW" alt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44456" y="4148606"/>
                <a:ext cx="2878993" cy="889795"/>
              </a:xfrm>
              <a:prstGeom prst="rect">
                <a:avLst/>
              </a:prstGeom>
              <a:blipFill rotWithShape="1">
                <a:blip r:embed="rId3"/>
                <a:stretch>
                  <a:fillRect t="-342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21729" y="5450941"/>
                <a:ext cx="3124445" cy="889795"/>
              </a:xfrm>
              <a:prstGeom prst="rect">
                <a:avLst/>
              </a:prstGeom>
              <a:noFill/>
            </p:spPr>
            <p:txBody>
              <a:bodyPr wrap="none" rtlCol="0">
                <a:spAutoFit/>
              </a:bodyPr>
              <a:lstStyle/>
              <a:p>
                <a:pPr algn="ctr"/>
                <a:r>
                  <a:rPr lang="en-US" altLang="zh-TW" dirty="0" smtClean="0"/>
                  <a:t>The energy flux </a:t>
                </a:r>
              </a:p>
              <a:p>
                <a:pPr algn="ct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𝑄</m:t>
                              </m:r>
                            </m:e>
                          </m:groupChr>
                        </m:e>
                        <m:sub>
                          <m:r>
                            <m:rPr>
                              <m:sty m:val="p"/>
                            </m:rPr>
                            <a:rPr lang="zh-TW" altLang="en-US">
                              <a:latin typeface="Cambria Math"/>
                            </a:rPr>
                            <m:t>em</m:t>
                          </m:r>
                        </m:sub>
                      </m:sSub>
                      <m:r>
                        <a:rPr lang="zh-TW" altLang="en-US">
                          <a:latin typeface="Cambria Math"/>
                        </a:rPr>
                        <m:t>=−</m:t>
                      </m:r>
                      <m:sSub>
                        <m:sSubPr>
                          <m:ctrlPr>
                            <a:rPr lang="zh-TW" altLang="en-US" i="1">
                              <a:latin typeface="Cambria Math"/>
                            </a:rPr>
                          </m:ctrlPr>
                        </m:sSubPr>
                        <m:e>
                          <m:groupChr>
                            <m:groupChrPr>
                              <m:chr m:val="⇀"/>
                              <m:pos m:val="top"/>
                              <m:vertJc m:val="bot"/>
                              <m:ctrlPr>
                                <a:rPr lang="zh-TW" altLang="en-US" i="1">
                                  <a:latin typeface="Cambria Math"/>
                                </a:rPr>
                              </m:ctrlPr>
                            </m:groupChrPr>
                            <m:e>
                              <m:r>
                                <a:rPr lang="zh-TW" altLang="en-US" i="1">
                                  <a:latin typeface="Cambria Math"/>
                                </a:rPr>
                                <m:t>𝑆</m:t>
                              </m:r>
                            </m:e>
                          </m:groupChr>
                        </m:e>
                        <m:sub>
                          <m:r>
                            <m:rPr>
                              <m:sty m:val="p"/>
                            </m:rPr>
                            <a:rPr lang="zh-TW" altLang="en-US">
                              <a:latin typeface="Cambria Math"/>
                            </a:rPr>
                            <m:t>em</m:t>
                          </m:r>
                        </m:sub>
                      </m:sSub>
                      <m:r>
                        <a:rPr lang="zh-TW" altLang="en-US">
                          <a:latin typeface="Cambria Math"/>
                        </a:rPr>
                        <m:t>≡</m:t>
                      </m:r>
                      <m:f>
                        <m:fPr>
                          <m:ctrlPr>
                            <a:rPr lang="zh-TW" altLang="en-US" i="1">
                              <a:latin typeface="Cambria Math"/>
                            </a:rPr>
                          </m:ctrlPr>
                        </m:fPr>
                        <m:num>
                          <m:r>
                            <a:rPr lang="zh-TW" altLang="en-US">
                              <a:latin typeface="Cambria Math"/>
                            </a:rPr>
                            <m:t>1</m:t>
                          </m:r>
                        </m:num>
                        <m:den>
                          <m:r>
                            <a:rPr lang="zh-TW" altLang="en-US">
                              <a:latin typeface="Cambria Math"/>
                            </a:rPr>
                            <m:t>4⁢</m:t>
                          </m:r>
                          <m:r>
                            <a:rPr lang="zh-TW" altLang="en-US" i="1">
                              <a:latin typeface="Cambria Math"/>
                            </a:rPr>
                            <m:t>𝜋</m:t>
                          </m:r>
                        </m:den>
                      </m:f>
                      <m:r>
                        <a:rPr lang="zh-TW" altLang="en-US">
                          <a:latin typeface="Cambria Math"/>
                        </a:rPr>
                        <m:t>⁢</m:t>
                      </m:r>
                      <m:d>
                        <m:dPr>
                          <m:ctrlPr>
                            <a:rPr lang="zh-TW" altLang="en-US" i="1">
                              <a:latin typeface="Cambria Math"/>
                            </a:rPr>
                          </m:ctrlPr>
                        </m:dPr>
                        <m:e>
                          <m:groupChr>
                            <m:groupChrPr>
                              <m:chr m:val="⇀"/>
                              <m:pos m:val="top"/>
                              <m:vertJc m:val="bot"/>
                              <m:ctrlPr>
                                <a:rPr lang="zh-TW" altLang="en-US" i="1">
                                  <a:latin typeface="Cambria Math"/>
                                </a:rPr>
                              </m:ctrlPr>
                            </m:groupChrPr>
                            <m:e>
                              <m:r>
                                <a:rPr lang="zh-TW" altLang="en-US" i="1">
                                  <a:latin typeface="Cambria Math"/>
                                </a:rPr>
                                <m:t>𝐸</m:t>
                              </m:r>
                            </m:e>
                          </m:groupChr>
                          <m:r>
                            <a:rPr lang="zh-TW" altLang="en-US">
                              <a:latin typeface="Cambria Math"/>
                            </a:rPr>
                            <m:t>×</m:t>
                          </m:r>
                          <m:groupChr>
                            <m:groupChrPr>
                              <m:chr m:val="⇀"/>
                              <m:pos m:val="top"/>
                              <m:vertJc m:val="bot"/>
                              <m:ctrlPr>
                                <a:rPr lang="zh-TW" altLang="en-US" i="1">
                                  <a:latin typeface="Cambria Math"/>
                                </a:rPr>
                              </m:ctrlPr>
                            </m:groupChrPr>
                            <m:e>
                              <m:r>
                                <a:rPr lang="zh-TW" altLang="en-US" i="1">
                                  <a:latin typeface="Cambria Math"/>
                                </a:rPr>
                                <m:t>𝐵</m:t>
                              </m:r>
                            </m:e>
                          </m:groupChr>
                        </m:e>
                      </m:d>
                    </m:oMath>
                  </m:oMathPara>
                </a14:m>
                <a:endParaRPr lang="zh-TW"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21729" y="5450941"/>
                <a:ext cx="3124445" cy="889795"/>
              </a:xfrm>
              <a:prstGeom prst="rect">
                <a:avLst/>
              </a:prstGeom>
              <a:blipFill rotWithShape="1">
                <a:blip r:embed="rId4"/>
                <a:stretch>
                  <a:fillRect t="-342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26536" y="939475"/>
                <a:ext cx="4090928" cy="620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TW" altLang="en-US" i="1">
                              <a:latin typeface="Cambria Math"/>
                            </a:rPr>
                          </m:ctrlPr>
                        </m:sSubPr>
                        <m:e>
                          <m:d>
                            <m:dPr>
                              <m:ctrlPr>
                                <a:rPr lang="zh-TW" altLang="en-US" i="1">
                                  <a:latin typeface="Cambria Math"/>
                                </a:rPr>
                              </m:ctrlPr>
                            </m:dPr>
                            <m:e>
                              <m:sSup>
                                <m:sSupPr>
                                  <m:ctrlPr>
                                    <a:rPr lang="zh-TW" altLang="en-US" i="1">
                                      <a:latin typeface="Cambria Math"/>
                                    </a:rPr>
                                  </m:ctrlPr>
                                </m:sSupPr>
                                <m:e>
                                  <m:r>
                                    <a:rPr lang="zh-TW" altLang="en-US" i="1">
                                      <a:latin typeface="Cambria Math" panose="02040503050406030204" pitchFamily="18" charset="0"/>
                                    </a:rPr>
                                    <m:t>𝑇</m:t>
                                  </m:r>
                                </m:e>
                                <m:sup>
                                  <m:r>
                                    <m:rPr>
                                      <m:sty m:val="p"/>
                                    </m:rPr>
                                    <a:rPr lang="zh-TW" altLang="en-US">
                                      <a:latin typeface="Cambria Math" panose="02040503050406030204" pitchFamily="18" charset="0"/>
                                    </a:rPr>
                                    <m:t>αβ</m:t>
                                  </m:r>
                                </m:sup>
                              </m:sSup>
                            </m:e>
                          </m:d>
                        </m:e>
                        <m:sub>
                          <m:r>
                            <m:rPr>
                              <m:sty m:val="p"/>
                            </m:rPr>
                            <a:rPr lang="zh-TW" altLang="en-US">
                              <a:latin typeface="Cambria Math" panose="02040503050406030204" pitchFamily="18" charset="0"/>
                            </a:rPr>
                            <m:t>EM</m:t>
                          </m:r>
                        </m:sub>
                      </m:sSub>
                      <m:r>
                        <a:rPr lang="zh-TW" altLang="en-US">
                          <a:latin typeface="Cambria Math" panose="02040503050406030204" pitchFamily="18" charset="0"/>
                        </a:rPr>
                        <m:t>=</m:t>
                      </m:r>
                      <m:d>
                        <m:dPr>
                          <m:begChr m:val=""/>
                          <m:endChr m:val="]"/>
                          <m:ctrlPr>
                            <a:rPr lang="zh-TW" altLang="en-US" i="1">
                              <a:latin typeface="Cambria Math"/>
                            </a:rPr>
                          </m:ctrlPr>
                        </m:dPr>
                        <m:e>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4⁢</m:t>
                              </m:r>
                              <m:r>
                                <a:rPr lang="zh-TW" altLang="en-US" i="1">
                                  <a:latin typeface="Cambria Math" panose="02040503050406030204" pitchFamily="18" charset="0"/>
                                </a:rPr>
                                <m:t>𝜋</m:t>
                              </m:r>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αγ</m:t>
                              </m:r>
                            </m:sup>
                          </m:sSup>
                          <m:r>
                            <a:rPr lang="zh-TW" altLang="en-US">
                              <a:latin typeface="Cambria Math" panose="02040503050406030204" pitchFamily="18" charset="0"/>
                            </a:rPr>
                            <m:t>⁢</m:t>
                          </m:r>
                          <m:sSub>
                            <m:sSubPr>
                              <m:ctrlPr>
                                <a:rPr lang="zh-TW" altLang="en-US" i="1">
                                  <a:latin typeface="Cambria Math"/>
                                </a:rPr>
                              </m:ctrlPr>
                            </m:sSubPr>
                            <m:e>
                              <m:sSup>
                                <m:sSupPr>
                                  <m:ctrlPr>
                                    <a:rPr lang="zh-TW" altLang="en-US" i="1">
                                      <a:latin typeface="Cambria Math"/>
                                    </a:rPr>
                                  </m:ctrlPr>
                                </m:sSupPr>
                                <m:e>
                                  <m:r>
                                    <a:rPr lang="zh-TW" altLang="en-US" i="1">
                                      <a:latin typeface="Cambria Math" panose="02040503050406030204" pitchFamily="18" charset="0"/>
                                    </a:rPr>
                                    <m:t>𝐹</m:t>
                                  </m:r>
                                </m:e>
                                <m:sup>
                                  <m:r>
                                    <a:rPr lang="zh-TW" altLang="en-US" i="1">
                                      <a:latin typeface="Cambria Math" panose="02040503050406030204" pitchFamily="18" charset="0"/>
                                    </a:rPr>
                                    <m:t>𝛽</m:t>
                                  </m:r>
                                </m:sup>
                              </m:sSup>
                            </m:e>
                            <m:sub>
                              <m:r>
                                <a:rPr lang="zh-TW" altLang="en-US" i="1">
                                  <a:latin typeface="Cambria Math" panose="02040503050406030204" pitchFamily="18" charset="0"/>
                                </a:rPr>
                                <m:t>𝛾</m:t>
                              </m:r>
                            </m:sub>
                          </m:sSub>
                          <m:r>
                            <a:rPr lang="zh-TW" altLang="en-US">
                              <a:latin typeface="Cambria Math" panose="02040503050406030204" pitchFamily="18" charset="0"/>
                            </a:rPr>
                            <m:t>−</m:t>
                          </m:r>
                          <m:f>
                            <m:fPr>
                              <m:ctrlPr>
                                <a:rPr lang="zh-TW" altLang="en-US" i="1">
                                  <a:latin typeface="Cambria Math"/>
                                </a:rPr>
                              </m:ctrlPr>
                            </m:fPr>
                            <m:num>
                              <m:r>
                                <a:rPr lang="zh-TW" altLang="en-US">
                                  <a:latin typeface="Cambria Math" panose="02040503050406030204" pitchFamily="18" charset="0"/>
                                </a:rPr>
                                <m:t>1</m:t>
                              </m:r>
                            </m:num>
                            <m:den>
                              <m:r>
                                <a:rPr lang="zh-TW" altLang="en-US">
                                  <a:latin typeface="Cambria Math" panose="02040503050406030204" pitchFamily="18" charset="0"/>
                                </a:rPr>
                                <m:t>4</m:t>
                              </m:r>
                            </m:den>
                          </m:f>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𝑔</m:t>
                              </m:r>
                            </m:e>
                            <m:sup>
                              <m:r>
                                <m:rPr>
                                  <m:sty m:val="p"/>
                                </m:rPr>
                                <a:rPr lang="zh-TW" altLang="en-US">
                                  <a:latin typeface="Cambria Math" panose="02040503050406030204" pitchFamily="18" charset="0"/>
                                </a:rPr>
                                <m:t>αβ</m:t>
                              </m:r>
                            </m:sup>
                          </m:sSup>
                          <m:r>
                            <a:rPr lang="zh-TW" altLang="en-US">
                              <a:latin typeface="Cambria Math" panose="02040503050406030204" pitchFamily="18" charset="0"/>
                            </a:rPr>
                            <m:t>⁢</m:t>
                          </m:r>
                          <m:sSup>
                            <m:sSupPr>
                              <m:ctrlPr>
                                <a:rPr lang="zh-TW" altLang="en-US" i="1">
                                  <a:latin typeface="Cambria Math"/>
                                </a:rPr>
                              </m:ctrlPr>
                            </m:sSupPr>
                            <m:e>
                              <m:r>
                                <a:rPr lang="zh-TW" altLang="en-US" i="1">
                                  <a:latin typeface="Cambria Math" panose="02040503050406030204" pitchFamily="18" charset="0"/>
                                </a:rPr>
                                <m:t>𝐹</m:t>
                              </m:r>
                            </m:e>
                            <m:sup>
                              <m:r>
                                <m:rPr>
                                  <m:sty m:val="p"/>
                                </m:rPr>
                                <a:rPr lang="zh-TW" altLang="en-US">
                                  <a:latin typeface="Cambria Math" panose="02040503050406030204" pitchFamily="18" charset="0"/>
                                </a:rPr>
                                <m:t>μν</m:t>
                              </m:r>
                            </m:sup>
                          </m:sSup>
                          <m:r>
                            <a:rPr lang="zh-TW" altLang="en-US">
                              <a:latin typeface="Cambria Math" panose="02040503050406030204" pitchFamily="18" charset="0"/>
                            </a:rPr>
                            <m:t>⁢</m:t>
                          </m:r>
                          <m:sSub>
                            <m:sSubPr>
                              <m:ctrlPr>
                                <a:rPr lang="zh-TW" altLang="en-US" i="1">
                                  <a:latin typeface="Cambria Math"/>
                                </a:rPr>
                              </m:ctrlPr>
                            </m:sSubPr>
                            <m:e>
                              <m:r>
                                <a:rPr lang="zh-TW" altLang="en-US" i="1">
                                  <a:latin typeface="Cambria Math" panose="02040503050406030204" pitchFamily="18" charset="0"/>
                                </a:rPr>
                                <m:t>𝐹</m:t>
                              </m:r>
                            </m:e>
                            <m:sub>
                              <m:r>
                                <m:rPr>
                                  <m:sty m:val="p"/>
                                </m:rPr>
                                <a:rPr lang="zh-TW" altLang="en-US">
                                  <a:latin typeface="Cambria Math" panose="02040503050406030204" pitchFamily="18" charset="0"/>
                                </a:rPr>
                                <m:t>μν</m:t>
                              </m:r>
                            </m:sub>
                          </m:sSub>
                        </m:e>
                      </m:d>
                    </m:oMath>
                  </m:oMathPara>
                </a14:m>
                <a:endParaRPr lang="zh-TW" altLang="en-US" dirty="0"/>
              </a:p>
            </p:txBody>
          </p:sp>
        </mc:Choice>
        <mc:Fallback xmlns="">
          <p:sp>
            <p:nvSpPr>
              <p:cNvPr id="4" name="Rectangle 3"/>
              <p:cNvSpPr>
                <a:spLocks noRot="1" noChangeAspect="1" noMove="1" noResize="1" noEditPoints="1" noAdjustHandles="1" noChangeArrowheads="1" noChangeShapeType="1" noTextEdit="1"/>
              </p:cNvSpPr>
              <p:nvPr/>
            </p:nvSpPr>
            <p:spPr>
              <a:xfrm>
                <a:off x="2526536" y="939475"/>
                <a:ext cx="4090928" cy="620234"/>
              </a:xfrm>
              <a:prstGeom prst="rect">
                <a:avLst/>
              </a:prstGeom>
              <a:blipFill rotWithShape="1">
                <a:blip r:embed="rId5"/>
                <a:stretch>
                  <a:fillRect/>
                </a:stretch>
              </a:blipFill>
            </p:spPr>
            <p:txBody>
              <a:bodyPr/>
              <a:lstStyle/>
              <a:p>
                <a:r>
                  <a:rPr lang="zh-TW" altLang="en-US">
                    <a:noFill/>
                  </a:rPr>
                  <a:t> </a:t>
                </a:r>
              </a:p>
            </p:txBody>
          </p:sp>
        </mc:Fallback>
      </mc:AlternateContent>
      <p:pic>
        <p:nvPicPr>
          <p:cNvPr id="4098" name="Picture 2" descr="G:\Desktop\Black Hole Astrophysics\Textbook circle\11 Ch\stress-energy tenso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8901" y="3994396"/>
            <a:ext cx="4944502" cy="276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4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0" y="701336"/>
            <a:ext cx="8229600" cy="2481310"/>
          </a:xfrm>
        </p:spPr>
        <p:txBody>
          <a:bodyPr>
            <a:normAutofit fontScale="90000"/>
          </a:bodyPr>
          <a:lstStyle/>
          <a:p>
            <a:r>
              <a:rPr lang="en-US" altLang="zh-TW" dirty="0" smtClean="0"/>
              <a:t>I</a:t>
            </a:r>
            <a:r>
              <a:rPr lang="zh-TW" altLang="en-US" dirty="0" smtClean="0"/>
              <a:t> </a:t>
            </a:r>
            <a:r>
              <a:rPr lang="en-US" altLang="zh-TW" dirty="0" smtClean="0"/>
              <a:t>originally planned to finish the whole of 9.2 today but apparently it was impossible without having a weekend to work.</a:t>
            </a:r>
            <a:endParaRPr lang="zh-TW" altLang="en-US" dirty="0"/>
          </a:p>
        </p:txBody>
      </p:sp>
      <p:sp>
        <p:nvSpPr>
          <p:cNvPr id="4" name="Title 1"/>
          <p:cNvSpPr txBox="1">
            <a:spLocks/>
          </p:cNvSpPr>
          <p:nvPr/>
        </p:nvSpPr>
        <p:spPr>
          <a:xfrm>
            <a:off x="578350" y="220166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a:lstStyle>
          <a:p>
            <a:endParaRPr lang="zh-TW" altLang="en-US" dirty="0"/>
          </a:p>
        </p:txBody>
      </p:sp>
      <p:grpSp>
        <p:nvGrpSpPr>
          <p:cNvPr id="6" name="Group 5"/>
          <p:cNvGrpSpPr/>
          <p:nvPr/>
        </p:nvGrpSpPr>
        <p:grpSpPr>
          <a:xfrm>
            <a:off x="2467992" y="3604335"/>
            <a:ext cx="4181383" cy="2663301"/>
            <a:chOff x="328474" y="3666478"/>
            <a:chExt cx="4181383" cy="2663301"/>
          </a:xfrm>
        </p:grpSpPr>
        <p:pic>
          <p:nvPicPr>
            <p:cNvPr id="2050" name="Picture 2" descr="D:\starparty 2013\Lovejoy\IMG_508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261" t="31082" r="17579" b="10324"/>
            <a:stretch/>
          </p:blipFill>
          <p:spPr bwMode="auto">
            <a:xfrm>
              <a:off x="328474" y="3666478"/>
              <a:ext cx="4181383" cy="2663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474" y="3666478"/>
              <a:ext cx="1633717" cy="369332"/>
            </a:xfrm>
            <a:prstGeom prst="rect">
              <a:avLst/>
            </a:prstGeom>
            <a:noFill/>
          </p:spPr>
          <p:txBody>
            <a:bodyPr wrap="none" rtlCol="0">
              <a:spAutoFit/>
            </a:bodyPr>
            <a:lstStyle/>
            <a:p>
              <a:r>
                <a:rPr lang="en-US" altLang="zh-TW" dirty="0" smtClean="0">
                  <a:solidFill>
                    <a:schemeClr val="bg1"/>
                  </a:solidFill>
                  <a:latin typeface="Cambria Math" pitchFamily="18" charset="0"/>
                  <a:ea typeface="Cambria Math" pitchFamily="18" charset="0"/>
                </a:rPr>
                <a:t>Comet Lovejoy</a:t>
              </a:r>
              <a:endParaRPr lang="zh-TW" altLang="en-US" dirty="0" smtClean="0">
                <a:solidFill>
                  <a:schemeClr val="bg1"/>
                </a:solidFill>
                <a:latin typeface="Cambria Math" pitchFamily="18" charset="0"/>
                <a:ea typeface="Cambria Math" pitchFamily="18" charset="0"/>
              </a:endParaRPr>
            </a:p>
          </p:txBody>
        </p:sp>
      </p:grpSp>
    </p:spTree>
    <p:extLst>
      <p:ext uri="{BB962C8B-B14F-4D97-AF65-F5344CB8AC3E}">
        <p14:creationId xmlns:p14="http://schemas.microsoft.com/office/powerpoint/2010/main" val="2883495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Overview of General </a:t>
            </a:r>
            <a:r>
              <a:rPr lang="en-US" altLang="zh-TW" sz="3200" dirty="0" err="1" smtClean="0"/>
              <a:t>Relativstic</a:t>
            </a:r>
            <a:r>
              <a:rPr lang="en-US" altLang="zh-TW" sz="3200" dirty="0" smtClean="0"/>
              <a:t> Mechanics</a:t>
            </a:r>
            <a:endParaRPr lang="zh-TW" altLang="en-US" sz="3200" dirty="0"/>
          </a:p>
        </p:txBody>
      </p:sp>
      <p:sp>
        <p:nvSpPr>
          <p:cNvPr id="4" name="TextBox 3"/>
          <p:cNvSpPr txBox="1"/>
          <p:nvPr/>
        </p:nvSpPr>
        <p:spPr>
          <a:xfrm>
            <a:off x="1722940" y="1404050"/>
            <a:ext cx="2327564" cy="369332"/>
          </a:xfrm>
          <a:prstGeom prst="rect">
            <a:avLst/>
          </a:prstGeom>
          <a:noFill/>
          <a:ln>
            <a:solidFill>
              <a:schemeClr val="tx1"/>
            </a:solidFill>
          </a:ln>
        </p:spPr>
        <p:txBody>
          <a:bodyPr wrap="square" rtlCol="0">
            <a:spAutoFit/>
          </a:bodyPr>
          <a:lstStyle/>
          <a:p>
            <a:r>
              <a:rPr lang="en-US" altLang="zh-TW" dirty="0" smtClean="0">
                <a:latin typeface="Cambria Math" pitchFamily="18" charset="0"/>
                <a:ea typeface="Cambria Math" pitchFamily="18" charset="0"/>
              </a:rPr>
              <a:t>Quantum Mechanics</a:t>
            </a:r>
            <a:endParaRPr lang="zh-TW" altLang="en-US" dirty="0" smtClean="0">
              <a:latin typeface="Cambria Math" pitchFamily="18" charset="0"/>
              <a:ea typeface="Cambria Math" pitchFamily="18" charset="0"/>
            </a:endParaRPr>
          </a:p>
        </p:txBody>
      </p:sp>
      <p:sp>
        <p:nvSpPr>
          <p:cNvPr id="5" name="TextBox 4"/>
          <p:cNvSpPr txBox="1"/>
          <p:nvPr/>
        </p:nvSpPr>
        <p:spPr>
          <a:xfrm>
            <a:off x="1861021" y="2955116"/>
            <a:ext cx="2022028"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Particle Mechanics</a:t>
            </a:r>
            <a:endParaRPr lang="zh-TW" altLang="en-US" dirty="0" smtClean="0">
              <a:latin typeface="Cambria Math" pitchFamily="18" charset="0"/>
              <a:ea typeface="Cambria Math" pitchFamily="18" charset="0"/>
            </a:endParaRPr>
          </a:p>
        </p:txBody>
      </p:sp>
      <p:sp>
        <p:nvSpPr>
          <p:cNvPr id="7" name="TextBox 6"/>
          <p:cNvSpPr txBox="1"/>
          <p:nvPr/>
        </p:nvSpPr>
        <p:spPr>
          <a:xfrm>
            <a:off x="1731818" y="4617937"/>
            <a:ext cx="2233304"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Statistical Mechanics</a:t>
            </a:r>
            <a:endParaRPr lang="zh-TW" altLang="en-US" dirty="0" smtClean="0">
              <a:latin typeface="Cambria Math" pitchFamily="18" charset="0"/>
              <a:ea typeface="Cambria Math" pitchFamily="18" charset="0"/>
            </a:endParaRPr>
          </a:p>
        </p:txBody>
      </p:sp>
      <p:sp>
        <p:nvSpPr>
          <p:cNvPr id="8" name="TextBox 7"/>
          <p:cNvSpPr txBox="1"/>
          <p:nvPr/>
        </p:nvSpPr>
        <p:spPr>
          <a:xfrm>
            <a:off x="5278582" y="1404049"/>
            <a:ext cx="219688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Boltzmann Equation</a:t>
            </a:r>
            <a:endParaRPr lang="zh-TW" altLang="en-US" dirty="0" smtClean="0">
              <a:latin typeface="Cambria Math" pitchFamily="18" charset="0"/>
              <a:ea typeface="Cambria Math" pitchFamily="18" charset="0"/>
            </a:endParaRPr>
          </a:p>
        </p:txBody>
      </p:sp>
      <p:sp>
        <p:nvSpPr>
          <p:cNvPr id="9" name="TextBox 8"/>
          <p:cNvSpPr txBox="1"/>
          <p:nvPr/>
        </p:nvSpPr>
        <p:spPr>
          <a:xfrm>
            <a:off x="5260948" y="2955116"/>
            <a:ext cx="2232150"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Multi-Fluid Equation</a:t>
            </a:r>
            <a:endParaRPr lang="zh-TW" altLang="en-US" dirty="0" smtClean="0">
              <a:latin typeface="Cambria Math" pitchFamily="18" charset="0"/>
              <a:ea typeface="Cambria Math" pitchFamily="18" charset="0"/>
            </a:endParaRPr>
          </a:p>
        </p:txBody>
      </p:sp>
      <p:sp>
        <p:nvSpPr>
          <p:cNvPr id="10" name="TextBox 9"/>
          <p:cNvSpPr txBox="1"/>
          <p:nvPr/>
        </p:nvSpPr>
        <p:spPr>
          <a:xfrm>
            <a:off x="5325870" y="4617937"/>
            <a:ext cx="2102307"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One-Fluid Equation</a:t>
            </a:r>
            <a:endParaRPr lang="zh-TW" altLang="en-US" dirty="0" smtClean="0">
              <a:latin typeface="Cambria Math" pitchFamily="18" charset="0"/>
              <a:ea typeface="Cambria Math" pitchFamily="18" charset="0"/>
            </a:endParaRPr>
          </a:p>
        </p:txBody>
      </p:sp>
      <p:sp>
        <p:nvSpPr>
          <p:cNvPr id="11" name="TextBox 10"/>
          <p:cNvSpPr txBox="1"/>
          <p:nvPr/>
        </p:nvSpPr>
        <p:spPr>
          <a:xfrm>
            <a:off x="5444716" y="6068292"/>
            <a:ext cx="186461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Equation of State</a:t>
            </a:r>
            <a:endParaRPr lang="zh-TW" altLang="en-US" dirty="0" smtClean="0">
              <a:latin typeface="Cambria Math" pitchFamily="18" charset="0"/>
              <a:ea typeface="Cambria Math" pitchFamily="18" charset="0"/>
            </a:endParaRPr>
          </a:p>
        </p:txBody>
      </p:sp>
      <p:cxnSp>
        <p:nvCxnSpPr>
          <p:cNvPr id="27" name="Elbow Connector 26"/>
          <p:cNvCxnSpPr>
            <a:stCxn id="7" idx="2"/>
            <a:endCxn id="11" idx="1"/>
          </p:cNvCxnSpPr>
          <p:nvPr/>
        </p:nvCxnSpPr>
        <p:spPr>
          <a:xfrm rot="16200000" flipH="1">
            <a:off x="3513749" y="4321990"/>
            <a:ext cx="1265689" cy="2596246"/>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178205" y="1773382"/>
            <a:ext cx="1708517" cy="1181734"/>
            <a:chOff x="1178205" y="1773382"/>
            <a:chExt cx="1708517" cy="1181734"/>
          </a:xfrm>
        </p:grpSpPr>
        <p:cxnSp>
          <p:nvCxnSpPr>
            <p:cNvPr id="13" name="Straight Arrow Connector 12"/>
            <p:cNvCxnSpPr>
              <a:stCxn id="4" idx="2"/>
              <a:endCxn id="5" idx="0"/>
            </p:cNvCxnSpPr>
            <p:nvPr/>
          </p:nvCxnSpPr>
          <p:spPr>
            <a:xfrm flipH="1">
              <a:off x="2872035" y="1773382"/>
              <a:ext cx="14687" cy="1181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78205" y="2041083"/>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Particle</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grpSp>
      <p:grpSp>
        <p:nvGrpSpPr>
          <p:cNvPr id="36" name="Group 35"/>
          <p:cNvGrpSpPr/>
          <p:nvPr/>
        </p:nvGrpSpPr>
        <p:grpSpPr>
          <a:xfrm>
            <a:off x="1178205" y="3324448"/>
            <a:ext cx="1693830" cy="1293489"/>
            <a:chOff x="1178205" y="3324448"/>
            <a:chExt cx="1693830" cy="1293489"/>
          </a:xfrm>
        </p:grpSpPr>
        <p:cxnSp>
          <p:nvCxnSpPr>
            <p:cNvPr id="16" name="Straight Arrow Connector 15"/>
            <p:cNvCxnSpPr>
              <a:stCxn id="5" idx="2"/>
              <a:endCxn id="7" idx="0"/>
            </p:cNvCxnSpPr>
            <p:nvPr/>
          </p:nvCxnSpPr>
          <p:spPr>
            <a:xfrm flipH="1">
              <a:off x="2848470" y="3324448"/>
              <a:ext cx="23565"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78205" y="3648026"/>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Statistical</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grpSp>
      <p:grpSp>
        <p:nvGrpSpPr>
          <p:cNvPr id="37" name="Group 36"/>
          <p:cNvGrpSpPr/>
          <p:nvPr/>
        </p:nvGrpSpPr>
        <p:grpSpPr>
          <a:xfrm>
            <a:off x="3965122" y="1588715"/>
            <a:ext cx="1313460" cy="3213888"/>
            <a:chOff x="3965122" y="1588715"/>
            <a:chExt cx="1313460" cy="3213888"/>
          </a:xfrm>
        </p:grpSpPr>
        <p:cxnSp>
          <p:nvCxnSpPr>
            <p:cNvPr id="25" name="Elbow Connector 24"/>
            <p:cNvCxnSpPr>
              <a:stCxn id="7" idx="3"/>
              <a:endCxn id="8" idx="1"/>
            </p:cNvCxnSpPr>
            <p:nvPr/>
          </p:nvCxnSpPr>
          <p:spPr>
            <a:xfrm flipV="1">
              <a:off x="3965122" y="1588715"/>
              <a:ext cx="1313460" cy="321388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16200000">
              <a:off x="3237786" y="3139782"/>
              <a:ext cx="2308774" cy="369332"/>
            </a:xfrm>
            <a:prstGeom prst="rect">
              <a:avLst/>
            </a:prstGeom>
            <a:noFill/>
          </p:spPr>
          <p:txBody>
            <a:bodyPr wrap="square" rtlCol="0">
              <a:spAutoFit/>
            </a:bodyPr>
            <a:lstStyle/>
            <a:p>
              <a:pPr algn="ctr"/>
              <a:r>
                <a:rPr lang="en-US" altLang="zh-TW" dirty="0" err="1" smtClean="0">
                  <a:latin typeface="Cambria Math" pitchFamily="18" charset="0"/>
                  <a:ea typeface="Cambria Math" pitchFamily="18" charset="0"/>
                </a:rPr>
                <a:t>Liouville</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Theorem</a:t>
              </a:r>
              <a:endParaRPr lang="zh-TW" altLang="en-US" dirty="0" smtClean="0">
                <a:latin typeface="Cambria Math" pitchFamily="18" charset="0"/>
                <a:ea typeface="Cambria Math" pitchFamily="18" charset="0"/>
              </a:endParaRPr>
            </a:p>
          </p:txBody>
        </p:sp>
      </p:grpSp>
      <p:grpSp>
        <p:nvGrpSpPr>
          <p:cNvPr id="38" name="Group 37"/>
          <p:cNvGrpSpPr/>
          <p:nvPr/>
        </p:nvGrpSpPr>
        <p:grpSpPr>
          <a:xfrm>
            <a:off x="6377023" y="1773381"/>
            <a:ext cx="1105143" cy="1181735"/>
            <a:chOff x="6377023" y="1773381"/>
            <a:chExt cx="1105143" cy="1181735"/>
          </a:xfrm>
        </p:grpSpPr>
        <p:cxnSp>
          <p:nvCxnSpPr>
            <p:cNvPr id="20" name="Straight Arrow Connector 19"/>
            <p:cNvCxnSpPr>
              <a:stCxn id="8" idx="2"/>
              <a:endCxn id="9" idx="0"/>
            </p:cNvCxnSpPr>
            <p:nvPr/>
          </p:nvCxnSpPr>
          <p:spPr>
            <a:xfrm flipH="1">
              <a:off x="6377023" y="1773381"/>
              <a:ext cx="1" cy="11817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25082" y="2041083"/>
              <a:ext cx="105708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Moment</a:t>
              </a:r>
            </a:p>
            <a:p>
              <a:pPr algn="ctr"/>
              <a:r>
                <a:rPr lang="en-US" altLang="zh-TW" dirty="0" smtClean="0">
                  <a:latin typeface="Cambria Math" pitchFamily="18" charset="0"/>
                  <a:ea typeface="Cambria Math" pitchFamily="18" charset="0"/>
                </a:rPr>
                <a:t>Integrals</a:t>
              </a:r>
              <a:endParaRPr lang="zh-TW" altLang="en-US" dirty="0" smtClean="0">
                <a:latin typeface="Cambria Math" pitchFamily="18" charset="0"/>
                <a:ea typeface="Cambria Math" pitchFamily="18" charset="0"/>
              </a:endParaRPr>
            </a:p>
          </p:txBody>
        </p:sp>
      </p:grpSp>
      <p:grpSp>
        <p:nvGrpSpPr>
          <p:cNvPr id="39" name="Group 38"/>
          <p:cNvGrpSpPr/>
          <p:nvPr/>
        </p:nvGrpSpPr>
        <p:grpSpPr>
          <a:xfrm>
            <a:off x="6377023" y="3324448"/>
            <a:ext cx="1768723" cy="1293489"/>
            <a:chOff x="6377023" y="3324448"/>
            <a:chExt cx="1768723" cy="1293489"/>
          </a:xfrm>
        </p:grpSpPr>
        <p:cxnSp>
          <p:nvCxnSpPr>
            <p:cNvPr id="22" name="Straight Arrow Connector 21"/>
            <p:cNvCxnSpPr>
              <a:stCxn id="9" idx="2"/>
              <a:endCxn id="10" idx="0"/>
            </p:cNvCxnSpPr>
            <p:nvPr/>
          </p:nvCxnSpPr>
          <p:spPr>
            <a:xfrm>
              <a:off x="6377023" y="3324448"/>
              <a:ext cx="1"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425082" y="3648026"/>
              <a:ext cx="172066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Sum Over</a:t>
              </a:r>
            </a:p>
            <a:p>
              <a:pPr algn="ctr"/>
              <a:r>
                <a:rPr lang="en-US" altLang="zh-TW" dirty="0" smtClean="0">
                  <a:latin typeface="Cambria Math" pitchFamily="18" charset="0"/>
                  <a:ea typeface="Cambria Math" pitchFamily="18" charset="0"/>
                </a:rPr>
                <a:t>Particle Species</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Overview of General </a:t>
            </a:r>
            <a:r>
              <a:rPr lang="en-US" altLang="zh-TW" sz="3200" dirty="0" err="1" smtClean="0"/>
              <a:t>Relativstic</a:t>
            </a:r>
            <a:r>
              <a:rPr lang="en-US" altLang="zh-TW" sz="3200" dirty="0" smtClean="0"/>
              <a:t> Mechanics</a:t>
            </a:r>
            <a:endParaRPr lang="zh-TW" altLang="en-US" sz="3200" dirty="0"/>
          </a:p>
        </p:txBody>
      </p:sp>
      <p:sp>
        <p:nvSpPr>
          <p:cNvPr id="4" name="TextBox 3"/>
          <p:cNvSpPr txBox="1"/>
          <p:nvPr/>
        </p:nvSpPr>
        <p:spPr>
          <a:xfrm>
            <a:off x="1722940" y="1404050"/>
            <a:ext cx="2327564" cy="369332"/>
          </a:xfrm>
          <a:prstGeom prst="rect">
            <a:avLst/>
          </a:prstGeom>
          <a:solidFill>
            <a:schemeClr val="bg1"/>
          </a:solidFill>
          <a:ln>
            <a:solidFill>
              <a:schemeClr val="tx1"/>
            </a:solidFill>
          </a:ln>
        </p:spPr>
        <p:txBody>
          <a:bodyPr wrap="square" rtlCol="0">
            <a:spAutoFit/>
          </a:bodyPr>
          <a:lstStyle/>
          <a:p>
            <a:r>
              <a:rPr lang="en-US" altLang="zh-TW" dirty="0" smtClean="0">
                <a:latin typeface="Cambria Math" pitchFamily="18" charset="0"/>
                <a:ea typeface="Cambria Math" pitchFamily="18" charset="0"/>
              </a:rPr>
              <a:t>Quantum Mechanics</a:t>
            </a:r>
            <a:endParaRPr lang="zh-TW" altLang="en-US" dirty="0" smtClean="0">
              <a:latin typeface="Cambria Math" pitchFamily="18" charset="0"/>
              <a:ea typeface="Cambria Math" pitchFamily="18" charset="0"/>
            </a:endParaRPr>
          </a:p>
        </p:txBody>
      </p:sp>
      <p:sp>
        <p:nvSpPr>
          <p:cNvPr id="5" name="TextBox 4"/>
          <p:cNvSpPr txBox="1"/>
          <p:nvPr/>
        </p:nvSpPr>
        <p:spPr>
          <a:xfrm>
            <a:off x="1861021" y="2955116"/>
            <a:ext cx="2022028"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Particle Mechanics</a:t>
            </a:r>
            <a:endParaRPr lang="zh-TW" altLang="en-US" dirty="0" smtClean="0">
              <a:latin typeface="Cambria Math" pitchFamily="18" charset="0"/>
              <a:ea typeface="Cambria Math" pitchFamily="18" charset="0"/>
            </a:endParaRPr>
          </a:p>
        </p:txBody>
      </p:sp>
      <p:sp>
        <p:nvSpPr>
          <p:cNvPr id="7" name="TextBox 6"/>
          <p:cNvSpPr txBox="1"/>
          <p:nvPr/>
        </p:nvSpPr>
        <p:spPr>
          <a:xfrm>
            <a:off x="1731818" y="4617937"/>
            <a:ext cx="2233304"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Statistical Mechanics</a:t>
            </a:r>
            <a:endParaRPr lang="zh-TW" altLang="en-US" dirty="0" smtClean="0">
              <a:latin typeface="Cambria Math" pitchFamily="18" charset="0"/>
              <a:ea typeface="Cambria Math" pitchFamily="18" charset="0"/>
            </a:endParaRPr>
          </a:p>
        </p:txBody>
      </p:sp>
      <p:sp>
        <p:nvSpPr>
          <p:cNvPr id="8" name="TextBox 7"/>
          <p:cNvSpPr txBox="1"/>
          <p:nvPr/>
        </p:nvSpPr>
        <p:spPr>
          <a:xfrm>
            <a:off x="5278582" y="1404049"/>
            <a:ext cx="219688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Boltzmann Equation</a:t>
            </a:r>
            <a:endParaRPr lang="zh-TW" altLang="en-US" dirty="0" smtClean="0">
              <a:latin typeface="Cambria Math" pitchFamily="18" charset="0"/>
              <a:ea typeface="Cambria Math" pitchFamily="18" charset="0"/>
            </a:endParaRPr>
          </a:p>
        </p:txBody>
      </p:sp>
      <p:sp>
        <p:nvSpPr>
          <p:cNvPr id="9" name="TextBox 8"/>
          <p:cNvSpPr txBox="1"/>
          <p:nvPr/>
        </p:nvSpPr>
        <p:spPr>
          <a:xfrm>
            <a:off x="5260948" y="2955116"/>
            <a:ext cx="2232150"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Multi-Fluid Equation</a:t>
            </a:r>
            <a:endParaRPr lang="zh-TW" altLang="en-US" dirty="0" smtClean="0">
              <a:latin typeface="Cambria Math" pitchFamily="18" charset="0"/>
              <a:ea typeface="Cambria Math" pitchFamily="18" charset="0"/>
            </a:endParaRPr>
          </a:p>
        </p:txBody>
      </p:sp>
      <p:sp>
        <p:nvSpPr>
          <p:cNvPr id="10" name="TextBox 9"/>
          <p:cNvSpPr txBox="1"/>
          <p:nvPr/>
        </p:nvSpPr>
        <p:spPr>
          <a:xfrm>
            <a:off x="5325870" y="4617937"/>
            <a:ext cx="2102307"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One-Fluid Equation</a:t>
            </a:r>
            <a:endParaRPr lang="zh-TW" altLang="en-US" dirty="0" smtClean="0">
              <a:latin typeface="Cambria Math" pitchFamily="18" charset="0"/>
              <a:ea typeface="Cambria Math" pitchFamily="18" charset="0"/>
            </a:endParaRPr>
          </a:p>
        </p:txBody>
      </p:sp>
      <p:sp>
        <p:nvSpPr>
          <p:cNvPr id="11" name="TextBox 10"/>
          <p:cNvSpPr txBox="1"/>
          <p:nvPr/>
        </p:nvSpPr>
        <p:spPr>
          <a:xfrm>
            <a:off x="5444716" y="6068292"/>
            <a:ext cx="186461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Equation of State</a:t>
            </a:r>
            <a:endParaRPr lang="zh-TW" altLang="en-US" dirty="0" smtClean="0">
              <a:latin typeface="Cambria Math" pitchFamily="18" charset="0"/>
              <a:ea typeface="Cambria Math" pitchFamily="18" charset="0"/>
            </a:endParaRPr>
          </a:p>
        </p:txBody>
      </p:sp>
      <p:cxnSp>
        <p:nvCxnSpPr>
          <p:cNvPr id="13" name="Straight Arrow Connector 12"/>
          <p:cNvCxnSpPr>
            <a:stCxn id="4" idx="2"/>
            <a:endCxn id="5" idx="0"/>
          </p:cNvCxnSpPr>
          <p:nvPr/>
        </p:nvCxnSpPr>
        <p:spPr>
          <a:xfrm flipH="1">
            <a:off x="2872035" y="1773382"/>
            <a:ext cx="14687" cy="1181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7" idx="0"/>
          </p:cNvCxnSpPr>
          <p:nvPr/>
        </p:nvCxnSpPr>
        <p:spPr>
          <a:xfrm flipH="1">
            <a:off x="2848470" y="3324448"/>
            <a:ext cx="23565"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flipH="1">
            <a:off x="6377023" y="1773381"/>
            <a:ext cx="1" cy="11817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0" idx="0"/>
          </p:cNvCxnSpPr>
          <p:nvPr/>
        </p:nvCxnSpPr>
        <p:spPr>
          <a:xfrm>
            <a:off x="6377023" y="3324448"/>
            <a:ext cx="1"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7" idx="3"/>
            <a:endCxn id="8" idx="1"/>
          </p:cNvCxnSpPr>
          <p:nvPr/>
        </p:nvCxnSpPr>
        <p:spPr>
          <a:xfrm flipV="1">
            <a:off x="3965122" y="1588715"/>
            <a:ext cx="1313460" cy="321388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11" idx="1"/>
          </p:cNvCxnSpPr>
          <p:nvPr/>
        </p:nvCxnSpPr>
        <p:spPr>
          <a:xfrm rot="16200000" flipH="1">
            <a:off x="3513749" y="4321990"/>
            <a:ext cx="1265689" cy="2596246"/>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78205" y="2041083"/>
            <a:ext cx="1670265" cy="646331"/>
          </a:xfrm>
          <a:prstGeom prst="rect">
            <a:avLst/>
          </a:prstGeom>
          <a:solidFill>
            <a:schemeClr val="bg1"/>
          </a:solidFill>
        </p:spPr>
        <p:txBody>
          <a:bodyPr wrap="none" rtlCol="0">
            <a:spAutoFit/>
          </a:bodyPr>
          <a:lstStyle/>
          <a:p>
            <a:pPr algn="ctr"/>
            <a:r>
              <a:rPr lang="en-US" altLang="zh-TW" dirty="0" smtClean="0">
                <a:latin typeface="Cambria Math" pitchFamily="18" charset="0"/>
                <a:ea typeface="Cambria Math" pitchFamily="18" charset="0"/>
              </a:rPr>
              <a:t>Particle</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0" name="TextBox 29"/>
          <p:cNvSpPr txBox="1"/>
          <p:nvPr/>
        </p:nvSpPr>
        <p:spPr>
          <a:xfrm>
            <a:off x="1178205" y="3648026"/>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Statistical</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1" name="TextBox 30"/>
          <p:cNvSpPr txBox="1"/>
          <p:nvPr/>
        </p:nvSpPr>
        <p:spPr>
          <a:xfrm rot="16200000">
            <a:off x="3237786" y="3139782"/>
            <a:ext cx="2308774" cy="369332"/>
          </a:xfrm>
          <a:prstGeom prst="rect">
            <a:avLst/>
          </a:prstGeom>
          <a:noFill/>
        </p:spPr>
        <p:txBody>
          <a:bodyPr wrap="square" rtlCol="0">
            <a:spAutoFit/>
          </a:bodyPr>
          <a:lstStyle/>
          <a:p>
            <a:pPr algn="ctr"/>
            <a:r>
              <a:rPr lang="en-US" altLang="zh-TW" dirty="0" err="1" smtClean="0">
                <a:latin typeface="Cambria Math" pitchFamily="18" charset="0"/>
                <a:ea typeface="Cambria Math" pitchFamily="18" charset="0"/>
              </a:rPr>
              <a:t>Louville</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Theorem</a:t>
            </a:r>
            <a:endParaRPr lang="zh-TW" altLang="en-US" dirty="0" smtClean="0">
              <a:latin typeface="Cambria Math" pitchFamily="18" charset="0"/>
              <a:ea typeface="Cambria Math" pitchFamily="18" charset="0"/>
            </a:endParaRPr>
          </a:p>
        </p:txBody>
      </p:sp>
      <p:sp>
        <p:nvSpPr>
          <p:cNvPr id="32" name="TextBox 31"/>
          <p:cNvSpPr txBox="1"/>
          <p:nvPr/>
        </p:nvSpPr>
        <p:spPr>
          <a:xfrm>
            <a:off x="6425082" y="2041083"/>
            <a:ext cx="105708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Moment</a:t>
            </a:r>
          </a:p>
          <a:p>
            <a:pPr algn="ctr"/>
            <a:r>
              <a:rPr lang="en-US" altLang="zh-TW" dirty="0" smtClean="0">
                <a:latin typeface="Cambria Math" pitchFamily="18" charset="0"/>
                <a:ea typeface="Cambria Math" pitchFamily="18" charset="0"/>
              </a:rPr>
              <a:t>Integrals</a:t>
            </a:r>
            <a:endParaRPr lang="zh-TW" altLang="en-US" dirty="0" smtClean="0">
              <a:latin typeface="Cambria Math" pitchFamily="18" charset="0"/>
              <a:ea typeface="Cambria Math" pitchFamily="18" charset="0"/>
            </a:endParaRPr>
          </a:p>
        </p:txBody>
      </p:sp>
      <p:sp>
        <p:nvSpPr>
          <p:cNvPr id="33" name="TextBox 32"/>
          <p:cNvSpPr txBox="1"/>
          <p:nvPr/>
        </p:nvSpPr>
        <p:spPr>
          <a:xfrm>
            <a:off x="6425082" y="3648026"/>
            <a:ext cx="172066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Sum Over</a:t>
            </a:r>
          </a:p>
          <a:p>
            <a:pPr algn="ctr"/>
            <a:r>
              <a:rPr lang="en-US" altLang="zh-TW" dirty="0" smtClean="0">
                <a:latin typeface="Cambria Math" pitchFamily="18" charset="0"/>
                <a:ea typeface="Cambria Math" pitchFamily="18" charset="0"/>
              </a:rPr>
              <a:t>Particle Species</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3752375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Quantum Mechanics &amp; Particle Approximation</a:t>
            </a:r>
            <a:endParaRPr lang="zh-TW" altLang="en-US" sz="3200" dirty="0"/>
          </a:p>
        </p:txBody>
      </p:sp>
      <p:sp>
        <p:nvSpPr>
          <p:cNvPr id="5" name="TextBox 4"/>
          <p:cNvSpPr txBox="1"/>
          <p:nvPr/>
        </p:nvSpPr>
        <p:spPr>
          <a:xfrm>
            <a:off x="520162" y="1315690"/>
            <a:ext cx="7977446"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Quantum Mechanics is the most complete description of our world, it is most commonly used when the wave properties of particles become important.</a:t>
            </a:r>
            <a:endParaRPr lang="zh-TW" altLang="en-US" dirty="0" smtClean="0">
              <a:latin typeface="Cambria Math" pitchFamily="18" charset="0"/>
              <a:ea typeface="Cambria Math" pitchFamily="18" charset="0"/>
            </a:endParaRPr>
          </a:p>
        </p:txBody>
      </p:sp>
      <p:sp>
        <p:nvSpPr>
          <p:cNvPr id="6" name="TextBox 5"/>
          <p:cNvSpPr txBox="1"/>
          <p:nvPr/>
        </p:nvSpPr>
        <p:spPr>
          <a:xfrm>
            <a:off x="574227" y="2267151"/>
            <a:ext cx="4500979" cy="2585323"/>
          </a:xfrm>
          <a:prstGeom prst="rect">
            <a:avLst/>
          </a:prstGeom>
          <a:noFill/>
        </p:spPr>
        <p:txBody>
          <a:bodyPr wrap="square" rtlCol="0">
            <a:spAutoFit/>
          </a:bodyPr>
          <a:lstStyle/>
          <a:p>
            <a:r>
              <a:rPr lang="en-US" altLang="zh-TW" dirty="0" smtClean="0">
                <a:latin typeface="Cambria Math" pitchFamily="18" charset="0"/>
                <a:ea typeface="Cambria Math" pitchFamily="18" charset="0"/>
              </a:rPr>
              <a:t>However, in this book, QM is neglected mainly due to two reasons:</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1. A full General Relativistic Quantum Mechanical Theory hasn’t been found</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2. The quantum mechanical aspects (e.g. Hawking Radiation) of BHs are not observable by astronomers yet.</a:t>
            </a:r>
            <a:endParaRPr lang="zh-TW" altLang="en-US" dirty="0" smtClean="0">
              <a:latin typeface="Cambria Math" pitchFamily="18" charset="0"/>
              <a:ea typeface="Cambria Math" pitchFamily="18" charset="0"/>
            </a:endParaRPr>
          </a:p>
        </p:txBody>
      </p:sp>
      <p:sp>
        <p:nvSpPr>
          <p:cNvPr id="7" name="TextBox 6"/>
          <p:cNvSpPr txBox="1"/>
          <p:nvPr/>
        </p:nvSpPr>
        <p:spPr>
          <a:xfrm>
            <a:off x="520162" y="5286689"/>
            <a:ext cx="7977446" cy="646331"/>
          </a:xfrm>
          <a:prstGeom prst="rect">
            <a:avLst/>
          </a:prstGeom>
          <a:noFill/>
        </p:spPr>
        <p:txBody>
          <a:bodyPr wrap="square" rtlCol="0">
            <a:spAutoFit/>
          </a:bodyPr>
          <a:lstStyle/>
          <a:p>
            <a:r>
              <a:rPr lang="en-US" altLang="zh-TW" dirty="0" smtClean="0">
                <a:latin typeface="Cambria Math" pitchFamily="18" charset="0"/>
                <a:ea typeface="Cambria Math" pitchFamily="18" charset="0"/>
              </a:rPr>
              <a:t>Therefore, the first approximation we can use is to assume that matter can be described by classical particles rather than waves.</a:t>
            </a:r>
            <a:endParaRPr lang="zh-TW" altLang="en-US" dirty="0" smtClean="0">
              <a:latin typeface="Cambria Math" pitchFamily="18" charset="0"/>
              <a:ea typeface="Cambria Math" pitchFamily="18" charset="0"/>
            </a:endParaRPr>
          </a:p>
        </p:txBody>
      </p:sp>
      <p:pic>
        <p:nvPicPr>
          <p:cNvPr id="4099" name="Picture 3" descr="G:\Desktop\Black Hole Astrophysics\Textbook circle\11 Ch\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495" y="2225183"/>
            <a:ext cx="3805113" cy="266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Overview of General </a:t>
            </a:r>
            <a:r>
              <a:rPr lang="en-US" altLang="zh-TW" sz="3200" dirty="0" err="1" smtClean="0"/>
              <a:t>Relativstic</a:t>
            </a:r>
            <a:r>
              <a:rPr lang="en-US" altLang="zh-TW" sz="3200" dirty="0" smtClean="0"/>
              <a:t> Mechanics</a:t>
            </a:r>
            <a:endParaRPr lang="zh-TW" altLang="en-US" sz="3200" dirty="0"/>
          </a:p>
        </p:txBody>
      </p:sp>
      <p:sp>
        <p:nvSpPr>
          <p:cNvPr id="4" name="TextBox 3"/>
          <p:cNvSpPr txBox="1"/>
          <p:nvPr/>
        </p:nvSpPr>
        <p:spPr>
          <a:xfrm>
            <a:off x="1717963" y="1404050"/>
            <a:ext cx="2327564" cy="369332"/>
          </a:xfrm>
          <a:prstGeom prst="rect">
            <a:avLst/>
          </a:prstGeom>
          <a:noFill/>
          <a:ln>
            <a:solidFill>
              <a:schemeClr val="tx1"/>
            </a:solidFill>
          </a:ln>
        </p:spPr>
        <p:txBody>
          <a:bodyPr wrap="square" rtlCol="0">
            <a:spAutoFit/>
          </a:bodyPr>
          <a:lstStyle/>
          <a:p>
            <a:r>
              <a:rPr lang="en-US" altLang="zh-TW" dirty="0" smtClean="0">
                <a:latin typeface="Cambria Math" pitchFamily="18" charset="0"/>
                <a:ea typeface="Cambria Math" pitchFamily="18" charset="0"/>
              </a:rPr>
              <a:t>Quantum Mechanics</a:t>
            </a:r>
            <a:endParaRPr lang="zh-TW" altLang="en-US" dirty="0" smtClean="0">
              <a:latin typeface="Cambria Math" pitchFamily="18" charset="0"/>
              <a:ea typeface="Cambria Math" pitchFamily="18" charset="0"/>
            </a:endParaRPr>
          </a:p>
        </p:txBody>
      </p:sp>
      <p:sp>
        <p:nvSpPr>
          <p:cNvPr id="5" name="TextBox 4"/>
          <p:cNvSpPr txBox="1"/>
          <p:nvPr/>
        </p:nvSpPr>
        <p:spPr>
          <a:xfrm>
            <a:off x="2736580" y="2955116"/>
            <a:ext cx="1297815" cy="646331"/>
          </a:xfrm>
          <a:prstGeom prst="rect">
            <a:avLst/>
          </a:prstGeom>
          <a:solidFill>
            <a:schemeClr val="bg1"/>
          </a:solid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Particle Mechanics</a:t>
            </a:r>
            <a:endParaRPr lang="zh-TW" altLang="en-US" dirty="0" smtClean="0">
              <a:latin typeface="Cambria Math" pitchFamily="18" charset="0"/>
              <a:ea typeface="Cambria Math" pitchFamily="18" charset="0"/>
            </a:endParaRPr>
          </a:p>
        </p:txBody>
      </p:sp>
      <p:sp>
        <p:nvSpPr>
          <p:cNvPr id="7" name="TextBox 6"/>
          <p:cNvSpPr txBox="1"/>
          <p:nvPr/>
        </p:nvSpPr>
        <p:spPr>
          <a:xfrm>
            <a:off x="1731818" y="4617937"/>
            <a:ext cx="2233304"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Statistical Mechanics</a:t>
            </a:r>
            <a:endParaRPr lang="zh-TW" altLang="en-US" dirty="0" smtClean="0">
              <a:latin typeface="Cambria Math" pitchFamily="18" charset="0"/>
              <a:ea typeface="Cambria Math" pitchFamily="18" charset="0"/>
            </a:endParaRPr>
          </a:p>
        </p:txBody>
      </p:sp>
      <p:sp>
        <p:nvSpPr>
          <p:cNvPr id="8" name="TextBox 7"/>
          <p:cNvSpPr txBox="1"/>
          <p:nvPr/>
        </p:nvSpPr>
        <p:spPr>
          <a:xfrm>
            <a:off x="5278582" y="1404049"/>
            <a:ext cx="219688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Boltzmann Equation</a:t>
            </a:r>
            <a:endParaRPr lang="zh-TW" altLang="en-US" dirty="0" smtClean="0">
              <a:latin typeface="Cambria Math" pitchFamily="18" charset="0"/>
              <a:ea typeface="Cambria Math" pitchFamily="18" charset="0"/>
            </a:endParaRPr>
          </a:p>
        </p:txBody>
      </p:sp>
      <p:sp>
        <p:nvSpPr>
          <p:cNvPr id="9" name="TextBox 8"/>
          <p:cNvSpPr txBox="1"/>
          <p:nvPr/>
        </p:nvSpPr>
        <p:spPr>
          <a:xfrm>
            <a:off x="5260948" y="2955116"/>
            <a:ext cx="2232150"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Multi-Fluid Equation</a:t>
            </a:r>
            <a:endParaRPr lang="zh-TW" altLang="en-US" dirty="0" smtClean="0">
              <a:latin typeface="Cambria Math" pitchFamily="18" charset="0"/>
              <a:ea typeface="Cambria Math" pitchFamily="18" charset="0"/>
            </a:endParaRPr>
          </a:p>
        </p:txBody>
      </p:sp>
      <p:sp>
        <p:nvSpPr>
          <p:cNvPr id="10" name="TextBox 9"/>
          <p:cNvSpPr txBox="1"/>
          <p:nvPr/>
        </p:nvSpPr>
        <p:spPr>
          <a:xfrm>
            <a:off x="5325870" y="4617937"/>
            <a:ext cx="2102307"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One-Fluid Equation</a:t>
            </a:r>
            <a:endParaRPr lang="zh-TW" altLang="en-US" dirty="0" smtClean="0">
              <a:latin typeface="Cambria Math" pitchFamily="18" charset="0"/>
              <a:ea typeface="Cambria Math" pitchFamily="18" charset="0"/>
            </a:endParaRPr>
          </a:p>
        </p:txBody>
      </p:sp>
      <p:sp>
        <p:nvSpPr>
          <p:cNvPr id="11" name="TextBox 10"/>
          <p:cNvSpPr txBox="1"/>
          <p:nvPr/>
        </p:nvSpPr>
        <p:spPr>
          <a:xfrm>
            <a:off x="5444716" y="6068292"/>
            <a:ext cx="1864613" cy="369332"/>
          </a:xfrm>
          <a:prstGeom prst="rect">
            <a:avLst/>
          </a:prstGeom>
          <a:noFill/>
          <a:ln>
            <a:solidFill>
              <a:schemeClr val="tx1"/>
            </a:solidFill>
          </a:ln>
        </p:spPr>
        <p:txBody>
          <a:bodyPr wrap="none" rtlCol="0">
            <a:spAutoFit/>
          </a:bodyPr>
          <a:lstStyle/>
          <a:p>
            <a:r>
              <a:rPr lang="en-US" altLang="zh-TW" dirty="0" smtClean="0">
                <a:latin typeface="Cambria Math" pitchFamily="18" charset="0"/>
                <a:ea typeface="Cambria Math" pitchFamily="18" charset="0"/>
              </a:rPr>
              <a:t>Equation of State</a:t>
            </a:r>
            <a:endParaRPr lang="zh-TW" altLang="en-US" dirty="0" smtClean="0">
              <a:latin typeface="Cambria Math" pitchFamily="18" charset="0"/>
              <a:ea typeface="Cambria Math" pitchFamily="18" charset="0"/>
            </a:endParaRPr>
          </a:p>
        </p:txBody>
      </p:sp>
      <p:cxnSp>
        <p:nvCxnSpPr>
          <p:cNvPr id="13" name="Straight Arrow Connector 12"/>
          <p:cNvCxnSpPr>
            <a:endCxn id="5" idx="0"/>
          </p:cNvCxnSpPr>
          <p:nvPr/>
        </p:nvCxnSpPr>
        <p:spPr>
          <a:xfrm flipH="1">
            <a:off x="3385488" y="1773382"/>
            <a:ext cx="33275" cy="11817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p:cNvCxnSpPr>
          <p:nvPr/>
        </p:nvCxnSpPr>
        <p:spPr>
          <a:xfrm>
            <a:off x="3385488" y="3601447"/>
            <a:ext cx="0" cy="10164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9" idx="0"/>
          </p:cNvCxnSpPr>
          <p:nvPr/>
        </p:nvCxnSpPr>
        <p:spPr>
          <a:xfrm flipH="1">
            <a:off x="6377023" y="1773381"/>
            <a:ext cx="1" cy="11817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0" idx="0"/>
          </p:cNvCxnSpPr>
          <p:nvPr/>
        </p:nvCxnSpPr>
        <p:spPr>
          <a:xfrm>
            <a:off x="6377023" y="3324448"/>
            <a:ext cx="1" cy="12934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7" idx="3"/>
            <a:endCxn id="8" idx="1"/>
          </p:cNvCxnSpPr>
          <p:nvPr/>
        </p:nvCxnSpPr>
        <p:spPr>
          <a:xfrm flipV="1">
            <a:off x="3965122" y="1588715"/>
            <a:ext cx="1313460" cy="3213888"/>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7" idx="2"/>
            <a:endCxn id="11" idx="1"/>
          </p:cNvCxnSpPr>
          <p:nvPr/>
        </p:nvCxnSpPr>
        <p:spPr>
          <a:xfrm rot="16200000" flipH="1">
            <a:off x="3513749" y="4321990"/>
            <a:ext cx="1265689" cy="2596246"/>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15223" y="2041083"/>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Particle</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0" name="TextBox 29"/>
          <p:cNvSpPr txBox="1"/>
          <p:nvPr/>
        </p:nvSpPr>
        <p:spPr>
          <a:xfrm>
            <a:off x="1715222" y="3786526"/>
            <a:ext cx="1670265"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Statistical</a:t>
            </a:r>
          </a:p>
          <a:p>
            <a:pPr algn="ctr"/>
            <a:r>
              <a:rPr lang="en-US" altLang="zh-TW" dirty="0" smtClean="0">
                <a:latin typeface="Cambria Math" pitchFamily="18" charset="0"/>
                <a:ea typeface="Cambria Math" pitchFamily="18" charset="0"/>
              </a:rPr>
              <a:t>Approximation</a:t>
            </a:r>
            <a:endParaRPr lang="zh-TW" altLang="en-US" dirty="0" smtClean="0">
              <a:latin typeface="Cambria Math" pitchFamily="18" charset="0"/>
              <a:ea typeface="Cambria Math" pitchFamily="18" charset="0"/>
            </a:endParaRPr>
          </a:p>
        </p:txBody>
      </p:sp>
      <p:sp>
        <p:nvSpPr>
          <p:cNvPr id="31" name="TextBox 30"/>
          <p:cNvSpPr txBox="1"/>
          <p:nvPr/>
        </p:nvSpPr>
        <p:spPr>
          <a:xfrm rot="16200000">
            <a:off x="3237786" y="3139782"/>
            <a:ext cx="2308774" cy="369332"/>
          </a:xfrm>
          <a:prstGeom prst="rect">
            <a:avLst/>
          </a:prstGeom>
          <a:noFill/>
        </p:spPr>
        <p:txBody>
          <a:bodyPr wrap="square" rtlCol="0">
            <a:spAutoFit/>
          </a:bodyPr>
          <a:lstStyle/>
          <a:p>
            <a:pPr algn="ctr"/>
            <a:r>
              <a:rPr lang="en-US" altLang="zh-TW" dirty="0" err="1" smtClean="0">
                <a:latin typeface="Cambria Math" pitchFamily="18" charset="0"/>
                <a:ea typeface="Cambria Math" pitchFamily="18" charset="0"/>
              </a:rPr>
              <a:t>Louville</a:t>
            </a:r>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Theorem</a:t>
            </a:r>
            <a:endParaRPr lang="zh-TW" altLang="en-US" dirty="0" smtClean="0">
              <a:latin typeface="Cambria Math" pitchFamily="18" charset="0"/>
              <a:ea typeface="Cambria Math" pitchFamily="18" charset="0"/>
            </a:endParaRPr>
          </a:p>
        </p:txBody>
      </p:sp>
      <p:sp>
        <p:nvSpPr>
          <p:cNvPr id="32" name="TextBox 31"/>
          <p:cNvSpPr txBox="1"/>
          <p:nvPr/>
        </p:nvSpPr>
        <p:spPr>
          <a:xfrm>
            <a:off x="6425082" y="2041083"/>
            <a:ext cx="105708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Moment</a:t>
            </a:r>
          </a:p>
          <a:p>
            <a:pPr algn="ctr"/>
            <a:r>
              <a:rPr lang="en-US" altLang="zh-TW" dirty="0" smtClean="0">
                <a:latin typeface="Cambria Math" pitchFamily="18" charset="0"/>
                <a:ea typeface="Cambria Math" pitchFamily="18" charset="0"/>
              </a:rPr>
              <a:t>Integrals</a:t>
            </a:r>
            <a:endParaRPr lang="zh-TW" altLang="en-US" dirty="0" smtClean="0">
              <a:latin typeface="Cambria Math" pitchFamily="18" charset="0"/>
              <a:ea typeface="Cambria Math" pitchFamily="18" charset="0"/>
            </a:endParaRPr>
          </a:p>
        </p:txBody>
      </p:sp>
      <p:sp>
        <p:nvSpPr>
          <p:cNvPr id="33" name="TextBox 32"/>
          <p:cNvSpPr txBox="1"/>
          <p:nvPr/>
        </p:nvSpPr>
        <p:spPr>
          <a:xfrm>
            <a:off x="6425082" y="3648026"/>
            <a:ext cx="1720664" cy="646331"/>
          </a:xfrm>
          <a:prstGeom prst="rect">
            <a:avLst/>
          </a:prstGeom>
          <a:noFill/>
        </p:spPr>
        <p:txBody>
          <a:bodyPr wrap="none" rtlCol="0">
            <a:spAutoFit/>
          </a:bodyPr>
          <a:lstStyle/>
          <a:p>
            <a:pPr algn="ctr"/>
            <a:r>
              <a:rPr lang="en-US" altLang="zh-TW" dirty="0" smtClean="0">
                <a:latin typeface="Cambria Math" pitchFamily="18" charset="0"/>
                <a:ea typeface="Cambria Math" pitchFamily="18" charset="0"/>
              </a:rPr>
              <a:t>Sum Over</a:t>
            </a:r>
          </a:p>
          <a:p>
            <a:pPr algn="ctr"/>
            <a:r>
              <a:rPr lang="en-US" altLang="zh-TW" dirty="0" smtClean="0">
                <a:latin typeface="Cambria Math" pitchFamily="18" charset="0"/>
                <a:ea typeface="Cambria Math" pitchFamily="18" charset="0"/>
              </a:rPr>
              <a:t>Particle Species</a:t>
            </a:r>
            <a:endParaRPr lang="zh-TW" altLang="en-US" dirty="0" smtClean="0">
              <a:latin typeface="Cambria Math" pitchFamily="18" charset="0"/>
              <a:ea typeface="Cambria Math" pitchFamily="18" charset="0"/>
            </a:endParaRPr>
          </a:p>
        </p:txBody>
      </p:sp>
      <p:sp>
        <p:nvSpPr>
          <p:cNvPr id="35" name="TextBox 34"/>
          <p:cNvSpPr txBox="1"/>
          <p:nvPr/>
        </p:nvSpPr>
        <p:spPr>
          <a:xfrm>
            <a:off x="72570" y="2895279"/>
            <a:ext cx="1993471" cy="369332"/>
          </a:xfrm>
          <a:prstGeom prst="rect">
            <a:avLst/>
          </a:prstGeom>
          <a:solidFill>
            <a:schemeClr val="bg1"/>
          </a:solid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Stellar Dynamics</a:t>
            </a:r>
            <a:endParaRPr lang="zh-TW" altLang="en-US" dirty="0" smtClean="0">
              <a:latin typeface="Cambria Math" pitchFamily="18" charset="0"/>
              <a:ea typeface="Cambria Math" pitchFamily="18" charset="0"/>
            </a:endParaRPr>
          </a:p>
        </p:txBody>
      </p:sp>
      <p:sp>
        <p:nvSpPr>
          <p:cNvPr id="36" name="TextBox 35"/>
          <p:cNvSpPr txBox="1"/>
          <p:nvPr/>
        </p:nvSpPr>
        <p:spPr>
          <a:xfrm>
            <a:off x="50410" y="3324448"/>
            <a:ext cx="2050011" cy="369332"/>
          </a:xfrm>
          <a:prstGeom prst="rect">
            <a:avLst/>
          </a:prstGeom>
          <a:solidFill>
            <a:schemeClr val="bg1"/>
          </a:solidFill>
          <a:ln>
            <a:solidFill>
              <a:schemeClr val="tx1"/>
            </a:solidFill>
          </a:ln>
        </p:spPr>
        <p:txBody>
          <a:bodyPr wrap="square" rtlCol="0">
            <a:spAutoFit/>
          </a:bodyPr>
          <a:lstStyle/>
          <a:p>
            <a:pPr algn="ctr"/>
            <a:r>
              <a:rPr lang="en-US" altLang="zh-TW" dirty="0" smtClean="0">
                <a:latin typeface="Cambria Math" pitchFamily="18" charset="0"/>
                <a:ea typeface="Cambria Math" pitchFamily="18" charset="0"/>
              </a:rPr>
              <a:t>Charged Particles</a:t>
            </a:r>
            <a:endParaRPr lang="zh-TW" altLang="en-US" dirty="0" smtClean="0">
              <a:latin typeface="Cambria Math" pitchFamily="18" charset="0"/>
              <a:ea typeface="Cambria Math" pitchFamily="18" charset="0"/>
            </a:endParaRPr>
          </a:p>
        </p:txBody>
      </p:sp>
      <p:cxnSp>
        <p:nvCxnSpPr>
          <p:cNvPr id="41" name="Elbow Connector 40"/>
          <p:cNvCxnSpPr>
            <a:stCxn id="5" idx="1"/>
            <a:endCxn id="35" idx="3"/>
          </p:cNvCxnSpPr>
          <p:nvPr/>
        </p:nvCxnSpPr>
        <p:spPr>
          <a:xfrm rot="10800000">
            <a:off x="2066042" y="3079946"/>
            <a:ext cx="670539" cy="198337"/>
          </a:xfrm>
          <a:prstGeom prst="bentConnector3">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5" idx="1"/>
            <a:endCxn id="36" idx="3"/>
          </p:cNvCxnSpPr>
          <p:nvPr/>
        </p:nvCxnSpPr>
        <p:spPr>
          <a:xfrm rot="10800000" flipV="1">
            <a:off x="2100422" y="3278282"/>
            <a:ext cx="636159" cy="230832"/>
          </a:xfrm>
          <a:prstGeom prst="bentConnector3">
            <a:avLst>
              <a:gd name="adj1" fmla="val 52282"/>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032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7526</TotalTime>
  <Words>10274</Words>
  <Application>Microsoft Office PowerPoint</Application>
  <PresentationFormat>On-screen Show (4:3)</PresentationFormat>
  <Paragraphs>542</Paragraphs>
  <Slides>58</Slides>
  <Notes>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Black Hole Astrophysics Chapters 6.5.2 6.6.2.3 9.1~9.2.1</vt:lpstr>
      <vt:lpstr>PowerPoint Presentation</vt:lpstr>
      <vt:lpstr>Overview</vt:lpstr>
      <vt:lpstr>The five exhaust systems</vt:lpstr>
      <vt:lpstr>Goal of this chapter</vt:lpstr>
      <vt:lpstr>Overview of General Relativstic Mechanics</vt:lpstr>
      <vt:lpstr>Overview of General Relativstic Mechanics</vt:lpstr>
      <vt:lpstr>Quantum Mechanics &amp; Particle Approximation</vt:lpstr>
      <vt:lpstr>Overview of General Relativstic Mechanics</vt:lpstr>
      <vt:lpstr>Stellar Dynamics</vt:lpstr>
      <vt:lpstr>Charged Particle Dynamics</vt:lpstr>
      <vt:lpstr>Overview of General Relativstic Mechanics</vt:lpstr>
      <vt:lpstr>Statistical Mechanics</vt:lpstr>
      <vt:lpstr>Overview of General Relativstic Mechanics</vt:lpstr>
      <vt:lpstr>Kinetic Theory</vt:lpstr>
      <vt:lpstr>The Boltzmann Equation</vt:lpstr>
      <vt:lpstr>Constraints</vt:lpstr>
      <vt:lpstr>Overview of General Relativstic Mechanics</vt:lpstr>
      <vt:lpstr>Toward a one-fluid equation</vt:lpstr>
      <vt:lpstr>Remarks</vt:lpstr>
      <vt:lpstr>9.2 The Conservation Laws of Relativistic Magnetohydrodynamics</vt:lpstr>
      <vt:lpstr>MHD in Newtonian Gravity from Plasma Astrophysics class…</vt:lpstr>
      <vt:lpstr>PowerPoint Presentation</vt:lpstr>
      <vt:lpstr>Conservation of Rest Mass</vt:lpstr>
      <vt:lpstr>Overview of conservation of Energy-Momentum</vt:lpstr>
      <vt:lpstr>What is the Stress-Energy Tensor?</vt:lpstr>
      <vt:lpstr>What is the Stress-Energy Tensor?</vt:lpstr>
      <vt:lpstr>What is the Stress-Energy Tensor?</vt:lpstr>
      <vt:lpstr>What is the Stress-Energy Tensor?</vt:lpstr>
      <vt:lpstr>What is the Stress-Energy Tensor?</vt:lpstr>
      <vt:lpstr>Basic Example  -Dust</vt:lpstr>
      <vt:lpstr>Ideal fluids</vt:lpstr>
      <vt:lpstr>Ideal fluids</vt:lpstr>
      <vt:lpstr>Conservation laws</vt:lpstr>
      <vt:lpstr>Equation of motion</vt:lpstr>
      <vt:lpstr>Equation of motion</vt:lpstr>
      <vt:lpstr>Before we continue…</vt:lpstr>
      <vt:lpstr>Full Stress-Energy Tensor for a Perfect Gas</vt:lpstr>
      <vt:lpstr>Heat Conduction</vt:lpstr>
      <vt:lpstr>Heat Conduction : From 3D to 4D</vt:lpstr>
      <vt:lpstr>Heat Conduction : From 3D to 4D</vt:lpstr>
      <vt:lpstr>The projection tensor</vt:lpstr>
      <vt:lpstr>Completing the heat conduction tensor</vt:lpstr>
      <vt:lpstr>Heat conduction tensor: Summary</vt:lpstr>
      <vt:lpstr>Viscosity</vt:lpstr>
      <vt:lpstr>Viscosity stress-energy component</vt:lpstr>
      <vt:lpstr>PowerPoint Presentation</vt:lpstr>
      <vt:lpstr>Viscous Heating</vt:lpstr>
      <vt:lpstr>Full stress-energy tensor for gas</vt:lpstr>
      <vt:lpstr>Radiation dynamics</vt:lpstr>
      <vt:lpstr>Heat conduction in case of photons</vt:lpstr>
      <vt:lpstr>Mean opacities of photons</vt:lpstr>
      <vt:lpstr>Stress-energy tensor for radiation in the rest frame</vt:lpstr>
      <vt:lpstr>Electrodynamic stress-energy</vt:lpstr>
      <vt:lpstr>Electrodynamic stress-energy</vt:lpstr>
      <vt:lpstr>The electrodynamic tensor</vt:lpstr>
      <vt:lpstr>The electrodynamic tensor</vt:lpstr>
      <vt:lpstr>I originally planned to finish the whole of 9.2 today but apparently it was impossible without having a weekend to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59</cp:revision>
  <dcterms:created xsi:type="dcterms:W3CDTF">2006-08-16T00:00:00Z</dcterms:created>
  <dcterms:modified xsi:type="dcterms:W3CDTF">2013-11-25T09:47:05Z</dcterms:modified>
</cp:coreProperties>
</file>